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82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5B0BBF1-CF79-4F35-A378-5584982DA155}"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BE9C1A9-92DA-476C-9A18-8A939C614A1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B0BBF1-CF79-4F35-A378-5584982DA155}"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9C1A9-92DA-476C-9A18-8A939C614A14}"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5B0BBF1-CF79-4F35-A378-5584982DA155}"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9C1A9-92DA-476C-9A18-8A939C614A14}"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5B0BBF1-CF79-4F35-A378-5584982DA155}"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9C1A9-92DA-476C-9A18-8A939C614A14}"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5B0BBF1-CF79-4F35-A378-5584982DA155}"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E9C1A9-92DA-476C-9A18-8A939C614A1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5B0BBF1-CF79-4F35-A378-5584982DA155}"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E9C1A9-92DA-476C-9A18-8A939C614A14}"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B0BBF1-CF79-4F35-A378-5584982DA155}"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E9C1A9-92DA-476C-9A18-8A939C614A1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5B0BBF1-CF79-4F35-A378-5584982DA155}"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E9C1A9-92DA-476C-9A18-8A939C614A1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5B0BBF1-CF79-4F35-A378-5584982DA155}"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BE9C1A9-92DA-476C-9A18-8A939C614A14}"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B0BBF1-CF79-4F35-A378-5584982DA155}"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9C1A9-92DA-476C-9A18-8A939C614A1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B0BBF1-CF79-4F35-A378-5584982DA155}"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E9C1A9-92DA-476C-9A18-8A939C614A1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5B0BBF1-CF79-4F35-A378-5584982DA155}"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BE9C1A9-92DA-476C-9A18-8A939C614A1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Apathy" TargetMode="External"/><Relationship Id="rId2" Type="http://schemas.openxmlformats.org/officeDocument/2006/relationships/hyperlink" Target="http://en.wikipedia.org/wiki/Analgesic" TargetMode="External"/><Relationship Id="rId1" Type="http://schemas.openxmlformats.org/officeDocument/2006/relationships/slideLayout" Target="../slideLayouts/slideLayout7.xml"/><Relationship Id="rId5" Type="http://schemas.openxmlformats.org/officeDocument/2006/relationships/hyperlink" Target="http://en.wikipedia.org/wiki/Abdomen" TargetMode="External"/><Relationship Id="rId4" Type="http://schemas.openxmlformats.org/officeDocument/2006/relationships/hyperlink" Target="http://en.wikipedia.org/wiki/Abduction_(kinesiology)"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en.wikipedia.org/w/index.php?title=Acrocrany&amp;action=edit&amp;redlink=1" TargetMode="External"/><Relationship Id="rId3" Type="http://schemas.openxmlformats.org/officeDocument/2006/relationships/hyperlink" Target="http://en.wikipedia.org/wiki/Acanthocyte" TargetMode="External"/><Relationship Id="rId7" Type="http://schemas.openxmlformats.org/officeDocument/2006/relationships/hyperlink" Target="http://en.wikipedia.org/wiki/Acoustician" TargetMode="External"/><Relationship Id="rId12" Type="http://schemas.openxmlformats.org/officeDocument/2006/relationships/hyperlink" Target="http://en.wikipedia.org/w/index.php?title=Paracusis&amp;action=edit&amp;redlink=1" TargetMode="External"/><Relationship Id="rId2" Type="http://schemas.openxmlformats.org/officeDocument/2006/relationships/hyperlink" Target="http://en.wikipedia.org/wiki/Cardiac" TargetMode="External"/><Relationship Id="rId1" Type="http://schemas.openxmlformats.org/officeDocument/2006/relationships/slideLayout" Target="../slideLayouts/slideLayout7.xml"/><Relationship Id="rId6" Type="http://schemas.openxmlformats.org/officeDocument/2006/relationships/hyperlink" Target="http://en.wikipedia.org/w/index.php?title=Acoumeter&amp;action=edit&amp;redlink=1" TargetMode="External"/><Relationship Id="rId11" Type="http://schemas.openxmlformats.org/officeDocument/2006/relationships/hyperlink" Target="http://en.wikipedia.org/w/index.php?title=Acroposthia&amp;action=edit&amp;redlink=1" TargetMode="External"/><Relationship Id="rId5" Type="http://schemas.openxmlformats.org/officeDocument/2006/relationships/hyperlink" Target="http://en.wikipedia.org/w/index.php?title=Acanthulus&amp;action=edit&amp;redlink=1" TargetMode="External"/><Relationship Id="rId10" Type="http://schemas.openxmlformats.org/officeDocument/2006/relationships/hyperlink" Target="http://en.wikipedia.org/wiki/Acroosteolysis" TargetMode="External"/><Relationship Id="rId4" Type="http://schemas.openxmlformats.org/officeDocument/2006/relationships/hyperlink" Target="http://en.wikipedia.org/wiki/Acanthoma" TargetMode="External"/><Relationship Id="rId9" Type="http://schemas.openxmlformats.org/officeDocument/2006/relationships/hyperlink" Target="http://en.wikipedia.org/wiki/Acromegaly"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en.wikipedia.org/wiki/Adipocyte" TargetMode="External"/><Relationship Id="rId3" Type="http://schemas.openxmlformats.org/officeDocument/2006/relationships/hyperlink" Target="http://en.wikipedia.org/wiki/Gland" TargetMode="External"/><Relationship Id="rId7" Type="http://schemas.openxmlformats.org/officeDocument/2006/relationships/hyperlink" Target="http://en.wikipedia.org/w/index.php?title=Adenotyphus&amp;action=edit&amp;redlink=1" TargetMode="External"/><Relationship Id="rId2" Type="http://schemas.openxmlformats.org/officeDocument/2006/relationships/hyperlink" Target="http://en.wikipedia.org/wiki/Adduction" TargetMode="External"/><Relationship Id="rId1" Type="http://schemas.openxmlformats.org/officeDocument/2006/relationships/slideLayout" Target="../slideLayouts/slideLayout7.xml"/><Relationship Id="rId6" Type="http://schemas.openxmlformats.org/officeDocument/2006/relationships/hyperlink" Target="http://en.wikipedia.org/w/index.php?title=Adenotome&amp;action=edit&amp;redlink=1" TargetMode="External"/><Relationship Id="rId5" Type="http://schemas.openxmlformats.org/officeDocument/2006/relationships/hyperlink" Target="http://en.wikipedia.org/w/index.php?title=Adenology&amp;action=edit&amp;redlink=1" TargetMode="External"/><Relationship Id="rId4" Type="http://schemas.openxmlformats.org/officeDocument/2006/relationships/hyperlink" Target="http://en.wikipedia.org/wiki/Adenocarcinoma"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British_English" TargetMode="External"/><Relationship Id="rId7" Type="http://schemas.openxmlformats.org/officeDocument/2006/relationships/hyperlink" Target="http://en.wikipedia.org/wiki/Human_abdomen" TargetMode="External"/><Relationship Id="rId2" Type="http://schemas.openxmlformats.org/officeDocument/2006/relationships/hyperlink" Target="http://en.wikipedia.org/wiki/Adrenal_artery" TargetMode="External"/><Relationship Id="rId1" Type="http://schemas.openxmlformats.org/officeDocument/2006/relationships/slideLayout" Target="../slideLayouts/slideLayout7.xml"/><Relationship Id="rId6" Type="http://schemas.openxmlformats.org/officeDocument/2006/relationships/hyperlink" Target="http://en.wikipedia.org/wiki/Anesthesia" TargetMode="External"/><Relationship Id="rId5" Type="http://schemas.openxmlformats.org/officeDocument/2006/relationships/hyperlink" Target="http://en.wikipedia.org/wiki/Aerosinusitis" TargetMode="External"/><Relationship Id="rId4" Type="http://schemas.openxmlformats.org/officeDocument/2006/relationships/hyperlink" Target="http://en.wikipedia.org/wiki/Anaemia"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Analgesic" TargetMode="External"/><Relationship Id="rId2" Type="http://schemas.openxmlformats.org/officeDocument/2006/relationships/hyperlink" Target="http://en.wikipedia.org/wiki/Albino" TargetMode="External"/><Relationship Id="rId1" Type="http://schemas.openxmlformats.org/officeDocument/2006/relationships/slideLayout" Target="../slideLayouts/slideLayout7.xml"/><Relationship Id="rId6" Type="http://schemas.openxmlformats.org/officeDocument/2006/relationships/hyperlink" Target="http://en.wikipedia.org/wiki/Allopathy" TargetMode="External"/><Relationship Id="rId5" Type="http://schemas.openxmlformats.org/officeDocument/2006/relationships/hyperlink" Target="http://en.wikipedia.org/wiki/Alloantigen" TargetMode="External"/><Relationship Id="rId4" Type="http://schemas.openxmlformats.org/officeDocument/2006/relationships/hyperlink" Target="http://en.wikipedia.org/wiki/Myalgia"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Amniocentesis" TargetMode="External"/><Relationship Id="rId7" Type="http://schemas.openxmlformats.org/officeDocument/2006/relationships/hyperlink" Target="http://en.wikipedia.org/wiki/Analgesia" TargetMode="External"/><Relationship Id="rId2" Type="http://schemas.openxmlformats.org/officeDocument/2006/relationships/hyperlink" Target="http://en.wikipedia.org/wiki/Ambidextrous" TargetMode="External"/><Relationship Id="rId1" Type="http://schemas.openxmlformats.org/officeDocument/2006/relationships/slideLayout" Target="../slideLayouts/slideLayout7.xml"/><Relationship Id="rId6" Type="http://schemas.openxmlformats.org/officeDocument/2006/relationships/hyperlink" Target="http://en.wikipedia.org/w/index.php?title=Amphomycin&amp;action=edit&amp;redlink=1" TargetMode="External"/><Relationship Id="rId5" Type="http://schemas.openxmlformats.org/officeDocument/2006/relationships/hyperlink" Target="http://en.wikipedia.org/wiki/Amphismela" TargetMode="External"/><Relationship Id="rId4" Type="http://schemas.openxmlformats.org/officeDocument/2006/relationships/hyperlink" Target="http://en.wikipedia.org/w/index.php?title=Amphicrania&amp;action=edit&amp;redlink=1"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Android_(robot)" TargetMode="External"/><Relationship Id="rId7" Type="http://schemas.openxmlformats.org/officeDocument/2006/relationships/hyperlink" Target="http://en.wikipedia.org/wiki/Anisotropic" TargetMode="External"/><Relationship Id="rId2" Type="http://schemas.openxmlformats.org/officeDocument/2006/relationships/hyperlink" Target="http://en.wikipedia.org/wiki/Anaplasia" TargetMode="External"/><Relationship Id="rId1" Type="http://schemas.openxmlformats.org/officeDocument/2006/relationships/slideLayout" Target="../slideLayouts/slideLayout7.xml"/><Relationship Id="rId6" Type="http://schemas.openxmlformats.org/officeDocument/2006/relationships/hyperlink" Target="http://en.wikipedia.org/wiki/Anisocytosis" TargetMode="External"/><Relationship Id="rId5" Type="http://schemas.openxmlformats.org/officeDocument/2006/relationships/hyperlink" Target="http://en.wikipedia.org/wiki/Angiogram" TargetMode="External"/><Relationship Id="rId4" Type="http://schemas.openxmlformats.org/officeDocument/2006/relationships/hyperlink" Target="http://en.wikipedia.org/wiki/Androlog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en.wikipedia.org/wiki/Antepartum" TargetMode="External"/><Relationship Id="rId2" Type="http://schemas.openxmlformats.org/officeDocument/2006/relationships/hyperlink" Target="http://en.wikipedia.org/wiki/Ankylosis" TargetMode="External"/><Relationship Id="rId1" Type="http://schemas.openxmlformats.org/officeDocument/2006/relationships/slideLayout" Target="../slideLayouts/slideLayout7.xml"/><Relationship Id="rId5" Type="http://schemas.openxmlformats.org/officeDocument/2006/relationships/hyperlink" Target="http://en.wikipedia.org/wiki/Antipsychotic" TargetMode="External"/><Relationship Id="rId4" Type="http://schemas.openxmlformats.org/officeDocument/2006/relationships/hyperlink" Target="http://en.wikipedia.org/wiki/Antibody"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Arteriole" TargetMode="External"/><Relationship Id="rId2" Type="http://schemas.openxmlformats.org/officeDocument/2006/relationships/hyperlink" Target="http://en.wikipedia.org/wiki/Apoptosis" TargetMode="External"/><Relationship Id="rId1" Type="http://schemas.openxmlformats.org/officeDocument/2006/relationships/slideLayout" Target="../slideLayouts/slideLayout7.xml"/><Relationship Id="rId4" Type="http://schemas.openxmlformats.org/officeDocument/2006/relationships/hyperlink" Target="http://en.wikipedia.org/wiki/Artery"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Articulation_(anatomy)" TargetMode="External"/><Relationship Id="rId2" Type="http://schemas.openxmlformats.org/officeDocument/2006/relationships/hyperlink" Target="http://en.wikipedia.org/wiki/Arthritis" TargetMode="External"/><Relationship Id="rId1" Type="http://schemas.openxmlformats.org/officeDocument/2006/relationships/slideLayout" Target="../slideLayouts/slideLayout7.xml"/><Relationship Id="rId6" Type="http://schemas.openxmlformats.org/officeDocument/2006/relationships/hyperlink" Target="http://en.wikipedia.org/wiki/Myasthenia_gravis" TargetMode="External"/><Relationship Id="rId5" Type="http://schemas.openxmlformats.org/officeDocument/2006/relationships/hyperlink" Target="http://en.wikipedia.org/wiki/Lactase" TargetMode="External"/><Relationship Id="rId4" Type="http://schemas.openxmlformats.org/officeDocument/2006/relationships/hyperlink" Target="http://en.wikipedia.org/wiki/Bilary_tract"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Habitation_(disambiguation)" TargetMode="External"/><Relationship Id="rId2" Type="http://schemas.openxmlformats.org/officeDocument/2006/relationships/hyperlink" Target="http://en.wikipedia.org/wiki/Atherosclerosis" TargetMode="External"/><Relationship Id="rId1" Type="http://schemas.openxmlformats.org/officeDocument/2006/relationships/slideLayout" Target="../slideLayouts/slideLayout7.xml"/><Relationship Id="rId4" Type="http://schemas.openxmlformats.org/officeDocument/2006/relationships/hyperlink" Target="http://en.wikipedia.org/wiki/Lubricatio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Autoimmune" TargetMode="External"/><Relationship Id="rId2" Type="http://schemas.openxmlformats.org/officeDocument/2006/relationships/hyperlink" Target="http://en.wikipedia.org/wiki/Aural" TargetMode="External"/><Relationship Id="rId1" Type="http://schemas.openxmlformats.org/officeDocument/2006/relationships/slideLayout" Target="../slideLayouts/slideLayout7.xml"/><Relationship Id="rId4" Type="http://schemas.openxmlformats.org/officeDocument/2006/relationships/hyperlink" Target="http://en.wikipedia.org/wiki/Axilla"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Biology" TargetMode="External"/><Relationship Id="rId2" Type="http://schemas.openxmlformats.org/officeDocument/2006/relationships/hyperlink" Target="http://en.wikipedia.org/wiki/Balanitis" TargetMode="External"/><Relationship Id="rId1" Type="http://schemas.openxmlformats.org/officeDocument/2006/relationships/slideLayout" Target="../slideLayouts/slideLayout7.xml"/><Relationship Id="rId5" Type="http://schemas.openxmlformats.org/officeDocument/2006/relationships/hyperlink" Target="http://en.wikipedia.org/wiki/Blepharoplast" TargetMode="External"/><Relationship Id="rId4" Type="http://schemas.openxmlformats.org/officeDocument/2006/relationships/hyperlink" Target="http://en.wikipedia.org/wiki/Blastomer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Brachycephalic" TargetMode="External"/><Relationship Id="rId2" Type="http://schemas.openxmlformats.org/officeDocument/2006/relationships/hyperlink" Target="http://en.wikipedia.org/wiki/Brachium_of_inferior_colliculus" TargetMode="External"/><Relationship Id="rId1" Type="http://schemas.openxmlformats.org/officeDocument/2006/relationships/slideLayout" Target="../slideLayouts/slideLayout7.xml"/><Relationship Id="rId5" Type="http://schemas.openxmlformats.org/officeDocument/2006/relationships/hyperlink" Target="http://en.wikipedia.org/wiki/Bronchiolitis_obliterans" TargetMode="External"/><Relationship Id="rId4" Type="http://schemas.openxmlformats.org/officeDocument/2006/relationships/hyperlink" Target="http://en.wikipedia.org/wiki/Bradycardia"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Bursitis" TargetMode="External"/><Relationship Id="rId2" Type="http://schemas.openxmlformats.org/officeDocument/2006/relationships/hyperlink" Target="http://en.wikipedia.org/w/index.php?title=Buccolabial&amp;action=edit&amp;redlink=1"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Capitation_(healthcare)" TargetMode="External"/><Relationship Id="rId2" Type="http://schemas.openxmlformats.org/officeDocument/2006/relationships/hyperlink" Target="http://en.wikipedia.org/wiki/Capillus" TargetMode="External"/><Relationship Id="rId1" Type="http://schemas.openxmlformats.org/officeDocument/2006/relationships/slideLayout" Target="../slideLayouts/slideLayout7.xml"/><Relationship Id="rId5" Type="http://schemas.openxmlformats.org/officeDocument/2006/relationships/hyperlink" Target="http://en.wikipedia.org/wiki/Cardiology" TargetMode="External"/><Relationship Id="rId4" Type="http://schemas.openxmlformats.org/officeDocument/2006/relationships/hyperlink" Target="http://en.wikipedia.org/wiki/Carcinoma"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Cataract" TargetMode="External"/><Relationship Id="rId2" Type="http://schemas.openxmlformats.org/officeDocument/2006/relationships/hyperlink" Target="http://en.wikipedia.org/w/index.php?title=Carpopedal&amp;action=edit&amp;redlink=1" TargetMode="External"/><Relationship Id="rId1" Type="http://schemas.openxmlformats.org/officeDocument/2006/relationships/slideLayout" Target="../slideLayouts/slideLayout7.xml"/><Relationship Id="rId6" Type="http://schemas.openxmlformats.org/officeDocument/2006/relationships/hyperlink" Target="http://en.wikipedia.org/wiki/Amniocentesis" TargetMode="External"/><Relationship Id="rId5" Type="http://schemas.openxmlformats.org/officeDocument/2006/relationships/hyperlink" Target="http://en.wikipedia.org/wiki/Varicocele" TargetMode="External"/><Relationship Id="rId4" Type="http://schemas.openxmlformats.org/officeDocument/2006/relationships/hyperlink" Target="http://en.wikipedia.org/wiki/Hydrocel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en.wiktionary.org/wiki/Ceratoid" TargetMode="External"/><Relationship Id="rId2" Type="http://schemas.openxmlformats.org/officeDocument/2006/relationships/hyperlink" Target="http://en.wikipedia.org/w/index.php?title=Cephalalgy&amp;action=edit&amp;redlink=1" TargetMode="External"/><Relationship Id="rId1" Type="http://schemas.openxmlformats.org/officeDocument/2006/relationships/slideLayout" Target="../slideLayouts/slideLayout7.xml"/><Relationship Id="rId5" Type="http://schemas.openxmlformats.org/officeDocument/2006/relationships/hyperlink" Target="http://en.wikipedia.org/w/index.php?title=Cerebrology&amp;action=edit&amp;redlink=1" TargetMode="External"/><Relationship Id="rId4" Type="http://schemas.openxmlformats.org/officeDocument/2006/relationships/hyperlink" Target="http://en.wikipedia.org/wiki/Cerebellu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en.wikipedia.org/wiki/Chemotherapy" TargetMode="External"/><Relationship Id="rId2" Type="http://schemas.openxmlformats.org/officeDocument/2006/relationships/hyperlink" Target="http://en.wikipedia.org/w/index.php?title=Cervicodorsal&amp;action=edit&amp;redlink=1" TargetMode="External"/><Relationship Id="rId1" Type="http://schemas.openxmlformats.org/officeDocument/2006/relationships/slideLayout" Target="../slideLayouts/slideLayout7.xml"/><Relationship Id="rId5" Type="http://schemas.openxmlformats.org/officeDocument/2006/relationships/hyperlink" Target="http://en.wikipedia.org/wiki/Chlorophyll" TargetMode="External"/><Relationship Id="rId4" Type="http://schemas.openxmlformats.org/officeDocument/2006/relationships/hyperlink" Target="http://en.wikipedia.org/wiki/Chiropractor"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en.wikipedia.org/wiki/Chondrocalcinosis" TargetMode="External"/><Relationship Id="rId2" Type="http://schemas.openxmlformats.org/officeDocument/2006/relationships/hyperlink" Target="http://en.wikipedia.org/wiki/Cholecystectomy" TargetMode="External"/><Relationship Id="rId1" Type="http://schemas.openxmlformats.org/officeDocument/2006/relationships/slideLayout" Target="../slideLayouts/slideLayout7.xml"/><Relationship Id="rId4" Type="http://schemas.openxmlformats.org/officeDocument/2006/relationships/hyperlink" Target="http://en.wikipedia.org/wiki/Hemochromatosi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en.wikipedia.org/wiki/Circumcision" TargetMode="External"/><Relationship Id="rId2" Type="http://schemas.openxmlformats.org/officeDocument/2006/relationships/hyperlink" Target="http://en.wikipedia.org/wiki/Eyelash"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Colposcopy" TargetMode="External"/><Relationship Id="rId2" Type="http://schemas.openxmlformats.org/officeDocument/2006/relationships/hyperlink" Target="http://en.wikipedia.org/wiki/Colonoscopy" TargetMode="External"/><Relationship Id="rId1" Type="http://schemas.openxmlformats.org/officeDocument/2006/relationships/slideLayout" Target="../slideLayouts/slideLayout7.xml"/><Relationship Id="rId4" Type="http://schemas.openxmlformats.org/officeDocument/2006/relationships/hyperlink" Target="http://en.wikipedia.org/wiki/Contraindicat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Commotio_cordis" TargetMode="External"/><Relationship Id="rId2" Type="http://schemas.openxmlformats.org/officeDocument/2006/relationships/hyperlink" Target="http://en.wikipedia.org/wiki/Corectomy"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en.wikipedia.org/w/index.php?title=Coxopodite&amp;action=edit&amp;redlink=1" TargetMode="External"/><Relationship Id="rId2" Type="http://schemas.openxmlformats.org/officeDocument/2006/relationships/hyperlink" Target="http://en.wikipedia.org/wiki/Costochondral" TargetMode="External"/><Relationship Id="rId1" Type="http://schemas.openxmlformats.org/officeDocument/2006/relationships/slideLayout" Target="../slideLayouts/slideLayout7.xml"/><Relationship Id="rId4" Type="http://schemas.openxmlformats.org/officeDocument/2006/relationships/hyperlink" Target="http://en.wikipedia.org/wiki/Craniology"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en.wikipedia.org/wiki/Cryoablation" TargetMode="External"/><Relationship Id="rId2" Type="http://schemas.openxmlformats.org/officeDocument/2006/relationships/hyperlink" Target="http://en.wikipedia.org/wiki/Endocrine" TargetMode="External"/><Relationship Id="rId1" Type="http://schemas.openxmlformats.org/officeDocument/2006/relationships/slideLayout" Target="../slideLayouts/slideLayout7.xml"/><Relationship Id="rId5" Type="http://schemas.openxmlformats.org/officeDocument/2006/relationships/hyperlink" Target="http://en.wikipedia.org/wiki/Cyanopsia" TargetMode="External"/><Relationship Id="rId4" Type="http://schemas.openxmlformats.org/officeDocument/2006/relationships/hyperlink" Target="http://en.wikipedia.org/wiki/Subcutaneou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en.wikipedia.org/w/index.php?title=Cystotomy&amp;action=edit&amp;redlink=1" TargetMode="External"/><Relationship Id="rId2" Type="http://schemas.openxmlformats.org/officeDocument/2006/relationships/hyperlink" Target="http://en.wikipedia.org/w/index.php?title=Cyphosis&amp;action=edit&amp;redlink=1" TargetMode="External"/><Relationship Id="rId1" Type="http://schemas.openxmlformats.org/officeDocument/2006/relationships/slideLayout" Target="../slideLayouts/slideLayout7.xml"/><Relationship Id="rId5" Type="http://schemas.openxmlformats.org/officeDocument/2006/relationships/hyperlink" Target="http://en.wikipedia.org/wiki/Leukocyte" TargetMode="External"/><Relationship Id="rId4" Type="http://schemas.openxmlformats.org/officeDocument/2006/relationships/hyperlink" Target="http://en.wikipedia.org/wiki/Cytokin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en.wikipedia.org/wiki/Dentist" TargetMode="External"/><Relationship Id="rId2" Type="http://schemas.openxmlformats.org/officeDocument/2006/relationships/hyperlink" Target="http://en.wikipedia.org/wiki/Dactylology" TargetMode="External"/><Relationship Id="rId1" Type="http://schemas.openxmlformats.org/officeDocument/2006/relationships/slideLayout" Target="../slideLayouts/slideLayout7.xml"/><Relationship Id="rId4" Type="http://schemas.openxmlformats.org/officeDocument/2006/relationships/hyperlink" Target="http://en.wikipedia.org/wiki/Dermatology"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Diplopia" TargetMode="External"/><Relationship Id="rId2" Type="http://schemas.openxmlformats.org/officeDocument/2006/relationships/hyperlink" Target="http://en.wikipedia.org/wiki/Dextrocardia" TargetMode="External"/><Relationship Id="rId1" Type="http://schemas.openxmlformats.org/officeDocument/2006/relationships/slideLayout" Target="../slideLayouts/slideLayout7.xml"/><Relationship Id="rId4" Type="http://schemas.openxmlformats.org/officeDocument/2006/relationships/hyperlink" Target="http://en.wikipedia.org/wiki/Diacety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en.wikipedia.org/wiki/Polydipsia" TargetMode="External"/><Relationship Id="rId2" Type="http://schemas.openxmlformats.org/officeDocument/2006/relationships/hyperlink" Target="http://en.wikipedia.org/wiki/Digit_(anatomy)" TargetMode="External"/><Relationship Id="rId1" Type="http://schemas.openxmlformats.org/officeDocument/2006/relationships/slideLayout" Target="../slideLayouts/slideLayout7.xml"/><Relationship Id="rId5" Type="http://schemas.openxmlformats.org/officeDocument/2006/relationships/hyperlink" Target="http://en.wikipedia.org/w/index.php?title=Oligodipsia&amp;action=edit&amp;redlink=1" TargetMode="External"/><Relationship Id="rId4" Type="http://schemas.openxmlformats.org/officeDocument/2006/relationships/hyperlink" Target="http://en.wikipedia.org/w/index.php?title=Hydroadipsia&amp;action=edit&amp;redlink=1"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en.wikipedia.org/wiki/Dorsum_(biology)" TargetMode="External"/><Relationship Id="rId2" Type="http://schemas.openxmlformats.org/officeDocument/2006/relationships/hyperlink" Target="http://en.wikipedia.org/wiki/Dissection" TargetMode="External"/><Relationship Id="rId1" Type="http://schemas.openxmlformats.org/officeDocument/2006/relationships/slideLayout" Target="../slideLayouts/slideLayout7.xml"/><Relationship Id="rId5" Type="http://schemas.openxmlformats.org/officeDocument/2006/relationships/hyperlink" Target="http://en.wikipedia.org/wiki/Duodenal_atresia" TargetMode="External"/><Relationship Id="rId4" Type="http://schemas.openxmlformats.org/officeDocument/2006/relationships/hyperlink" Target="http://en.wikipedia.org/w/index.php?title=Dorsocephalad&amp;action=edit&amp;redlink=1"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en.wikipedia.org/wiki/Dysphagia" TargetMode="External"/><Relationship Id="rId2" Type="http://schemas.openxmlformats.org/officeDocument/2006/relationships/hyperlink" Target="http://en.wikipedia.org/wiki/Vulvodynia" TargetMode="External"/><Relationship Id="rId1" Type="http://schemas.openxmlformats.org/officeDocument/2006/relationships/slideLayout" Target="../slideLayouts/slideLayout7.xml"/><Relationship Id="rId4" Type="http://schemas.openxmlformats.org/officeDocument/2006/relationships/hyperlink" Target="http://en.wikipedia.org/wiki/Dysphasia"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en.wikipedia.org/wiki/Ectoblast" TargetMode="External"/><Relationship Id="rId2" Type="http://schemas.openxmlformats.org/officeDocument/2006/relationships/hyperlink" Target="http://en.wikipedia.org/wiki/Ectopic_pregnancy" TargetMode="External"/><Relationship Id="rId1" Type="http://schemas.openxmlformats.org/officeDocument/2006/relationships/slideLayout" Target="../slideLayouts/slideLayout7.xml"/><Relationship Id="rId6" Type="http://schemas.openxmlformats.org/officeDocument/2006/relationships/hyperlink" Target="http://en.wikipedia.org/wiki/Telangiectasia" TargetMode="External"/><Relationship Id="rId5" Type="http://schemas.openxmlformats.org/officeDocument/2006/relationships/hyperlink" Target="http://en.wikipedia.org/wiki/Bronchiectasis" TargetMode="External"/><Relationship Id="rId4" Type="http://schemas.openxmlformats.org/officeDocument/2006/relationships/hyperlink" Target="http://en.wikipedia.org/wiki/Ectoderm"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en.wikipedia.org/wiki/Hematemesis" TargetMode="External"/><Relationship Id="rId2" Type="http://schemas.openxmlformats.org/officeDocument/2006/relationships/hyperlink" Target="http://en.wikipedia.org/wiki/Mastectomy" TargetMode="External"/><Relationship Id="rId1" Type="http://schemas.openxmlformats.org/officeDocument/2006/relationships/slideLayout" Target="../slideLayouts/slideLayout7.xml"/><Relationship Id="rId5" Type="http://schemas.openxmlformats.org/officeDocument/2006/relationships/hyperlink" Target="http://en.wikipedia.org/wiki/Encephalogram" TargetMode="External"/><Relationship Id="rId4" Type="http://schemas.openxmlformats.org/officeDocument/2006/relationships/hyperlink" Target="http://en.wikipedia.org/wiki/Anemia"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en.wikipedia.org/wiki/Endospore" TargetMode="External"/><Relationship Id="rId2" Type="http://schemas.openxmlformats.org/officeDocument/2006/relationships/hyperlink" Target="http://en.wikipedia.org/wiki/Endocrinology" TargetMode="External"/><Relationship Id="rId1" Type="http://schemas.openxmlformats.org/officeDocument/2006/relationships/slideLayout" Target="../slideLayouts/slideLayout7.xml"/><Relationship Id="rId5" Type="http://schemas.openxmlformats.org/officeDocument/2006/relationships/hyperlink" Target="http://en.wikipedia.org/wiki/Gastroenterology" TargetMode="External"/><Relationship Id="rId4" Type="http://schemas.openxmlformats.org/officeDocument/2006/relationships/hyperlink" Target="http://en.wikipedia.org/wiki/Eosinophil_granulocyte"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en.wikipedia.org/wiki/Erythrocyte" TargetMode="External"/><Relationship Id="rId2" Type="http://schemas.openxmlformats.org/officeDocument/2006/relationships/hyperlink" Target="http://en.wikipedia.org/wiki/Episiotomy"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en.wikipedia.org/wiki/Exophthalmos" TargetMode="External"/><Relationship Id="rId2" Type="http://schemas.openxmlformats.org/officeDocument/2006/relationships/hyperlink" Target="http://en.wikipedia.org/wiki/Eukaryote" TargetMode="External"/><Relationship Id="rId1" Type="http://schemas.openxmlformats.org/officeDocument/2006/relationships/slideLayout" Target="../slideLayouts/slideLayout7.xml"/><Relationship Id="rId5" Type="http://schemas.openxmlformats.org/officeDocument/2006/relationships/hyperlink" Target="http://en.wikipedia.org/wiki/Extradural_hematoma" TargetMode="External"/><Relationship Id="rId4" Type="http://schemas.openxmlformats.org/officeDocument/2006/relationships/hyperlink" Target="http://en.wikipedia.org/wiki/Exoskeleton"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en.wikipedia.org/wiki/Fibroblast" TargetMode="External"/><Relationship Id="rId2" Type="http://schemas.openxmlformats.org/officeDocument/2006/relationships/hyperlink" Target="http://en.wikipedia.org/w/index.php?title=Facioplegic&amp;action=edit&amp;redlink=1" TargetMode="External"/><Relationship Id="rId1" Type="http://schemas.openxmlformats.org/officeDocument/2006/relationships/slideLayout" Target="../slideLayouts/slideLayout7.xml"/><Relationship Id="rId6" Type="http://schemas.openxmlformats.org/officeDocument/2006/relationships/hyperlink" Target="http://en.wikipedia.org/w/index.php?title=Frontonasal&amp;action=edit&amp;redlink=1" TargetMode="External"/><Relationship Id="rId5" Type="http://schemas.openxmlformats.org/officeDocument/2006/relationships/hyperlink" Target="http://en.wikipedia.org/wiki/Fossa_ovalis_(disambiguation)" TargetMode="External"/><Relationship Id="rId4" Type="http://schemas.openxmlformats.org/officeDocument/2006/relationships/hyperlink" Target="http://en.wikipedia.org/wiki/Cuneiform"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en.wikipedia.org/wiki/Gastric_bypass" TargetMode="External"/><Relationship Id="rId2" Type="http://schemas.openxmlformats.org/officeDocument/2006/relationships/hyperlink" Target="http://en.wikipedia.org/wiki/Galactorrhea" TargetMode="External"/><Relationship Id="rId1" Type="http://schemas.openxmlformats.org/officeDocument/2006/relationships/slideLayout" Target="../slideLayouts/slideLayout7.xml"/><Relationship Id="rId5" Type="http://schemas.openxmlformats.org/officeDocument/2006/relationships/hyperlink" Target="http://en.wikipedia.org/wiki/Heterogenous" TargetMode="External"/><Relationship Id="rId4" Type="http://schemas.openxmlformats.org/officeDocument/2006/relationships/hyperlink" Target="http://en.wikipedia.org/wiki/Endogen"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en.wikipedia.org/wiki/Genu_valgum" TargetMode="External"/><Relationship Id="rId2" Type="http://schemas.openxmlformats.org/officeDocument/2006/relationships/hyperlink" Target="http://en.wikipedia.org/wiki/Cardiogenic_shock" TargetMode="External"/><Relationship Id="rId1" Type="http://schemas.openxmlformats.org/officeDocument/2006/relationships/slideLayout" Target="../slideLayouts/slideLayout7.xml"/><Relationship Id="rId6" Type="http://schemas.openxmlformats.org/officeDocument/2006/relationships/hyperlink" Target="http://en.wikipedia.org/wiki/Glaucoma" TargetMode="External"/><Relationship Id="rId5" Type="http://schemas.openxmlformats.org/officeDocument/2006/relationships/hyperlink" Target="http://en.wiktionary.org/wiki/%CE%B3%CE%BB%CE%B1%CF%85%CE%BA%CF%8C%CF%82" TargetMode="External"/><Relationship Id="rId4" Type="http://schemas.openxmlformats.org/officeDocument/2006/relationships/hyperlink" Target="http://en.wikipedia.org/wiki/Gingiviti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en.wikipedia.org/wiki/Glucocorticoid" TargetMode="External"/><Relationship Id="rId2" Type="http://schemas.openxmlformats.org/officeDocument/2006/relationships/hyperlink" Target="http://en.wikipedia.org/wiki/Glossology" TargetMode="External"/><Relationship Id="rId1" Type="http://schemas.openxmlformats.org/officeDocument/2006/relationships/slideLayout" Target="../slideLayouts/slideLayout7.xml"/><Relationship Id="rId5" Type="http://schemas.openxmlformats.org/officeDocument/2006/relationships/hyperlink" Target="http://en.wikipedia.org/wiki/Gnathodynamometer" TargetMode="External"/><Relationship Id="rId4" Type="http://schemas.openxmlformats.org/officeDocument/2006/relationships/hyperlink" Target="http://en.wikipedia.org/wiki/Glycolysis"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en.wikipedia.org/wiki/Prognosis" TargetMode="External"/><Relationship Id="rId2" Type="http://schemas.openxmlformats.org/officeDocument/2006/relationships/hyperlink" Target="http://en.wikipedia.org/wiki/Diagnosis" TargetMode="External"/><Relationship Id="rId1" Type="http://schemas.openxmlformats.org/officeDocument/2006/relationships/slideLayout" Target="../slideLayouts/slideLayout7.xml"/><Relationship Id="rId6" Type="http://schemas.openxmlformats.org/officeDocument/2006/relationships/hyperlink" Target="http://en.wikipedia.org/wiki/Electrocardiograph" TargetMode="External"/><Relationship Id="rId5" Type="http://schemas.openxmlformats.org/officeDocument/2006/relationships/hyperlink" Target="http://en.wikipedia.org/wiki/Angiogram" TargetMode="External"/><Relationship Id="rId4" Type="http://schemas.openxmlformats.org/officeDocument/2006/relationships/hyperlink" Target="http://en.wikipedia.org/wiki/Gonorrhea"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en.wikipedia.org/wiki/Gynecomastia" TargetMode="External"/><Relationship Id="rId2" Type="http://schemas.openxmlformats.org/officeDocument/2006/relationships/hyperlink" Target="http://en.wikipedia.org/wiki/Angiography"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en.wikipedia.org/wiki/Hematology" TargetMode="External"/><Relationship Id="rId2" Type="http://schemas.openxmlformats.org/officeDocument/2006/relationships/hyperlink" Target="http://en.wikipedia.org/wiki/Hallucinosis" TargetMode="External"/><Relationship Id="rId1" Type="http://schemas.openxmlformats.org/officeDocument/2006/relationships/slideLayout" Target="../slideLayouts/slideLayout7.xml"/><Relationship Id="rId5" Type="http://schemas.openxmlformats.org/officeDocument/2006/relationships/hyperlink" Target="http://en.wikipedia.org/wiki/Hematological_malignancy" TargetMode="External"/><Relationship Id="rId4" Type="http://schemas.openxmlformats.org/officeDocument/2006/relationships/hyperlink" Target="http://en.wikipedia.org/wiki/Haematology"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en.wikipedia.org/wiki/Hepatology" TargetMode="External"/><Relationship Id="rId7" Type="http://schemas.openxmlformats.org/officeDocument/2006/relationships/hyperlink" Target="http://en.wikipedia.org/wiki/Homeopathy" TargetMode="External"/><Relationship Id="rId2" Type="http://schemas.openxmlformats.org/officeDocument/2006/relationships/hyperlink" Target="http://en.wikipedia.org/wiki/Cerebral_hemisphere" TargetMode="External"/><Relationship Id="rId1" Type="http://schemas.openxmlformats.org/officeDocument/2006/relationships/slideLayout" Target="../slideLayouts/slideLayout7.xml"/><Relationship Id="rId6" Type="http://schemas.openxmlformats.org/officeDocument/2006/relationships/hyperlink" Target="http://en.wikipedia.org/wiki/Histology" TargetMode="External"/><Relationship Id="rId5" Type="http://schemas.openxmlformats.org/officeDocument/2006/relationships/hyperlink" Target="http://en.wikipedia.org/wiki/Hyperhidrosis" TargetMode="External"/><Relationship Id="rId4" Type="http://schemas.openxmlformats.org/officeDocument/2006/relationships/hyperlink" Target="http://en.wikipedia.org/wiki/Heterogeneous"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en.wikipedia.org/wiki/Humerus" TargetMode="External"/><Relationship Id="rId2" Type="http://schemas.openxmlformats.org/officeDocument/2006/relationships/hyperlink" Target="http://en.wikipedia.org/wiki/Homosexuality" TargetMode="External"/><Relationship Id="rId1" Type="http://schemas.openxmlformats.org/officeDocument/2006/relationships/slideLayout" Target="../slideLayouts/slideLayout7.xml"/><Relationship Id="rId5" Type="http://schemas.openxmlformats.org/officeDocument/2006/relationships/hyperlink" Target="http://en.wikipedia.org/wiki/Hypertension" TargetMode="External"/><Relationship Id="rId4" Type="http://schemas.openxmlformats.org/officeDocument/2006/relationships/hyperlink" Target="http://en.wikipedia.org/wiki/Hydrophobe"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en.wikipedia.org/wiki/Hysterectomy" TargetMode="External"/><Relationship Id="rId2" Type="http://schemas.openxmlformats.org/officeDocument/2006/relationships/hyperlink" Target="http://en.wikipedia.org/wiki/Hypovolemia"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en.wikipedia.org/wiki/Iatrochemistry" TargetMode="External"/><Relationship Id="rId2" Type="http://schemas.openxmlformats.org/officeDocument/2006/relationships/hyperlink" Target="http://en.wikipedia.org/wiki/Mydriasis" TargetMode="External"/><Relationship Id="rId1" Type="http://schemas.openxmlformats.org/officeDocument/2006/relationships/slideLayout" Target="../slideLayouts/slideLayout7.xml"/><Relationship Id="rId5" Type="http://schemas.openxmlformats.org/officeDocument/2006/relationships/hyperlink" Target="http://en.wikipedia.org/wiki/Psychiatry" TargetMode="External"/><Relationship Id="rId4" Type="http://schemas.openxmlformats.org/officeDocument/2006/relationships/hyperlink" Target="http://en.wikipedia.org/wiki/Podiatry"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en.wikipedia.org/wiki/Ovarian_follicle" TargetMode="External"/><Relationship Id="rId7" Type="http://schemas.openxmlformats.org/officeDocument/2006/relationships/hyperlink" Target="http://en.wikipedia.org/wiki/Infrahyoid_muscles" TargetMode="External"/><Relationship Id="rId2" Type="http://schemas.openxmlformats.org/officeDocument/2006/relationships/hyperlink" Target="http://en.wikipedia.org/wiki/Hepatic_artery_(disambiguation)" TargetMode="External"/><Relationship Id="rId1" Type="http://schemas.openxmlformats.org/officeDocument/2006/relationships/slideLayout" Target="../slideLayouts/slideLayout7.xml"/><Relationship Id="rId6" Type="http://schemas.openxmlformats.org/officeDocument/2006/relationships/hyperlink" Target="http://en.wikipedia.org/wiki/Ileocecal_valve" TargetMode="External"/><Relationship Id="rId5" Type="http://schemas.openxmlformats.org/officeDocument/2006/relationships/hyperlink" Target="http://en.wikipedia.org/wiki/Idiopathic" TargetMode="External"/><Relationship Id="rId4" Type="http://schemas.openxmlformats.org/officeDocument/2006/relationships/hyperlink" Target="http://en.wikipedia.org/wiki/Obstetrics"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en.wikipedia.org/wiki/Intracranial_hemorrhage" TargetMode="External"/><Relationship Id="rId7" Type="http://schemas.openxmlformats.org/officeDocument/2006/relationships/hyperlink" Target="http://en.wikipedia.org/wiki/Ischioanal_fossa" TargetMode="External"/><Relationship Id="rId2" Type="http://schemas.openxmlformats.org/officeDocument/2006/relationships/hyperlink" Target="http://en.wikipedia.org/wiki/Interarticular_ligament" TargetMode="External"/><Relationship Id="rId1" Type="http://schemas.openxmlformats.org/officeDocument/2006/relationships/slideLayout" Target="../slideLayouts/slideLayout7.xml"/><Relationship Id="rId6" Type="http://schemas.openxmlformats.org/officeDocument/2006/relationships/hyperlink" Target="http://en.wikipedia.org/wiki/Ischemia" TargetMode="External"/><Relationship Id="rId5" Type="http://schemas.openxmlformats.org/officeDocument/2006/relationships/hyperlink" Target="http://en.wikipedia.org/wiki/Iridectomy" TargetMode="External"/><Relationship Id="rId4" Type="http://schemas.openxmlformats.org/officeDocument/2006/relationships/hyperlink" Target="http://en.wikipedia.org/wiki/Ipsilateral_hemiparesis"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en.wikipedia.org/wiki/Hemiballismus" TargetMode="External"/><Relationship Id="rId2" Type="http://schemas.openxmlformats.org/officeDocument/2006/relationships/hyperlink" Target="http://en.wikipedia.org/wiki/Dwarfism" TargetMode="External"/><Relationship Id="rId1" Type="http://schemas.openxmlformats.org/officeDocument/2006/relationships/slideLayout" Target="../slideLayouts/slideLayout7.xml"/><Relationship Id="rId6" Type="http://schemas.openxmlformats.org/officeDocument/2006/relationships/hyperlink" Target="http://en.wikipedia.org/wiki/Hermaphrodite" TargetMode="External"/><Relationship Id="rId5" Type="http://schemas.openxmlformats.org/officeDocument/2006/relationships/hyperlink" Target="http://en.wikipedia.org/wiki/Pathologist" TargetMode="External"/><Relationship Id="rId4" Type="http://schemas.openxmlformats.org/officeDocument/2006/relationships/hyperlink" Target="http://en.wikipedia.org/wiki/Isotonic_(disambiguation)"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en.wikipedia.org/wiki/Keratoscope" TargetMode="External"/><Relationship Id="rId2" Type="http://schemas.openxmlformats.org/officeDocument/2006/relationships/hyperlink" Target="http://en.wikipedia.org/wiki/Eukaryote" TargetMode="External"/><Relationship Id="rId1" Type="http://schemas.openxmlformats.org/officeDocument/2006/relationships/slideLayout" Target="../slideLayouts/slideLayout7.xml"/><Relationship Id="rId6" Type="http://schemas.openxmlformats.org/officeDocument/2006/relationships/hyperlink" Target="http://en.wikipedia.org/wiki/Kyphoscoliosis" TargetMode="External"/><Relationship Id="rId5" Type="http://schemas.openxmlformats.org/officeDocument/2006/relationships/hyperlink" Target="http://en.wikipedia.org/wiki/Koilocyte" TargetMode="External"/><Relationship Id="rId4" Type="http://schemas.openxmlformats.org/officeDocument/2006/relationships/hyperlink" Target="http://en.wikipedia.org/wiki/Kinesthesia"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en.wikipedia.org/wiki/Lacrimal_canaliculi" TargetMode="External"/><Relationship Id="rId2" Type="http://schemas.openxmlformats.org/officeDocument/2006/relationships/hyperlink" Target="http://en.wikipedia.org/wiki/Labiodental" TargetMode="External"/><Relationship Id="rId1" Type="http://schemas.openxmlformats.org/officeDocument/2006/relationships/slideLayout" Target="../slideLayouts/slideLayout7.xml"/><Relationship Id="rId5" Type="http://schemas.openxmlformats.org/officeDocument/2006/relationships/hyperlink" Target="http://en.wikipedia.org/wiki/Laparotomy" TargetMode="External"/><Relationship Id="rId4" Type="http://schemas.openxmlformats.org/officeDocument/2006/relationships/hyperlink" Target="http://en.wikipedia.org/wiki/Lactation"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en.wikipedia.org/wiki/Leiomyoma" TargetMode="External"/><Relationship Id="rId2" Type="http://schemas.openxmlformats.org/officeDocument/2006/relationships/hyperlink" Target="http://en.wikipedia.org/wiki/Lateral_pectoral_nerve" TargetMode="External"/><Relationship Id="rId1" Type="http://schemas.openxmlformats.org/officeDocument/2006/relationships/slideLayout" Target="../slideLayouts/slideLayout7.xml"/><Relationship Id="rId5" Type="http://schemas.openxmlformats.org/officeDocument/2006/relationships/hyperlink" Target="http://en.wikipedia.org/wiki/Narcolepsy" TargetMode="External"/><Relationship Id="rId4" Type="http://schemas.openxmlformats.org/officeDocument/2006/relationships/hyperlink" Target="http://en.wikipedia.org/wiki/Epilepsy"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en.wikipedia.org/wiki/Linguistics" TargetMode="External"/><Relationship Id="rId2" Type="http://schemas.openxmlformats.org/officeDocument/2006/relationships/hyperlink" Target="http://en.wikipedia.org/wiki/Leukocyte" TargetMode="External"/><Relationship Id="rId1" Type="http://schemas.openxmlformats.org/officeDocument/2006/relationships/slideLayout" Target="../slideLayouts/slideLayout7.xml"/><Relationship Id="rId5" Type="http://schemas.openxmlformats.org/officeDocument/2006/relationships/hyperlink" Target="http://en.wikipedia.org/wiki/Lithotripsy" TargetMode="External"/><Relationship Id="rId4" Type="http://schemas.openxmlformats.org/officeDocument/2006/relationships/hyperlink" Target="http://en.wikipedia.org/wiki/Liposuction"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en.wikipedia.org/wiki/Pathologist" TargetMode="External"/><Relationship Id="rId2" Type="http://schemas.openxmlformats.org/officeDocument/2006/relationships/hyperlink" Target="http://en.wikipedia.org/wiki/Oncologist" TargetMode="External"/><Relationship Id="rId1" Type="http://schemas.openxmlformats.org/officeDocument/2006/relationships/slideLayout" Target="../slideLayouts/slideLayout7.xml"/><Relationship Id="rId5" Type="http://schemas.openxmlformats.org/officeDocument/2006/relationships/hyperlink" Target="http://en.wikipedia.org/wiki/Urology" TargetMode="External"/><Relationship Id="rId4" Type="http://schemas.openxmlformats.org/officeDocument/2006/relationships/hyperlink" Target="http://en.wikipedia.org/wiki/Hematology"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en.wikipedia.org/wiki/Lysosome" TargetMode="External"/><Relationship Id="rId2" Type="http://schemas.openxmlformats.org/officeDocument/2006/relationships/hyperlink" Target="http://en.wikipedia.org/wiki/Lymphedema" TargetMode="External"/><Relationship Id="rId1" Type="http://schemas.openxmlformats.org/officeDocument/2006/relationships/slideLayout" Target="../slideLayouts/slideLayout7.xml"/><Relationship Id="rId4" Type="http://schemas.openxmlformats.org/officeDocument/2006/relationships/hyperlink" Target="http://en.wikipedia.org/wiki/Paralysis"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en.wikipedia.org/wiki/Malakia" TargetMode="External"/><Relationship Id="rId2" Type="http://schemas.openxmlformats.org/officeDocument/2006/relationships/hyperlink" Target="http://en.wikipedia.org/wiki/Macrophage" TargetMode="External"/><Relationship Id="rId1" Type="http://schemas.openxmlformats.org/officeDocument/2006/relationships/slideLayout" Target="../slideLayouts/slideLayout7.xml"/><Relationship Id="rId5" Type="http://schemas.openxmlformats.org/officeDocument/2006/relationships/hyperlink" Target="http://en.wikipedia.org/wiki/Mammogram" TargetMode="External"/><Relationship Id="rId4" Type="http://schemas.openxmlformats.org/officeDocument/2006/relationships/hyperlink" Target="http://en.wikipedia.org/wiki/Osteomalacia"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en.wikipedia.org/wiki/Mastectomy" TargetMode="External"/><Relationship Id="rId2" Type="http://schemas.openxmlformats.org/officeDocument/2006/relationships/hyperlink" Target="http://en.wikipedia.org/wiki/Manufacture" TargetMode="External"/><Relationship Id="rId1" Type="http://schemas.openxmlformats.org/officeDocument/2006/relationships/slideLayout" Target="../slideLayouts/slideLayout7.xml"/><Relationship Id="rId5" Type="http://schemas.openxmlformats.org/officeDocument/2006/relationships/hyperlink" Target="http://en.wikipedia.org/wiki/Melanin" TargetMode="External"/><Relationship Id="rId4" Type="http://schemas.openxmlformats.org/officeDocument/2006/relationships/hyperlink" Target="http://en.wikipedia.org/wiki/Splenomegaly"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en.wikipedia.org/wiki/Meningitis" TargetMode="External"/><Relationship Id="rId2" Type="http://schemas.openxmlformats.org/officeDocument/2006/relationships/hyperlink" Target="http://en.wikipedia.org/wiki/Erythromelalgia" TargetMode="External"/><Relationship Id="rId1" Type="http://schemas.openxmlformats.org/officeDocument/2006/relationships/slideLayout" Target="../slideLayouts/slideLayout7.xml"/><Relationship Id="rId6" Type="http://schemas.openxmlformats.org/officeDocument/2006/relationships/hyperlink" Target="http://en.wikipedia.org/wiki/Mesoderm" TargetMode="External"/><Relationship Id="rId5" Type="http://schemas.openxmlformats.org/officeDocument/2006/relationships/hyperlink" Target="http://en.wikipedia.org/wiki/Meroblastic" TargetMode="External"/><Relationship Id="rId4" Type="http://schemas.openxmlformats.org/officeDocument/2006/relationships/hyperlink" Target="http://en.wikipedia.org/wiki/Merocrine"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en.wikipedia.org/wiki/Sphygmomanometer" TargetMode="External"/><Relationship Id="rId2" Type="http://schemas.openxmlformats.org/officeDocument/2006/relationships/hyperlink" Target="http://en.wikipedia.org/wiki/Metacarpus" TargetMode="External"/><Relationship Id="rId1" Type="http://schemas.openxmlformats.org/officeDocument/2006/relationships/slideLayout" Target="../slideLayouts/slideLayout7.xml"/><Relationship Id="rId5" Type="http://schemas.openxmlformats.org/officeDocument/2006/relationships/hyperlink" Target="http://en.wikipedia.org/wiki/Metrorrhagia" TargetMode="External"/><Relationship Id="rId4" Type="http://schemas.openxmlformats.org/officeDocument/2006/relationships/hyperlink" Target="http://en.wikipedia.org/wiki/Optometry"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en.wikipedia.org/wiki/Infectious_mononucleosis" TargetMode="External"/><Relationship Id="rId2" Type="http://schemas.openxmlformats.org/officeDocument/2006/relationships/hyperlink" Target="http://en.wikipedia.org/wiki/Microscope" TargetMode="External"/><Relationship Id="rId1" Type="http://schemas.openxmlformats.org/officeDocument/2006/relationships/slideLayout" Target="../slideLayouts/slideLayout7.xml"/><Relationship Id="rId6" Type="http://schemas.openxmlformats.org/officeDocument/2006/relationships/hyperlink" Target="http://en.wikipedia.org/wiki/Myoblast" TargetMode="External"/><Relationship Id="rId5" Type="http://schemas.openxmlformats.org/officeDocument/2006/relationships/hyperlink" Target="http://en.wikipedia.org/wiki/Musculoskeletal_system" TargetMode="External"/><Relationship Id="rId4" Type="http://schemas.openxmlformats.org/officeDocument/2006/relationships/hyperlink" Target="http://en.wikipedia.org/wiki/Morphology_(biology)"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en.wikipedia.org/wiki/Myeloblast" TargetMode="External"/><Relationship Id="rId2" Type="http://schemas.openxmlformats.org/officeDocument/2006/relationships/hyperlink" Target="http://en.wikipedia.org/wiki/Onychomycosis" TargetMode="External"/><Relationship Id="rId1" Type="http://schemas.openxmlformats.org/officeDocument/2006/relationships/slideLayout" Target="../slideLayouts/slideLayout7.xml"/><Relationship Id="rId5" Type="http://schemas.openxmlformats.org/officeDocument/2006/relationships/hyperlink" Target="http://en.wikipedia.org/wiki/Myxoma" TargetMode="External"/><Relationship Id="rId4" Type="http://schemas.openxmlformats.org/officeDocument/2006/relationships/hyperlink" Target="http://en.wikipedia.org/wiki/Myringotomy"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en.wikipedia.org/wiki/Necrosis" TargetMode="External"/><Relationship Id="rId7" Type="http://schemas.openxmlformats.org/officeDocument/2006/relationships/hyperlink" Target="http://en.wikipedia.org/wiki/Nerve" TargetMode="External"/><Relationship Id="rId2" Type="http://schemas.openxmlformats.org/officeDocument/2006/relationships/hyperlink" Target="http://en.wikipedia.org/wiki/Narcolepsy" TargetMode="External"/><Relationship Id="rId1" Type="http://schemas.openxmlformats.org/officeDocument/2006/relationships/slideLayout" Target="../slideLayouts/slideLayout7.xml"/><Relationship Id="rId6" Type="http://schemas.openxmlformats.org/officeDocument/2006/relationships/hyperlink" Target="http://en.wikipedia.org/wiki/Nephrology" TargetMode="External"/><Relationship Id="rId5" Type="http://schemas.openxmlformats.org/officeDocument/2006/relationships/hyperlink" Target="http://en.wikipedia.org/wiki/Neoplasm" TargetMode="External"/><Relationship Id="rId4" Type="http://schemas.openxmlformats.org/officeDocument/2006/relationships/hyperlink" Target="http://en.wikipedia.org/wiki/Necrotizing_fasciitis"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en.wikipedia.org/wiki/Normocapnia" TargetMode="External"/><Relationship Id="rId2" Type="http://schemas.openxmlformats.org/officeDocument/2006/relationships/hyperlink" Target="http://en.wikipedia.org/wiki/Neurofibromatosis"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en.wikipedia.org/wiki/Orthodontist" TargetMode="External"/><Relationship Id="rId2" Type="http://schemas.openxmlformats.org/officeDocument/2006/relationships/hyperlink" Target="http://en.wikipedia.org/wiki/Oculist" TargetMode="External"/><Relationship Id="rId1" Type="http://schemas.openxmlformats.org/officeDocument/2006/relationships/slideLayout" Target="../slideLayouts/slideLayout7.xml"/><Relationship Id="rId4" Type="http://schemas.openxmlformats.org/officeDocument/2006/relationships/hyperlink" Target="http://en.wikipedia.org/wiki/Sarcoidosis"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en.wikipedia.org/w/index.php?title=Omoplate&amp;action=edit&amp;redlink=1" TargetMode="External"/><Relationship Id="rId2" Type="http://schemas.openxmlformats.org/officeDocument/2006/relationships/hyperlink" Target="http://en.wikipedia.org/wiki/Oligotrophy" TargetMode="External"/><Relationship Id="rId1" Type="http://schemas.openxmlformats.org/officeDocument/2006/relationships/slideLayout" Target="../slideLayouts/slideLayout7.xml"/><Relationship Id="rId5" Type="http://schemas.openxmlformats.org/officeDocument/2006/relationships/hyperlink" Target="http://en.wikipedia.org/wiki/Teratoma" TargetMode="External"/><Relationship Id="rId4" Type="http://schemas.openxmlformats.org/officeDocument/2006/relationships/hyperlink" Target="http://en.wikipedia.org/wiki/Sarcoma"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en.wikipedia.org/wiki/Oncology" TargetMode="External"/><Relationship Id="rId2" Type="http://schemas.openxmlformats.org/officeDocument/2006/relationships/hyperlink" Target="http://en.wikipedia.org/w/index.php?title=Omphalotomy&amp;action=edit&amp;redlink=1" TargetMode="External"/><Relationship Id="rId1" Type="http://schemas.openxmlformats.org/officeDocument/2006/relationships/slideLayout" Target="../slideLayouts/slideLayout7.xml"/><Relationship Id="rId5" Type="http://schemas.openxmlformats.org/officeDocument/2006/relationships/hyperlink" Target="http://en.wikipedia.org/wiki/Oogenesis" TargetMode="External"/><Relationship Id="rId4" Type="http://schemas.openxmlformats.org/officeDocument/2006/relationships/hyperlink" Target="http://en.wikipedia.org/wiki/Onychophagy"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en.wikipedia.org/wiki/Ophthalmology" TargetMode="External"/><Relationship Id="rId2" Type="http://schemas.openxmlformats.org/officeDocument/2006/relationships/hyperlink" Target="http://en.wikipedia.org/wiki/Oophorectomy" TargetMode="External"/><Relationship Id="rId1" Type="http://schemas.openxmlformats.org/officeDocument/2006/relationships/slideLayout" Target="../slideLayouts/slideLayout7.xml"/><Relationship Id="rId4" Type="http://schemas.openxmlformats.org/officeDocument/2006/relationships/hyperlink" Target="http://en.wikipedia.org/w/index.php?title=Opticochemical,_biopsy&amp;action=edit&amp;redlink=1"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en.wikipedia.org/wiki/Osteoperosis" TargetMode="External"/><Relationship Id="rId3" Type="http://schemas.openxmlformats.org/officeDocument/2006/relationships/hyperlink" Target="http://en.wikipedia.org/wiki/Orchiectomy" TargetMode="External"/><Relationship Id="rId7" Type="http://schemas.openxmlformats.org/officeDocument/2006/relationships/hyperlink" Target="http://en.wikipedia.org/wiki/Psychosis" TargetMode="External"/><Relationship Id="rId2" Type="http://schemas.openxmlformats.org/officeDocument/2006/relationships/hyperlink" Target="http://en.wikipedia.org/wiki/Mouth" TargetMode="External"/><Relationship Id="rId1" Type="http://schemas.openxmlformats.org/officeDocument/2006/relationships/slideLayout" Target="../slideLayouts/slideLayout7.xml"/><Relationship Id="rId6" Type="http://schemas.openxmlformats.org/officeDocument/2006/relationships/hyperlink" Target="http://en.wikipedia.org/wiki/Harlequin_type_ichthyosis" TargetMode="External"/><Relationship Id="rId5" Type="http://schemas.openxmlformats.org/officeDocument/2006/relationships/hyperlink" Target="http://en.wikipedia.org/wiki/Orthodontist" TargetMode="External"/><Relationship Id="rId4" Type="http://schemas.openxmlformats.org/officeDocument/2006/relationships/hyperlink" Target="http://en.wikipedia.org/wiki/Orchidectomy"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en.wikipedia.org/wiki/Osteoporosis" TargetMode="External"/><Relationship Id="rId2" Type="http://schemas.openxmlformats.org/officeDocument/2006/relationships/hyperlink" Target="http://en.wikipedia.org/wiki/Peripheral_ossifying_fibroma" TargetMode="External"/><Relationship Id="rId1" Type="http://schemas.openxmlformats.org/officeDocument/2006/relationships/slideLayout" Target="../slideLayouts/slideLayout7.xml"/><Relationship Id="rId5" Type="http://schemas.openxmlformats.org/officeDocument/2006/relationships/hyperlink" Target="http://en.wikipedia.org/wiki/Ovariectomy" TargetMode="External"/><Relationship Id="rId4" Type="http://schemas.openxmlformats.org/officeDocument/2006/relationships/hyperlink" Target="http://en.wikipedia.org/w/index.php?title=Otopathy&amp;action=edit&amp;redlink=1" TargetMode="External"/></Relationships>
</file>

<file path=ppt/slides/_rels/slide72.xml.rels><?xml version="1.0" encoding="UTF-8" standalone="yes"?>
<Relationships xmlns="http://schemas.openxmlformats.org/package/2006/relationships"><Relationship Id="rId2" Type="http://schemas.openxmlformats.org/officeDocument/2006/relationships/hyperlink" Target="http://en.wikipedia.org/wiki/Ovogenesis" TargetMode="Externa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hyperlink" Target="http://en.wikipedia.org/wiki/Palpebra" TargetMode="External"/><Relationship Id="rId2" Type="http://schemas.openxmlformats.org/officeDocument/2006/relationships/hyperlink" Target="http://en.wikipedia.org/wiki/Pachyderma" TargetMode="External"/><Relationship Id="rId1" Type="http://schemas.openxmlformats.org/officeDocument/2006/relationships/slideLayout" Target="../slideLayouts/slideLayout7.xml"/><Relationship Id="rId5" Type="http://schemas.openxmlformats.org/officeDocument/2006/relationships/hyperlink" Target="http://en.wikipedia.org/wiki/Panopticon" TargetMode="External"/><Relationship Id="rId4" Type="http://schemas.openxmlformats.org/officeDocument/2006/relationships/hyperlink" Target="http://en.wikipedia.org/wiki/Panophobia"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en.wikipedia.org/w/index.php?title=Papulation&amp;action=edit&amp;redlink=1" TargetMode="External"/><Relationship Id="rId2" Type="http://schemas.openxmlformats.org/officeDocument/2006/relationships/hyperlink" Target="http://en.wikipedia.org/wiki/Papillitis" TargetMode="External"/><Relationship Id="rId1" Type="http://schemas.openxmlformats.org/officeDocument/2006/relationships/slideLayout" Target="../slideLayouts/slideLayout7.xml"/><Relationship Id="rId4" Type="http://schemas.openxmlformats.org/officeDocument/2006/relationships/hyperlink" Target="http://en.wikipedia.org/wiki/Hemiparesis" TargetMode="External"/></Relationships>
</file>

<file path=ppt/slides/_rels/slide75.xml.rels><?xml version="1.0" encoding="UTF-8" standalone="yes"?>
<Relationships xmlns="http://schemas.openxmlformats.org/package/2006/relationships"><Relationship Id="rId8" Type="http://schemas.openxmlformats.org/officeDocument/2006/relationships/hyperlink" Target="http://en.wikipedia.org/wiki/Pedoscope" TargetMode="External"/><Relationship Id="rId3" Type="http://schemas.openxmlformats.org/officeDocument/2006/relationships/hyperlink" Target="http://en.wikipedia.org/wiki/Pathology" TargetMode="External"/><Relationship Id="rId7" Type="http://schemas.openxmlformats.org/officeDocument/2006/relationships/hyperlink" Target="http://en.wiktionary.org/wiki/pes" TargetMode="External"/><Relationship Id="rId2" Type="http://schemas.openxmlformats.org/officeDocument/2006/relationships/hyperlink" Target="http://en.wikipedia.org/wiki/Parvovirus" TargetMode="External"/><Relationship Id="rId1" Type="http://schemas.openxmlformats.org/officeDocument/2006/relationships/slideLayout" Target="../slideLayouts/slideLayout7.xml"/><Relationship Id="rId6" Type="http://schemas.openxmlformats.org/officeDocument/2006/relationships/hyperlink" Target="http://en.wikipedia.org/wiki/Pauci-immune" TargetMode="External"/><Relationship Id="rId5" Type="http://schemas.openxmlformats.org/officeDocument/2006/relationships/hyperlink" Target="http://en.wikipedia.org/wiki/Neuropathy" TargetMode="External"/><Relationship Id="rId4" Type="http://schemas.openxmlformats.org/officeDocument/2006/relationships/hyperlink" Target="http://en.wikipedia.org/wiki/Psychopathy"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en.wikipedia.org/wiki/Osteopenia" TargetMode="External"/><Relationship Id="rId2" Type="http://schemas.openxmlformats.org/officeDocument/2006/relationships/hyperlink" Target="http://en.wikipedia.org/wiki/Pelvis" TargetMode="External"/><Relationship Id="rId1" Type="http://schemas.openxmlformats.org/officeDocument/2006/relationships/slideLayout" Target="../slideLayouts/slideLayout7.xml"/><Relationship Id="rId5" Type="http://schemas.openxmlformats.org/officeDocument/2006/relationships/hyperlink" Target="http://en.wikipedia.org/wiki/Dyspepsia" TargetMode="External"/><Relationship Id="rId4" Type="http://schemas.openxmlformats.org/officeDocument/2006/relationships/hyperlink" Target="http://en.wikipedia.org/wiki/Peotomy"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en.wikipedia.org/wiki/Nephropexy" TargetMode="External"/><Relationship Id="rId2" Type="http://schemas.openxmlformats.org/officeDocument/2006/relationships/hyperlink" Target="http://en.wikipedia.org/wiki/Periodontal" TargetMode="External"/><Relationship Id="rId1" Type="http://schemas.openxmlformats.org/officeDocument/2006/relationships/slideLayout" Target="../slideLayouts/slideLayout7.xml"/><Relationship Id="rId4" Type="http://schemas.openxmlformats.org/officeDocument/2006/relationships/hyperlink" Target="http://en.wikipedia.org/w/index.php?title=Sarcophagia&amp;action=edit&amp;redlink=1" TargetMode="External"/></Relationships>
</file>

<file path=ppt/slides/_rels/slide78.xml.rels><?xml version="1.0" encoding="UTF-8" standalone="yes"?>
<Relationships xmlns="http://schemas.openxmlformats.org/package/2006/relationships"><Relationship Id="rId3" Type="http://schemas.openxmlformats.org/officeDocument/2006/relationships/hyperlink" Target="http://en.wikipedia.org/wiki/Lotophagi" TargetMode="External"/><Relationship Id="rId2" Type="http://schemas.openxmlformats.org/officeDocument/2006/relationships/hyperlink" Target="http://en.wikipedia.org/wiki/Phagocyte" TargetMode="External"/><Relationship Id="rId1" Type="http://schemas.openxmlformats.org/officeDocument/2006/relationships/slideLayout" Target="../slideLayouts/slideLayout7.xml"/><Relationship Id="rId4" Type="http://schemas.openxmlformats.org/officeDocument/2006/relationships/hyperlink" Target="http://en.wikipedia.org/wiki/Anthropophagy_(disambiguation)"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en.wikipedia.org/wiki/Pharyngitis" TargetMode="External"/><Relationship Id="rId7" Type="http://schemas.openxmlformats.org/officeDocument/2006/relationships/hyperlink" Target="http://en.wikipedia.org/wiki/Phlebotomy" TargetMode="External"/><Relationship Id="rId2" Type="http://schemas.openxmlformats.org/officeDocument/2006/relationships/hyperlink" Target="http://en.wikipedia.org/wiki/Aphallia" TargetMode="External"/><Relationship Id="rId1" Type="http://schemas.openxmlformats.org/officeDocument/2006/relationships/slideLayout" Target="../slideLayouts/slideLayout7.xml"/><Relationship Id="rId6" Type="http://schemas.openxmlformats.org/officeDocument/2006/relationships/hyperlink" Target="http://en.wikipedia.org/wiki/Phlebography" TargetMode="External"/><Relationship Id="rId5" Type="http://schemas.openxmlformats.org/officeDocument/2006/relationships/hyperlink" Target="http://en.wikipedia.org/wiki/Hemophilia" TargetMode="External"/><Relationship Id="rId4" Type="http://schemas.openxmlformats.org/officeDocument/2006/relationships/hyperlink" Target="http://en.wikipedia.org/w/index.php?title=Pharyngoscopy&amp;action=edit&amp;redlink=1"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en.wikipedia.org/wiki/Phosphene" TargetMode="External"/><Relationship Id="rId2" Type="http://schemas.openxmlformats.org/officeDocument/2006/relationships/hyperlink" Target="http://en.wikipedia.org/wiki/Arachnophobia" TargetMode="External"/><Relationship Id="rId1" Type="http://schemas.openxmlformats.org/officeDocument/2006/relationships/slideLayout" Target="../slideLayouts/slideLayout7.xml"/><Relationship Id="rId4" Type="http://schemas.openxmlformats.org/officeDocument/2006/relationships/hyperlink" Target="http://en.wikipedia.org/w/index.php?title=Photopathy&amp;action=edit&amp;redlink=1" TargetMode="External"/></Relationships>
</file>

<file path=ppt/slides/_rels/slide81.xml.rels><?xml version="1.0" encoding="UTF-8" standalone="yes"?>
<Relationships xmlns="http://schemas.openxmlformats.org/package/2006/relationships"><Relationship Id="rId8" Type="http://schemas.openxmlformats.org/officeDocument/2006/relationships/hyperlink" Target="http://en.wikipedia.org/wiki/Rhinoplasty" TargetMode="External"/><Relationship Id="rId3" Type="http://schemas.openxmlformats.org/officeDocument/2006/relationships/hyperlink" Target="http://en.wiktionary.org/wiki/%CF%86%CF%81%CE%AE%CE%BD" TargetMode="External"/><Relationship Id="rId7" Type="http://schemas.openxmlformats.org/officeDocument/2006/relationships/hyperlink" Target="http://en.wikipedia.org/wiki/Achondroplasia" TargetMode="External"/><Relationship Id="rId2" Type="http://schemas.openxmlformats.org/officeDocument/2006/relationships/hyperlink" Target="http://en.wikipedia.org/wiki/Piriformis" TargetMode="External"/><Relationship Id="rId1" Type="http://schemas.openxmlformats.org/officeDocument/2006/relationships/slideLayout" Target="../slideLayouts/slideLayout7.xml"/><Relationship Id="rId6" Type="http://schemas.openxmlformats.org/officeDocument/2006/relationships/hyperlink" Target="http://en.wikipedia.org/wiki/Diaphragm_(anatomy)" TargetMode="External"/><Relationship Id="rId5" Type="http://schemas.openxmlformats.org/officeDocument/2006/relationships/hyperlink" Target="http://en.wikipedia.org/wiki/Schizophrenia" TargetMode="External"/><Relationship Id="rId4" Type="http://schemas.openxmlformats.org/officeDocument/2006/relationships/hyperlink" Target="http://en.wikipedia.org/wiki/Phrenic_nerve" TargetMode="External"/><Relationship Id="rId9" Type="http://schemas.openxmlformats.org/officeDocument/2006/relationships/hyperlink" Target="http://en.wikipedia.org/wiki/Paraplegia"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en.wikipedia.org/w/index.php?title=Pleurogenous&amp;action=edit&amp;redlink=1" TargetMode="External"/><Relationship Id="rId2" Type="http://schemas.openxmlformats.org/officeDocument/2006/relationships/hyperlink" Target="http://en.wikipedia.org/w/index.php?title=Pleiomorphism&amp;action=edit&amp;redlink=1" TargetMode="External"/><Relationship Id="rId1" Type="http://schemas.openxmlformats.org/officeDocument/2006/relationships/slideLayout" Target="../slideLayouts/slideLayout7.xml"/><Relationship Id="rId6" Type="http://schemas.openxmlformats.org/officeDocument/2006/relationships/hyperlink" Target="http://en.wikipedia.org/wiki/Pneumonia" TargetMode="External"/><Relationship Id="rId5" Type="http://schemas.openxmlformats.org/officeDocument/2006/relationships/hyperlink" Target="http://en.wikipedia.org/wiki/Pneumonocyte" TargetMode="External"/><Relationship Id="rId4" Type="http://schemas.openxmlformats.org/officeDocument/2006/relationships/hyperlink" Target="http://en.wikipedia.org/wiki/Cataplexy"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en.wikipedia.org/wiki/Hematopoiesis" TargetMode="External"/><Relationship Id="rId2" Type="http://schemas.openxmlformats.org/officeDocument/2006/relationships/hyperlink" Target="http://en.wikipedia.org/wiki/Podiatry" TargetMode="External"/><Relationship Id="rId1" Type="http://schemas.openxmlformats.org/officeDocument/2006/relationships/slideLayout" Target="../slideLayouts/slideLayout7.xml"/><Relationship Id="rId5" Type="http://schemas.openxmlformats.org/officeDocument/2006/relationships/hyperlink" Target="http://en.wikipedia.org/wiki/Polymyositis" TargetMode="External"/><Relationship Id="rId4" Type="http://schemas.openxmlformats.org/officeDocument/2006/relationships/hyperlink" Target="http://en.wikipedia.org/wiki/Poliomyelitis"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en.wikipedia.org/w/index.php?title=Postoperation&amp;action=edit&amp;redlink=1" TargetMode="External"/><Relationship Id="rId2" Type="http://schemas.openxmlformats.org/officeDocument/2006/relationships/hyperlink" Target="http://en.wikipedia.org/wiki/Porphyroblast" TargetMode="External"/><Relationship Id="rId1" Type="http://schemas.openxmlformats.org/officeDocument/2006/relationships/slideLayout" Target="../slideLayouts/slideLayout7.xml"/><Relationship Id="rId5" Type="http://schemas.openxmlformats.org/officeDocument/2006/relationships/hyperlink" Target="http://en.wikipedia.org/wiki/Premature_(disambiguation)" TargetMode="External"/><Relationship Id="rId4" Type="http://schemas.openxmlformats.org/officeDocument/2006/relationships/hyperlink" Target="http://en.wikipedia.org/wiki/Postmortem"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en.wiktionary.org/wiki/primus" TargetMode="External"/><Relationship Id="rId2" Type="http://schemas.openxmlformats.org/officeDocument/2006/relationships/hyperlink" Target="http://en.wikipedia.org/wiki/Presbyopia" TargetMode="External"/><Relationship Id="rId1" Type="http://schemas.openxmlformats.org/officeDocument/2006/relationships/slideLayout" Target="../slideLayouts/slideLayout7.xml"/><Relationship Id="rId5" Type="http://schemas.openxmlformats.org/officeDocument/2006/relationships/hyperlink" Target="http://en.wikipedia.org/wiki/Proctology" TargetMode="External"/><Relationship Id="rId4" Type="http://schemas.openxmlformats.org/officeDocument/2006/relationships/hyperlink" Target="http://en.wikipedia.org/w/index.php?title=Procephalic&amp;action=edit&amp;redlink=1"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en.wiktionary.org/wiki/%CF%80%CF%81%CF%89%CF%84%CE%BF%CF%82" TargetMode="External"/><Relationship Id="rId7" Type="http://schemas.openxmlformats.org/officeDocument/2006/relationships/hyperlink" Target="http://en.wikipedia.org/wiki/Psychiatry" TargetMode="External"/><Relationship Id="rId2" Type="http://schemas.openxmlformats.org/officeDocument/2006/relationships/hyperlink" Target="http://en.wikipedia.org/wiki/Prosopagnosia" TargetMode="External"/><Relationship Id="rId1" Type="http://schemas.openxmlformats.org/officeDocument/2006/relationships/slideLayout" Target="../slideLayouts/slideLayout7.xml"/><Relationship Id="rId6" Type="http://schemas.openxmlformats.org/officeDocument/2006/relationships/hyperlink" Target="http://en.wikipedia.org/wiki/Psychology" TargetMode="External"/><Relationship Id="rId5" Type="http://schemas.openxmlformats.org/officeDocument/2006/relationships/hyperlink" Target="http://en.wiktionary.org/wiki/%CF%88%CF%85%CF%87%CE%AE" TargetMode="External"/><Relationship Id="rId4" Type="http://schemas.openxmlformats.org/officeDocument/2006/relationships/hyperlink" Target="http://en.wikipedia.org/w/index.php?title=Protoneuron&amp;action=edit&amp;redlink=1"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en.wikipedia.org/wiki/Psoriasis" TargetMode="External"/><Relationship Id="rId2" Type="http://schemas.openxmlformats.org/officeDocument/2006/relationships/hyperlink" Target="http://en.wikipedia.org/wiki/Lateral_pterygoid_plate" TargetMode="External"/><Relationship Id="rId1" Type="http://schemas.openxmlformats.org/officeDocument/2006/relationships/slideLayout" Target="../slideLayouts/slideLayout7.xml"/><Relationship Id="rId5" Type="http://schemas.openxmlformats.org/officeDocument/2006/relationships/hyperlink" Target="http://en.wikipedia.org/wiki/Nephroptosis" TargetMode="External"/><Relationship Id="rId4" Type="http://schemas.openxmlformats.org/officeDocument/2006/relationships/hyperlink" Target="http://en.wikipedia.org/wiki/Apoptosis"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en.wikipedia.org/wiki/Pyelonephritis" TargetMode="External"/><Relationship Id="rId2" Type="http://schemas.openxmlformats.org/officeDocument/2006/relationships/hyperlink" Target="http://en.wiktionary.org/wiki/pulmo" TargetMode="External"/><Relationship Id="rId1" Type="http://schemas.openxmlformats.org/officeDocument/2006/relationships/slideLayout" Target="../slideLayouts/slideLayout7.xml"/><Relationship Id="rId5" Type="http://schemas.openxmlformats.org/officeDocument/2006/relationships/hyperlink" Target="http://en.wikipedia.org/wiki/Antipyretic" TargetMode="External"/><Relationship Id="rId4" Type="http://schemas.openxmlformats.org/officeDocument/2006/relationships/hyperlink" Target="http://en.wikipedia.org/wiki/Pyometra" TargetMode="External"/></Relationships>
</file>

<file path=ppt/slides/_rels/slide89.xml.rels><?xml version="1.0" encoding="UTF-8" standalone="yes"?>
<Relationships xmlns="http://schemas.openxmlformats.org/package/2006/relationships"><Relationship Id="rId2" Type="http://schemas.openxmlformats.org/officeDocument/2006/relationships/hyperlink" Target="http://en.wikipedia.org/wiki/Quadriceps"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hyperlink" Target="http://en.wikipedia.org/wiki/Relapse" TargetMode="External"/><Relationship Id="rId7" Type="http://schemas.openxmlformats.org/officeDocument/2006/relationships/hyperlink" Target="http://en.wikipedia.org/wiki/Rhabdomyolysis" TargetMode="External"/><Relationship Id="rId2" Type="http://schemas.openxmlformats.org/officeDocument/2006/relationships/hyperlink" Target="http://en.wikipedia.org/wiki/Radiowave" TargetMode="External"/><Relationship Id="rId1" Type="http://schemas.openxmlformats.org/officeDocument/2006/relationships/slideLayout" Target="../slideLayouts/slideLayout7.xml"/><Relationship Id="rId6" Type="http://schemas.openxmlformats.org/officeDocument/2006/relationships/hyperlink" Target="http://en.wikipedia.org/wiki/Retroversion" TargetMode="External"/><Relationship Id="rId5" Type="http://schemas.openxmlformats.org/officeDocument/2006/relationships/hyperlink" Target="http://en.wikipedia.org/wiki/Reticulocyte" TargetMode="External"/><Relationship Id="rId4" Type="http://schemas.openxmlformats.org/officeDocument/2006/relationships/hyperlink" Target="http://en.wikipedia.org/wiki/Renal"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en.wikipedia.org/wiki/Rhinoplasty" TargetMode="External"/><Relationship Id="rId2" Type="http://schemas.openxmlformats.org/officeDocument/2006/relationships/hyperlink" Target="http://en.wikipedia.org/wiki/Rhinoceros" TargetMode="External"/><Relationship Id="rId1" Type="http://schemas.openxmlformats.org/officeDocument/2006/relationships/slideLayout" Target="../slideLayouts/slideLayout7.xml"/><Relationship Id="rId5" Type="http://schemas.openxmlformats.org/officeDocument/2006/relationships/hyperlink" Target="http://en.wikipedia.org/wiki/Hemorrhage" TargetMode="External"/><Relationship Id="rId4" Type="http://schemas.openxmlformats.org/officeDocument/2006/relationships/hyperlink" Target="http://en.wikipedia.org/wiki/Rhodophyte"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en.wikipedia.org/wiki/Diarrhea" TargetMode="External"/><Relationship Id="rId2" Type="http://schemas.openxmlformats.org/officeDocument/2006/relationships/hyperlink" Target="http://en.wikipedia.org/wiki/Galactorrhea" TargetMode="External"/><Relationship Id="rId1" Type="http://schemas.openxmlformats.org/officeDocument/2006/relationships/slideLayout" Target="../slideLayouts/slideLayout7.xml"/><Relationship Id="rId5" Type="http://schemas.openxmlformats.org/officeDocument/2006/relationships/hyperlink" Target="http://en.wikipedia.org/wiki/Rubrospinal" TargetMode="External"/><Relationship Id="rId4" Type="http://schemas.openxmlformats.org/officeDocument/2006/relationships/hyperlink" Target="http://en.wikipedia.org/wiki/Diarrhoea"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en.wikipedia.org/wiki/Salpingopharyngeus_muscle" TargetMode="External"/><Relationship Id="rId2" Type="http://schemas.openxmlformats.org/officeDocument/2006/relationships/hyperlink" Target="http://en.wikipedia.org/wiki/Salpingectomy" TargetMode="External"/><Relationship Id="rId1" Type="http://schemas.openxmlformats.org/officeDocument/2006/relationships/slideLayout" Target="../slideLayouts/slideLayout7.xml"/><Relationship Id="rId5" Type="http://schemas.openxmlformats.org/officeDocument/2006/relationships/hyperlink" Target="http://en.wikipedia.org/wiki/Sarcoma" TargetMode="External"/><Relationship Id="rId4" Type="http://schemas.openxmlformats.org/officeDocument/2006/relationships/hyperlink" Target="http://en.wikipedia.org/wiki/Sanguine"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en.wikipedia.org/wiki/Atherosclerosis" TargetMode="External"/><Relationship Id="rId2" Type="http://schemas.openxmlformats.org/officeDocument/2006/relationships/hyperlink" Target="http://en.wikipedia.org/wiki/Schizophrenia" TargetMode="External"/><Relationship Id="rId1" Type="http://schemas.openxmlformats.org/officeDocument/2006/relationships/slideLayout" Target="../slideLayouts/slideLayout7.xml"/><Relationship Id="rId6" Type="http://schemas.openxmlformats.org/officeDocument/2006/relationships/hyperlink" Target="http://en.wikipedia.org/wiki/Stethoscope" TargetMode="External"/><Relationship Id="rId5" Type="http://schemas.openxmlformats.org/officeDocument/2006/relationships/hyperlink" Target="http://en.wikipedia.org/wiki/Scoliosis" TargetMode="External"/><Relationship Id="rId4" Type="http://schemas.openxmlformats.org/officeDocument/2006/relationships/hyperlink" Target="http://en.wikipedia.org/wiki/Multiple_sclerosis"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en.wikipedia.org/wiki/Scotopic_vision" TargetMode="External"/><Relationship Id="rId2" Type="http://schemas.openxmlformats.org/officeDocument/2006/relationships/hyperlink" Target="http://en.wikipedia.org/wiki/Endoscopy" TargetMode="External"/><Relationship Id="rId1" Type="http://schemas.openxmlformats.org/officeDocument/2006/relationships/slideLayout" Target="../slideLayouts/slideLayout7.xml"/><Relationship Id="rId5" Type="http://schemas.openxmlformats.org/officeDocument/2006/relationships/hyperlink" Target="http://en.wikipedia.org/wiki/Sigmoid_colon" TargetMode="External"/><Relationship Id="rId4" Type="http://schemas.openxmlformats.org/officeDocument/2006/relationships/hyperlink" Target="http://en.wikipedia.org/wiki/Sialagogue"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en.wikipedia.org/wiki/Hypospadias" TargetMode="External"/><Relationship Id="rId2" Type="http://schemas.openxmlformats.org/officeDocument/2006/relationships/hyperlink" Target="http://en.wikipedia.org/wiki/Sinusitis" TargetMode="External"/><Relationship Id="rId1" Type="http://schemas.openxmlformats.org/officeDocument/2006/relationships/slideLayout" Target="../slideLayouts/slideLayout7.xml"/><Relationship Id="rId5" Type="http://schemas.openxmlformats.org/officeDocument/2006/relationships/hyperlink" Target="http://en.wikipedia.org/wiki/Spasmodic_dysphonia" TargetMode="External"/><Relationship Id="rId4" Type="http://schemas.openxmlformats.org/officeDocument/2006/relationships/hyperlink" Target="http://en.wikipedia.org/wiki/Epispadias"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en.wikipedia.org/wiki/Splenectomy" TargetMode="External"/><Relationship Id="rId2" Type="http://schemas.openxmlformats.org/officeDocument/2006/relationships/hyperlink" Target="http://en.wikipedia.org/wiki/Spermatogenesis" TargetMode="External"/><Relationship Id="rId1" Type="http://schemas.openxmlformats.org/officeDocument/2006/relationships/slideLayout" Target="../slideLayouts/slideLayout7.xml"/><Relationship Id="rId4" Type="http://schemas.openxmlformats.org/officeDocument/2006/relationships/hyperlink" Target="http://en.wikipedia.org/wiki/Spondylitis"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en.wikipedia.org/wiki/Stenography" TargetMode="External"/><Relationship Id="rId2" Type="http://schemas.openxmlformats.org/officeDocument/2006/relationships/hyperlink" Target="http://en.wikipedia.org/wiki/Squamous_cell" TargetMode="External"/><Relationship Id="rId1" Type="http://schemas.openxmlformats.org/officeDocument/2006/relationships/slideLayout" Target="../slideLayouts/slideLayout7.xml"/><Relationship Id="rId5" Type="http://schemas.openxmlformats.org/officeDocument/2006/relationships/hyperlink" Target="http://en.wikipedia.org/wiki/Restenosis" TargetMode="External"/><Relationship Id="rId4" Type="http://schemas.openxmlformats.org/officeDocument/2006/relationships/hyperlink" Target="http://en.wikipedia.org/wiki/Stenosis"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en.wikipedia.org/wiki/Stethoscope" TargetMode="External"/><Relationship Id="rId2" Type="http://schemas.openxmlformats.org/officeDocument/2006/relationships/hyperlink" Target="http://en.wikipedia.org/wiki/Cuirass" TargetMode="External"/><Relationship Id="rId1" Type="http://schemas.openxmlformats.org/officeDocument/2006/relationships/slideLayout" Target="../slideLayouts/slideLayout7.xml"/><Relationship Id="rId5" Type="http://schemas.openxmlformats.org/officeDocument/2006/relationships/hyperlink" Target="http://en.wikipedia.org/w/index.php?title=Stomatogastric&amp;action=edit&amp;redlink=1" TargetMode="External"/><Relationship Id="rId4" Type="http://schemas.openxmlformats.org/officeDocument/2006/relationships/hyperlink" Target="http://en.wikipedia.org/wiki/Stomatognathic_system" TargetMode="External"/></Relationships>
</file>

<file path=ppt/slides/_rels/slide100.xml.rels><?xml version="1.0" encoding="UTF-8" standalone="yes"?>
<Relationships xmlns="http://schemas.openxmlformats.org/package/2006/relationships"><Relationship Id="rId8" Type="http://schemas.openxmlformats.org/officeDocument/2006/relationships/hyperlink" Target="http://en.wikipedia.org/w/index.php?title=Syssarcosis&amp;action=edit&amp;redlink=1" TargetMode="External"/><Relationship Id="rId3" Type="http://schemas.openxmlformats.org/officeDocument/2006/relationships/hyperlink" Target="http://en.wikipedia.org/wiki/Subcutaneous_tissue" TargetMode="External"/><Relationship Id="rId7" Type="http://schemas.openxmlformats.org/officeDocument/2006/relationships/hyperlink" Target="http://en.wikipedia.org/wiki/Synesthesia" TargetMode="External"/><Relationship Id="rId2" Type="http://schemas.openxmlformats.org/officeDocument/2006/relationships/hyperlink" Target="http://en.wikipedia.org/wiki/Colostomy" TargetMode="External"/><Relationship Id="rId1" Type="http://schemas.openxmlformats.org/officeDocument/2006/relationships/slideLayout" Target="../slideLayouts/slideLayout7.xml"/><Relationship Id="rId6" Type="http://schemas.openxmlformats.org/officeDocument/2006/relationships/hyperlink" Target="http://en.wikipedia.org/w/index.php?title=Synalgia&amp;action=edit&amp;redlink=1" TargetMode="External"/><Relationship Id="rId5" Type="http://schemas.openxmlformats.org/officeDocument/2006/relationships/hyperlink" Target="http://en.wikipedia.org/wiki/Supraorbital_vein" TargetMode="External"/><Relationship Id="rId4" Type="http://schemas.openxmlformats.org/officeDocument/2006/relationships/hyperlink" Target="http://en.wikipedia.org/wiki/Superior_vena_cava"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en.wikipedia.org/wiki/Hypertension" TargetMode="External"/><Relationship Id="rId2" Type="http://schemas.openxmlformats.org/officeDocument/2006/relationships/hyperlink" Target="http://en.wikipedia.org/wiki/Tachycardia" TargetMode="External"/><Relationship Id="rId1" Type="http://schemas.openxmlformats.org/officeDocument/2006/relationships/slideLayout" Target="../slideLayouts/slideLayout7.xml"/><Relationship Id="rId6" Type="http://schemas.openxmlformats.org/officeDocument/2006/relationships/hyperlink" Target="http://en.wikipedia.org/w/index.php?title=Theleplasty&amp;action=edit&amp;redlink=1" TargetMode="External"/><Relationship Id="rId5" Type="http://schemas.openxmlformats.org/officeDocument/2006/relationships/hyperlink" Target="http://en.wikipedia.org/wiki/Intrathecal" TargetMode="External"/><Relationship Id="rId4" Type="http://schemas.openxmlformats.org/officeDocument/2006/relationships/hyperlink" Target="http://en.wikipedia.org/wiki/Tetanus" TargetMode="External"/></Relationships>
</file>

<file path=ppt/slides/_rels/slide102.xml.rels><?xml version="1.0" encoding="UTF-8" standalone="yes"?>
<Relationships xmlns="http://schemas.openxmlformats.org/package/2006/relationships"><Relationship Id="rId3" Type="http://schemas.openxmlformats.org/officeDocument/2006/relationships/hyperlink" Target="http://en.wikipedia.org/wiki/Thorax" TargetMode="External"/><Relationship Id="rId2" Type="http://schemas.openxmlformats.org/officeDocument/2006/relationships/hyperlink" Target="http://en.wikipedia.org/w/index.php?title=Thelygenous&amp;action=edit&amp;redlink=1" TargetMode="Externa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http://en.wikipedia.org/wiki/Thrombocytopenia" TargetMode="External"/><Relationship Id="rId2" Type="http://schemas.openxmlformats.org/officeDocument/2006/relationships/hyperlink" Target="http://en.wikipedia.org/wiki/Thrombus" TargetMode="External"/><Relationship Id="rId1" Type="http://schemas.openxmlformats.org/officeDocument/2006/relationships/slideLayout" Target="../slideLayouts/slideLayout7.xml"/><Relationship Id="rId4" Type="http://schemas.openxmlformats.org/officeDocument/2006/relationships/hyperlink" Target="http://en.wikipedia.org/wiki/Dysthymia"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en.wiktionary.org/wiki/%CF%84%CF%8C%CF%80%CE%BF%CF%82" TargetMode="External"/><Relationship Id="rId2" Type="http://schemas.openxmlformats.org/officeDocument/2006/relationships/hyperlink" Target="http://en.wikipedia.org/w/index.php?title=Gastrotomy&amp;action=edit&amp;redlink=1" TargetMode="External"/><Relationship Id="rId1" Type="http://schemas.openxmlformats.org/officeDocument/2006/relationships/slideLayout" Target="../slideLayouts/slideLayout7.xml"/><Relationship Id="rId6" Type="http://schemas.openxmlformats.org/officeDocument/2006/relationships/hyperlink" Target="http://en.wikipedia.org/wiki/Torticollis" TargetMode="External"/><Relationship Id="rId5" Type="http://schemas.openxmlformats.org/officeDocument/2006/relationships/hyperlink" Target="http://en.wiktionary.org/wiki/tortus" TargetMode="External"/><Relationship Id="rId4" Type="http://schemas.openxmlformats.org/officeDocument/2006/relationships/hyperlink" Target="http://en.wikipedia.org/wiki/Topical_anesthetic"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en.wikipedia.org/wiki/Tracheotomy" TargetMode="External"/><Relationship Id="rId2" Type="http://schemas.openxmlformats.org/officeDocument/2006/relationships/hyperlink" Target="http://en.wikipedia.org/wiki/Toxoplasmosis" TargetMode="External"/><Relationship Id="rId1" Type="http://schemas.openxmlformats.org/officeDocument/2006/relationships/slideLayout" Target="../slideLayouts/slideLayout7.xml"/><Relationship Id="rId5" Type="http://schemas.openxmlformats.org/officeDocument/2006/relationships/hyperlink" Target="http://en.wikipedia.org/wiki/Trichocyst" TargetMode="External"/><Relationship Id="rId4" Type="http://schemas.openxmlformats.org/officeDocument/2006/relationships/hyperlink" Target="http://en.wikipedia.org/wiki/Blood_transfusion" TargetMode="External"/></Relationships>
</file>

<file path=ppt/slides/_rels/slide106.xml.rels><?xml version="1.0" encoding="UTF-8" standalone="yes"?>
<Relationships xmlns="http://schemas.openxmlformats.org/package/2006/relationships"><Relationship Id="rId3" Type="http://schemas.openxmlformats.org/officeDocument/2006/relationships/hyperlink" Target="http://en.wikipedia.org/w/index.php?title=Pseudohypertrophy&amp;action=edit&amp;redlink=1" TargetMode="External"/><Relationship Id="rId2" Type="http://schemas.openxmlformats.org/officeDocument/2006/relationships/hyperlink" Target="http://en.wikipedia.org/wiki/Lithotripsy" TargetMode="External"/><Relationship Id="rId1" Type="http://schemas.openxmlformats.org/officeDocument/2006/relationships/slideLayout" Target="../slideLayouts/slideLayout7.xml"/><Relationship Id="rId4" Type="http://schemas.openxmlformats.org/officeDocument/2006/relationships/hyperlink" Target="http://en.wikipedia.org/wiki/Tympanocentesis" TargetMode="External"/></Relationships>
</file>

<file path=ppt/slides/_rels/slide107.xml.rels><?xml version="1.0" encoding="UTF-8" standalone="yes"?>
<Relationships xmlns="http://schemas.openxmlformats.org/package/2006/relationships"><Relationship Id="rId3" Type="http://schemas.openxmlformats.org/officeDocument/2006/relationships/hyperlink" Target="http://en.wikipedia.org/w/index.php?title=Unguiform&amp;action=edit&amp;redlink=1" TargetMode="External"/><Relationship Id="rId2" Type="http://schemas.openxmlformats.org/officeDocument/2006/relationships/hyperlink" Target="http://en.wikipedia.org/wiki/Navel" TargetMode="External"/><Relationship Id="rId1" Type="http://schemas.openxmlformats.org/officeDocument/2006/relationships/slideLayout" Target="../slideLayouts/slideLayout7.xml"/><Relationship Id="rId5" Type="http://schemas.openxmlformats.org/officeDocument/2006/relationships/hyperlink" Target="http://en.wikipedia.org/wiki/Unilateral_hearing_loss" TargetMode="External"/><Relationship Id="rId4" Type="http://schemas.openxmlformats.org/officeDocument/2006/relationships/hyperlink" Target="http://en.wikipedia.org/wiki/Ungual"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en.wikipedia.org/w/index.php?title=Uriniferous&amp;action=edit&amp;redlink=1" TargetMode="External"/><Relationship Id="rId2" Type="http://schemas.openxmlformats.org/officeDocument/2006/relationships/hyperlink" Target="http://en.wikipedia.org/wiki/Urology" TargetMode="External"/><Relationship Id="rId1" Type="http://schemas.openxmlformats.org/officeDocument/2006/relationships/slideLayout" Target="../slideLayouts/slideLayout7.xml"/><Relationship Id="rId4" Type="http://schemas.openxmlformats.org/officeDocument/2006/relationships/hyperlink" Target="http://en.wikipedia.org/wiki/Uterus"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en.wikipedia.org/wiki/Vasoconstriction" TargetMode="External"/><Relationship Id="rId2" Type="http://schemas.openxmlformats.org/officeDocument/2006/relationships/hyperlink" Target="http://en.wikipedia.org/wiki/Vagina" TargetMode="External"/><Relationship Id="rId1" Type="http://schemas.openxmlformats.org/officeDocument/2006/relationships/slideLayout" Target="../slideLayouts/slideLayout7.xml"/><Relationship Id="rId6" Type="http://schemas.openxmlformats.org/officeDocument/2006/relationships/hyperlink" Target="http://en.wikipedia.org/w/index.php?title=Venospasm&amp;action=edit&amp;redlink=1" TargetMode="External"/><Relationship Id="rId5" Type="http://schemas.openxmlformats.org/officeDocument/2006/relationships/hyperlink" Target="http://en.wikipedia.org/wiki/Vein" TargetMode="External"/><Relationship Id="rId4" Type="http://schemas.openxmlformats.org/officeDocument/2006/relationships/hyperlink" Target="http://en.wiktionary.org/wiki/vasculum" TargetMode="External"/></Relationships>
</file>

<file path=ppt/slides/_rels/slide110.xml.rels><?xml version="1.0" encoding="UTF-8" standalone="yes"?>
<Relationships xmlns="http://schemas.openxmlformats.org/package/2006/relationships"><Relationship Id="rId8" Type="http://schemas.openxmlformats.org/officeDocument/2006/relationships/hyperlink" Target="http://en.wikipedia.org/wiki/Viscera" TargetMode="External"/><Relationship Id="rId3" Type="http://schemas.openxmlformats.org/officeDocument/2006/relationships/hyperlink" Target="http://en.wikipedia.org/wiki/Cardiac_ventriculography" TargetMode="External"/><Relationship Id="rId7" Type="http://schemas.openxmlformats.org/officeDocument/2006/relationships/hyperlink" Target="http://en.wikipedia.org/wiki/Vesical_arteries" TargetMode="External"/><Relationship Id="rId2" Type="http://schemas.openxmlformats.org/officeDocument/2006/relationships/hyperlink" Target="http://en.wikipedia.org/w/index.php?title=Ventrodorsal&amp;action=edit&amp;redlink=1" TargetMode="External"/><Relationship Id="rId1" Type="http://schemas.openxmlformats.org/officeDocument/2006/relationships/slideLayout" Target="../slideLayouts/slideLayout7.xml"/><Relationship Id="rId6" Type="http://schemas.openxmlformats.org/officeDocument/2006/relationships/hyperlink" Target="http://en.wikipedia.org/wiki/Vesica_(disambiguation)" TargetMode="External"/><Relationship Id="rId5" Type="http://schemas.openxmlformats.org/officeDocument/2006/relationships/hyperlink" Target="http://en.wikipedia.org/wiki/Anteversion" TargetMode="External"/><Relationship Id="rId4" Type="http://schemas.openxmlformats.org/officeDocument/2006/relationships/hyperlink" Target="http://en.wiktionary.org/wiki/versio"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en.wikipedia.org/wiki/Xenograft" TargetMode="External"/><Relationship Id="rId2" Type="http://schemas.openxmlformats.org/officeDocument/2006/relationships/hyperlink" Target="http://en.wikipedia.org/w/index.php?title=Xanthopathy&amp;action=edit&amp;redlink=1" TargetMode="External"/><Relationship Id="rId1" Type="http://schemas.openxmlformats.org/officeDocument/2006/relationships/slideLayout" Target="../slideLayouts/slideLayout7.xml"/><Relationship Id="rId4" Type="http://schemas.openxmlformats.org/officeDocument/2006/relationships/hyperlink" Target="http://en.wikipedia.org/wiki/Xerostomia"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en.wikipedia.org/wiki/Zoology" TargetMode="External"/><Relationship Id="rId2" Type="http://schemas.openxmlformats.org/officeDocument/2006/relationships/hyperlink" Target="http://en.wikipedia.org/wiki/Surgery" TargetMode="External"/><Relationship Id="rId1" Type="http://schemas.openxmlformats.org/officeDocument/2006/relationships/slideLayout" Target="../slideLayouts/slideLayout7.xml"/><Relationship Id="rId5" Type="http://schemas.openxmlformats.org/officeDocument/2006/relationships/hyperlink" Target="http://en.wikipedia.org/wiki/Lysozyme" TargetMode="External"/><Relationship Id="rId4" Type="http://schemas.openxmlformats.org/officeDocument/2006/relationships/hyperlink" Target="http://en.wikipedia.org/wiki/Enzyme"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hyperlink" Target="http://en.wiktionary.org/wiki/circum-" TargetMode="External"/><Relationship Id="rId2" Type="http://schemas.openxmlformats.org/officeDocument/2006/relationships/hyperlink" Target="http://en.wiktionary.org/wiki/peri-" TargetMode="External"/><Relationship Id="rId1" Type="http://schemas.openxmlformats.org/officeDocument/2006/relationships/slideLayout" Target="../slideLayouts/slideLayout7.xml"/><Relationship Id="rId4" Type="http://schemas.openxmlformats.org/officeDocument/2006/relationships/hyperlink" Target="http://en.wiktionary.org/wiki/levo-" TargetMode="Externa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Lenguaje</a:t>
            </a:r>
            <a:r>
              <a:rPr lang="en-US" dirty="0"/>
              <a:t> </a:t>
            </a:r>
            <a:r>
              <a:rPr lang="en-US" dirty="0" err="1"/>
              <a:t>médico</a:t>
            </a:r>
            <a:r>
              <a:rPr lang="en-US" dirty="0"/>
              <a:t>
</a:t>
            </a:r>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954796026"/>
              </p:ext>
            </p:extLst>
          </p:nvPr>
        </p:nvGraphicFramePr>
        <p:xfrm>
          <a:off x="609600" y="2358390"/>
          <a:ext cx="8077200" cy="1379348"/>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0">
                <a:tc>
                  <a:txBody>
                    <a:bodyPr/>
                    <a:lstStyle/>
                    <a:p>
                      <a:pPr marL="0" marR="0">
                        <a:lnSpc>
                          <a:spcPct val="115000"/>
                        </a:lnSpc>
                        <a:spcBef>
                          <a:spcPts val="0"/>
                        </a:spcBef>
                        <a:spcAft>
                          <a:spcPts val="1000"/>
                        </a:spcAft>
                      </a:pP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bl>
          </a:graphicData>
        </a:graphic>
      </p:graphicFrame>
      <p:sp>
        <p:nvSpPr>
          <p:cNvPr id="1025" name="Rectangle 1"/>
          <p:cNvSpPr>
            <a:spLocks noChangeArrowheads="1"/>
          </p:cNvSpPr>
          <p:nvPr/>
        </p:nvSpPr>
        <p:spPr bwMode="auto">
          <a:xfrm>
            <a:off x="609600" y="118408"/>
            <a:ext cx="7924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ES" sz="2000" b="1" dirty="0">
                <a:latin typeface="Arial" pitchFamily="34" charset="0"/>
                <a:ea typeface="Times New Roman" pitchFamily="18" charset="0"/>
                <a:cs typeface="Arial" pitchFamily="34" charset="0"/>
              </a:rPr>
              <a:t>Prefijos y sufijos
La siguiente es una lista alfabética de prefijos y sufijos médicos, junto con sus significados, origen y un ejemplo en inglés.
Un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743471038"/>
              </p:ext>
            </p:extLst>
          </p:nvPr>
        </p:nvGraphicFramePr>
        <p:xfrm>
          <a:off x="762000" y="3204210"/>
          <a:ext cx="8077200" cy="3027300"/>
        </p:xfrm>
        <a:graphic>
          <a:graphicData uri="http://schemas.openxmlformats.org/drawingml/2006/table">
            <a:tbl>
              <a:tblPr/>
              <a:tblGrid>
                <a:gridCol w="21336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586105">
                <a:tc>
                  <a:txBody>
                    <a:bodyPr/>
                    <a:lstStyle/>
                    <a:p>
                      <a:pPr marL="0" marR="0">
                        <a:lnSpc>
                          <a:spcPct val="115000"/>
                        </a:lnSpc>
                        <a:spcBef>
                          <a:spcPts val="0"/>
                        </a:spcBef>
                        <a:spcAft>
                          <a:spcPts val="1000"/>
                        </a:spcAft>
                      </a:pPr>
                      <a:r>
                        <a:rPr lang="en-US" sz="2000" b="1">
                          <a:solidFill>
                            <a:srgbClr val="333333"/>
                          </a:solidFill>
                          <a:latin typeface="Times New Roman"/>
                          <a:ea typeface="Times New Roman"/>
                          <a:cs typeface="Times New Roman"/>
                        </a:rPr>
                        <a:t>a-, an-</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dirty="0">
                          <a:solidFill>
                            <a:srgbClr val="333333"/>
                          </a:solidFill>
                          <a:latin typeface="Times New Roman"/>
                          <a:ea typeface="Times New Roman"/>
                          <a:cs typeface="Times New Roman"/>
                        </a:rPr>
                        <a:t>no, sin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a:solidFill>
                            <a:srgbClr val="333333"/>
                          </a:solidFill>
                          <a:latin typeface="Times New Roman"/>
                          <a:ea typeface="Times New Roman"/>
                          <a:cs typeface="Times New Roman"/>
                        </a:rPr>
                        <a:t>Ancient Greek ἀ-/ἀν- (a-/an-), without, not</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u="sng">
                          <a:solidFill>
                            <a:srgbClr val="0000FF"/>
                          </a:solidFill>
                          <a:latin typeface="Times New Roman"/>
                          <a:ea typeface="Times New Roman"/>
                          <a:cs typeface="Times New Roman"/>
                          <a:hlinkClick r:id="rId2" tooltip="Analgesic"/>
                        </a:rPr>
                        <a:t>Analgesic</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3" tooltip="Apathy"/>
                        </a:rPr>
                        <a:t>apathy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202321">
                <a:tc>
                  <a:txBody>
                    <a:bodyPr/>
                    <a:lstStyle/>
                    <a:p>
                      <a:pPr marL="0" marR="0">
                        <a:lnSpc>
                          <a:spcPct val="115000"/>
                        </a:lnSpc>
                        <a:spcBef>
                          <a:spcPts val="0"/>
                        </a:spcBef>
                        <a:spcAft>
                          <a:spcPts val="1000"/>
                        </a:spcAft>
                      </a:pPr>
                      <a:r>
                        <a:rPr lang="en-US" sz="2000" b="1">
                          <a:solidFill>
                            <a:srgbClr val="333333"/>
                          </a:solidFill>
                          <a:latin typeface="Times New Roman"/>
                          <a:ea typeface="Times New Roman"/>
                          <a:cs typeface="Times New Roman"/>
                        </a:rPr>
                        <a:t>ab-</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dirty="0" err="1">
                          <a:solidFill>
                            <a:srgbClr val="333333"/>
                          </a:solidFill>
                          <a:latin typeface="Times New Roman"/>
                          <a:ea typeface="Times New Roman"/>
                          <a:cs typeface="Times New Roman"/>
                        </a:rPr>
                        <a:t>Lejos</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a:solidFill>
                            <a:srgbClr val="333333"/>
                          </a:solidFill>
                          <a:latin typeface="Times New Roman"/>
                          <a:ea typeface="Times New Roman"/>
                          <a:cs typeface="Times New Roman"/>
                        </a:rPr>
                        <a:t>Latin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u="sng">
                          <a:solidFill>
                            <a:srgbClr val="0000FF"/>
                          </a:solidFill>
                          <a:latin typeface="Times New Roman"/>
                          <a:ea typeface="Times New Roman"/>
                          <a:cs typeface="Times New Roman"/>
                          <a:hlinkClick r:id="rId4" tooltip="Abduction (kinesiology)"/>
                        </a:rPr>
                        <a:t>Abduction</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969889">
                <a:tc>
                  <a:txBody>
                    <a:bodyPr/>
                    <a:lstStyle/>
                    <a:p>
                      <a:pPr marL="0" marR="0">
                        <a:lnSpc>
                          <a:spcPct val="115000"/>
                        </a:lnSpc>
                        <a:spcBef>
                          <a:spcPts val="0"/>
                        </a:spcBef>
                        <a:spcAft>
                          <a:spcPts val="1000"/>
                        </a:spcAft>
                      </a:pPr>
                      <a:r>
                        <a:rPr lang="en-US" sz="2000" b="1">
                          <a:solidFill>
                            <a:srgbClr val="333333"/>
                          </a:solidFill>
                          <a:latin typeface="Times New Roman"/>
                          <a:ea typeface="Times New Roman"/>
                          <a:cs typeface="Times New Roman"/>
                        </a:rPr>
                        <a:t>abdomin(o)-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s-ES" sz="2000" dirty="0">
                          <a:solidFill>
                            <a:srgbClr val="333333"/>
                          </a:solidFill>
                          <a:latin typeface="Times New Roman"/>
                          <a:ea typeface="Times New Roman"/>
                          <a:cs typeface="Times New Roman"/>
                        </a:rPr>
                        <a:t>De o relacionado con el abdomen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dirty="0">
                          <a:solidFill>
                            <a:srgbClr val="333333"/>
                          </a:solidFill>
                          <a:latin typeface="Times New Roman"/>
                          <a:ea typeface="Times New Roman"/>
                          <a:cs typeface="Times New Roman"/>
                        </a:rPr>
                        <a:t>Latin (</a:t>
                      </a:r>
                      <a:r>
                        <a:rPr lang="en-US" sz="2000" dirty="0" err="1">
                          <a:solidFill>
                            <a:srgbClr val="333333"/>
                          </a:solidFill>
                          <a:latin typeface="Times New Roman"/>
                          <a:ea typeface="Times New Roman"/>
                          <a:cs typeface="Times New Roman"/>
                        </a:rPr>
                        <a:t>abdōmen</a:t>
                      </a:r>
                      <a:r>
                        <a:rPr lang="en-US" sz="2000" dirty="0">
                          <a:solidFill>
                            <a:srgbClr val="333333"/>
                          </a:solidFill>
                          <a:latin typeface="Times New Roman"/>
                          <a:ea typeface="Times New Roman"/>
                          <a:cs typeface="Times New Roman"/>
                        </a:rPr>
                        <a:t>), abdomen, fat around the belly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1000"/>
                        </a:spcAft>
                      </a:pPr>
                      <a:r>
                        <a:rPr lang="en-US" sz="2000" u="sng" dirty="0">
                          <a:solidFill>
                            <a:srgbClr val="0000FF"/>
                          </a:solidFill>
                          <a:latin typeface="Times New Roman"/>
                          <a:ea typeface="Times New Roman"/>
                          <a:cs typeface="Times New Roman"/>
                          <a:hlinkClick r:id="rId5" tooltip="Abdomen"/>
                        </a:rPr>
                        <a:t>Abdomen</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38654553"/>
              </p:ext>
            </p:extLst>
          </p:nvPr>
        </p:nvGraphicFramePr>
        <p:xfrm>
          <a:off x="5334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453949760"/>
              </p:ext>
            </p:extLst>
          </p:nvPr>
        </p:nvGraphicFramePr>
        <p:xfrm>
          <a:off x="457198" y="1397000"/>
          <a:ext cx="8458204" cy="4778207"/>
        </p:xfrm>
        <a:graphic>
          <a:graphicData uri="http://schemas.openxmlformats.org/drawingml/2006/table">
            <a:tbl>
              <a:tblPr/>
              <a:tblGrid>
                <a:gridCol w="2114551">
                  <a:extLst>
                    <a:ext uri="{9D8B030D-6E8A-4147-A177-3AD203B41FA5}">
                      <a16:colId xmlns:a16="http://schemas.microsoft.com/office/drawing/2014/main" val="20000"/>
                    </a:ext>
                  </a:extLst>
                </a:gridCol>
                <a:gridCol w="2114551">
                  <a:extLst>
                    <a:ext uri="{9D8B030D-6E8A-4147-A177-3AD203B41FA5}">
                      <a16:colId xmlns:a16="http://schemas.microsoft.com/office/drawing/2014/main" val="20001"/>
                    </a:ext>
                  </a:extLst>
                </a:gridCol>
                <a:gridCol w="21145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739811">
                <a:tc>
                  <a:txBody>
                    <a:bodyPr/>
                    <a:lstStyle/>
                    <a:p>
                      <a:pPr marL="0" marR="0">
                        <a:lnSpc>
                          <a:spcPct val="115000"/>
                        </a:lnSpc>
                        <a:spcBef>
                          <a:spcPts val="0"/>
                        </a:spcBef>
                        <a:spcAft>
                          <a:spcPts val="0"/>
                        </a:spcAft>
                      </a:pPr>
                      <a:r>
                        <a:rPr lang="en-US" sz="1800" b="1" dirty="0">
                          <a:solidFill>
                            <a:srgbClr val="333333"/>
                          </a:solidFill>
                          <a:latin typeface="Times New Roman"/>
                          <a:ea typeface="Times New Roman"/>
                          <a:cs typeface="Times New Roman"/>
                        </a:rPr>
                        <a:t>-ac</a:t>
                      </a:r>
                      <a:r>
                        <a:rPr lang="en-US" sz="1800" dirty="0">
                          <a:solidFill>
                            <a:srgbClr val="333333"/>
                          </a:solidFill>
                          <a:latin typeface="Times New Roman"/>
                          <a:ea typeface="Times New Roman"/>
                          <a:cs typeface="Times New Roman"/>
                        </a:rPr>
                        <a:t>, </a:t>
                      </a:r>
                      <a:r>
                        <a:rPr lang="en-US" sz="1800" b="1" dirty="0">
                          <a:solidFill>
                            <a:srgbClr val="333333"/>
                          </a:solidFill>
                          <a:latin typeface="Times New Roman"/>
                          <a:ea typeface="Times New Roman"/>
                          <a:cs typeface="Times New Roman"/>
                        </a:rPr>
                        <a:t>-</a:t>
                      </a:r>
                      <a:r>
                        <a:rPr lang="en-US" sz="1800" b="1" dirty="0" err="1">
                          <a:solidFill>
                            <a:srgbClr val="333333"/>
                          </a:solidFill>
                          <a:latin typeface="Times New Roman"/>
                          <a:ea typeface="Times New Roman"/>
                          <a:cs typeface="Times New Roman"/>
                        </a:rPr>
                        <a:t>acal</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dirty="0" err="1">
                          <a:solidFill>
                            <a:srgbClr val="333333"/>
                          </a:solidFill>
                          <a:latin typeface="Times New Roman"/>
                          <a:ea typeface="Times New Roman"/>
                          <a:cs typeface="Times New Roman"/>
                        </a:rPr>
                        <a:t>pertenecientes</a:t>
                      </a:r>
                      <a:r>
                        <a:rPr lang="en-US" sz="1800" dirty="0">
                          <a:solidFill>
                            <a:srgbClr val="333333"/>
                          </a:solidFill>
                          <a:latin typeface="Times New Roman"/>
                          <a:ea typeface="Times New Roman"/>
                          <a:cs typeface="Times New Roman"/>
                        </a:rPr>
                        <a:t> a
</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a:solidFill>
                            <a:srgbClr val="333333"/>
                          </a:solidFill>
                          <a:latin typeface="Times New Roman"/>
                          <a:ea typeface="Times New Roman"/>
                          <a:cs typeface="Times New Roman"/>
                        </a:rPr>
                        <a:t>Greek -ακός (-akos)</a:t>
                      </a:r>
                      <a:endParaRPr lang="en-US" sz="18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u="sng">
                          <a:solidFill>
                            <a:srgbClr val="0000FF"/>
                          </a:solidFill>
                          <a:latin typeface="Times New Roman"/>
                          <a:ea typeface="Times New Roman"/>
                          <a:cs typeface="Times New Roman"/>
                          <a:hlinkClick r:id="rId2" tooltip="Cardiac"/>
                        </a:rPr>
                        <a:t>cardiac</a:t>
                      </a:r>
                      <a:r>
                        <a:rPr lang="en-US" sz="1800">
                          <a:solidFill>
                            <a:srgbClr val="333333"/>
                          </a:solidFill>
                          <a:latin typeface="Times New Roman"/>
                          <a:ea typeface="Times New Roman"/>
                          <a:cs typeface="Times New Roman"/>
                        </a:rPr>
                        <a:t>, hydrophobiac, pharmacomaniacal</a:t>
                      </a:r>
                      <a:endParaRPr lang="en-US" sz="18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0"/>
                  </a:ext>
                </a:extLst>
              </a:tr>
              <a:tr h="739811">
                <a:tc>
                  <a:txBody>
                    <a:bodyPr/>
                    <a:lstStyle/>
                    <a:p>
                      <a:pPr marL="0" marR="0">
                        <a:lnSpc>
                          <a:spcPct val="115000"/>
                        </a:lnSpc>
                        <a:spcBef>
                          <a:spcPts val="0"/>
                        </a:spcBef>
                        <a:spcAft>
                          <a:spcPts val="0"/>
                        </a:spcAft>
                      </a:pPr>
                      <a:r>
                        <a:rPr lang="en-US" sz="1800" b="1" dirty="0" err="1">
                          <a:solidFill>
                            <a:srgbClr val="333333"/>
                          </a:solidFill>
                          <a:latin typeface="Times New Roman"/>
                          <a:ea typeface="Times New Roman"/>
                          <a:cs typeface="Times New Roman"/>
                        </a:rPr>
                        <a:t>acanth</a:t>
                      </a:r>
                      <a:r>
                        <a:rPr lang="en-US" sz="1800" b="1" dirty="0">
                          <a:solidFill>
                            <a:srgbClr val="333333"/>
                          </a:solidFill>
                          <a:latin typeface="Times New Roman"/>
                          <a:ea typeface="Times New Roman"/>
                          <a:cs typeface="Times New Roman"/>
                        </a:rPr>
                        <a:t>(o)-</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dirty="0" err="1">
                          <a:solidFill>
                            <a:srgbClr val="333333"/>
                          </a:solidFill>
                          <a:latin typeface="Times New Roman"/>
                          <a:ea typeface="Times New Roman"/>
                          <a:cs typeface="Times New Roman"/>
                        </a:rPr>
                        <a:t>espina</a:t>
                      </a:r>
                      <a:r>
                        <a:rPr lang="en-US" sz="1800" dirty="0">
                          <a:solidFill>
                            <a:srgbClr val="333333"/>
                          </a:solidFill>
                          <a:latin typeface="Times New Roman"/>
                          <a:ea typeface="Times New Roman"/>
                          <a:cs typeface="Times New Roman"/>
                        </a:rPr>
                        <a:t> o </a:t>
                      </a:r>
                      <a:r>
                        <a:rPr lang="en-US" sz="1800" dirty="0" err="1">
                          <a:solidFill>
                            <a:srgbClr val="333333"/>
                          </a:solidFill>
                          <a:latin typeface="Times New Roman"/>
                          <a:ea typeface="Times New Roman"/>
                          <a:cs typeface="Times New Roman"/>
                        </a:rPr>
                        <a:t>columna</a:t>
                      </a:r>
                      <a:r>
                        <a:rPr lang="en-US" sz="1800" dirty="0">
                          <a:solidFill>
                            <a:srgbClr val="333333"/>
                          </a:solidFill>
                          <a:latin typeface="Times New Roman"/>
                          <a:ea typeface="Times New Roman"/>
                          <a:cs typeface="Times New Roman"/>
                        </a:rPr>
                        <a:t> vertebral
</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333333"/>
                          </a:solidFill>
                          <a:latin typeface="Times New Roman"/>
                          <a:ea typeface="Times New Roman"/>
                          <a:cs typeface="Times New Roman"/>
                        </a:rPr>
                        <a:t>Ancient Greek </a:t>
                      </a:r>
                      <a:r>
                        <a:rPr lang="en-US" sz="1800" dirty="0" err="1">
                          <a:solidFill>
                            <a:srgbClr val="333333"/>
                          </a:solidFill>
                          <a:latin typeface="Times New Roman"/>
                          <a:ea typeface="Times New Roman"/>
                          <a:cs typeface="Times New Roman"/>
                        </a:rPr>
                        <a:t>ἄκανθα</a:t>
                      </a:r>
                      <a:r>
                        <a:rPr lang="en-US" sz="1800" dirty="0">
                          <a:solidFill>
                            <a:srgbClr val="333333"/>
                          </a:solidFill>
                          <a:latin typeface="Times New Roman"/>
                          <a:ea typeface="Times New Roman"/>
                          <a:cs typeface="Times New Roman"/>
                        </a:rPr>
                        <a:t> (</a:t>
                      </a:r>
                      <a:r>
                        <a:rPr lang="en-US" sz="1800" i="1" dirty="0" err="1">
                          <a:solidFill>
                            <a:srgbClr val="333333"/>
                          </a:solidFill>
                          <a:latin typeface="Times New Roman"/>
                          <a:ea typeface="Times New Roman"/>
                          <a:cs typeface="Times New Roman"/>
                        </a:rPr>
                        <a:t>akantha</a:t>
                      </a:r>
                      <a:r>
                        <a:rPr lang="en-US" sz="1800" dirty="0">
                          <a:solidFill>
                            <a:srgbClr val="333333"/>
                          </a:solidFill>
                          <a:latin typeface="Times New Roman"/>
                          <a:ea typeface="Times New Roman"/>
                          <a:cs typeface="Times New Roman"/>
                        </a:rPr>
                        <a:t>), thorn</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a:solidFill>
                            <a:srgbClr val="333333"/>
                          </a:solidFill>
                          <a:latin typeface="Times New Roman"/>
                          <a:ea typeface="Times New Roman"/>
                          <a:cs typeface="Times New Roman"/>
                        </a:rPr>
                        <a:t>acanthion, </a:t>
                      </a:r>
                      <a:r>
                        <a:rPr lang="en-US" sz="1800" u="sng">
                          <a:solidFill>
                            <a:srgbClr val="0000FF"/>
                          </a:solidFill>
                          <a:latin typeface="Times New Roman"/>
                          <a:ea typeface="Times New Roman"/>
                          <a:cs typeface="Times New Roman"/>
                          <a:hlinkClick r:id="rId3" tooltip="Acanthocyte"/>
                        </a:rPr>
                        <a:t>acanthocyte</a:t>
                      </a:r>
                      <a:r>
                        <a:rPr lang="en-US" sz="1800">
                          <a:solidFill>
                            <a:srgbClr val="333333"/>
                          </a:solidFill>
                          <a:latin typeface="Times New Roman"/>
                          <a:ea typeface="Times New Roman"/>
                          <a:cs typeface="Times New Roman"/>
                        </a:rPr>
                        <a:t>, </a:t>
                      </a:r>
                      <a:r>
                        <a:rPr lang="en-US" sz="1800" u="sng">
                          <a:solidFill>
                            <a:srgbClr val="0000FF"/>
                          </a:solidFill>
                          <a:latin typeface="Times New Roman"/>
                          <a:ea typeface="Times New Roman"/>
                          <a:cs typeface="Times New Roman"/>
                          <a:hlinkClick r:id="rId4" tooltip="Acanthoma"/>
                        </a:rPr>
                        <a:t>acanthoma</a:t>
                      </a:r>
                      <a:r>
                        <a:rPr lang="en-US" sz="1800">
                          <a:solidFill>
                            <a:srgbClr val="333333"/>
                          </a:solidFill>
                          <a:latin typeface="Times New Roman"/>
                          <a:ea typeface="Times New Roman"/>
                          <a:cs typeface="Times New Roman"/>
                        </a:rPr>
                        <a:t>, </a:t>
                      </a:r>
                      <a:r>
                        <a:rPr lang="en-US" sz="1800" u="sng">
                          <a:solidFill>
                            <a:srgbClr val="0000FF"/>
                          </a:solidFill>
                          <a:latin typeface="Times New Roman"/>
                          <a:ea typeface="Times New Roman"/>
                          <a:cs typeface="Times New Roman"/>
                          <a:hlinkClick r:id="rId5" tooltip="Acanthulus (page does not exist)"/>
                        </a:rPr>
                        <a:t>acanthulus</a:t>
                      </a:r>
                      <a:endParaRPr lang="en-US" sz="18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1"/>
                  </a:ext>
                </a:extLst>
              </a:tr>
              <a:tr h="922284">
                <a:tc>
                  <a:txBody>
                    <a:bodyPr/>
                    <a:lstStyle/>
                    <a:p>
                      <a:pPr marL="0" marR="0">
                        <a:lnSpc>
                          <a:spcPct val="115000"/>
                        </a:lnSpc>
                        <a:spcBef>
                          <a:spcPts val="0"/>
                        </a:spcBef>
                        <a:spcAft>
                          <a:spcPts val="0"/>
                        </a:spcAft>
                      </a:pPr>
                      <a:r>
                        <a:rPr lang="en-US" sz="1800" b="1">
                          <a:solidFill>
                            <a:srgbClr val="333333"/>
                          </a:solidFill>
                          <a:latin typeface="Times New Roman"/>
                          <a:ea typeface="Times New Roman"/>
                          <a:cs typeface="Times New Roman"/>
                        </a:rPr>
                        <a:t>acous(io)-</a:t>
                      </a:r>
                      <a:endParaRPr lang="en-US" sz="18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s-ES" sz="1800" dirty="0">
                          <a:solidFill>
                            <a:srgbClr val="333333"/>
                          </a:solidFill>
                          <a:latin typeface="Times New Roman"/>
                          <a:ea typeface="Times New Roman"/>
                          <a:cs typeface="Times New Roman"/>
                        </a:rPr>
                        <a:t>De o relacionado con la audición
</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333333"/>
                          </a:solidFill>
                          <a:latin typeface="Times New Roman"/>
                          <a:ea typeface="Times New Roman"/>
                          <a:cs typeface="Times New Roman"/>
                        </a:rPr>
                        <a:t>Greek </a:t>
                      </a:r>
                      <a:r>
                        <a:rPr lang="en-US" sz="1800" dirty="0" err="1">
                          <a:solidFill>
                            <a:srgbClr val="333333"/>
                          </a:solidFill>
                          <a:latin typeface="Times New Roman"/>
                          <a:ea typeface="Times New Roman"/>
                          <a:cs typeface="Times New Roman"/>
                        </a:rPr>
                        <a:t>ἀκουστικός</a:t>
                      </a:r>
                      <a:r>
                        <a:rPr lang="en-US" sz="1800" dirty="0">
                          <a:solidFill>
                            <a:srgbClr val="333333"/>
                          </a:solidFill>
                          <a:latin typeface="Times New Roman"/>
                          <a:ea typeface="Times New Roman"/>
                          <a:cs typeface="Times New Roman"/>
                        </a:rPr>
                        <a:t> (</a:t>
                      </a:r>
                      <a:r>
                        <a:rPr lang="en-US" sz="1800" i="1" dirty="0" err="1">
                          <a:solidFill>
                            <a:srgbClr val="333333"/>
                          </a:solidFill>
                          <a:latin typeface="Times New Roman"/>
                          <a:ea typeface="Times New Roman"/>
                          <a:cs typeface="Times New Roman"/>
                        </a:rPr>
                        <a:t>acoustikos</a:t>
                      </a:r>
                      <a:r>
                        <a:rPr lang="en-US" sz="1800" dirty="0">
                          <a:solidFill>
                            <a:srgbClr val="333333"/>
                          </a:solidFill>
                          <a:latin typeface="Times New Roman"/>
                          <a:ea typeface="Times New Roman"/>
                          <a:cs typeface="Times New Roman"/>
                        </a:rPr>
                        <a:t>), of or for hearing</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u="sng" dirty="0" err="1">
                          <a:solidFill>
                            <a:srgbClr val="0000FF"/>
                          </a:solidFill>
                          <a:latin typeface="Times New Roman"/>
                          <a:ea typeface="Times New Roman"/>
                          <a:cs typeface="Times New Roman"/>
                          <a:hlinkClick r:id="rId6" tooltip="Acoumeter (page does not exist)"/>
                        </a:rPr>
                        <a:t>acoumeter</a:t>
                      </a:r>
                      <a:r>
                        <a:rPr lang="en-US" sz="1800" dirty="0">
                          <a:solidFill>
                            <a:srgbClr val="333333"/>
                          </a:solidFill>
                          <a:latin typeface="Times New Roman"/>
                          <a:ea typeface="Times New Roman"/>
                          <a:cs typeface="Times New Roman"/>
                        </a:rPr>
                        <a:t>, </a:t>
                      </a:r>
                      <a:r>
                        <a:rPr lang="en-US" sz="1800" u="sng" dirty="0">
                          <a:solidFill>
                            <a:srgbClr val="0000FF"/>
                          </a:solidFill>
                          <a:latin typeface="Times New Roman"/>
                          <a:ea typeface="Times New Roman"/>
                          <a:cs typeface="Times New Roman"/>
                          <a:hlinkClick r:id="rId7" tooltip="Acoustician"/>
                        </a:rPr>
                        <a:t>acoustician</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2"/>
                  </a:ext>
                </a:extLst>
              </a:tr>
              <a:tr h="739811">
                <a:tc>
                  <a:txBody>
                    <a:bodyPr/>
                    <a:lstStyle/>
                    <a:p>
                      <a:pPr marL="0" marR="0">
                        <a:lnSpc>
                          <a:spcPct val="115000"/>
                        </a:lnSpc>
                        <a:spcBef>
                          <a:spcPts val="0"/>
                        </a:spcBef>
                        <a:spcAft>
                          <a:spcPts val="0"/>
                        </a:spcAft>
                      </a:pPr>
                      <a:r>
                        <a:rPr lang="en-US" sz="1800" b="1">
                          <a:solidFill>
                            <a:srgbClr val="333333"/>
                          </a:solidFill>
                          <a:latin typeface="Times New Roman"/>
                          <a:ea typeface="Times New Roman"/>
                          <a:cs typeface="Times New Roman"/>
                        </a:rPr>
                        <a:t>acr(o)-</a:t>
                      </a:r>
                      <a:endParaRPr lang="en-US" sz="18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dirty="0" err="1">
                          <a:solidFill>
                            <a:srgbClr val="333333"/>
                          </a:solidFill>
                          <a:latin typeface="Times New Roman"/>
                          <a:ea typeface="Times New Roman"/>
                          <a:cs typeface="Times New Roman"/>
                        </a:rPr>
                        <a:t>extremidad</a:t>
                      </a:r>
                      <a:r>
                        <a:rPr lang="en-US" sz="1800" dirty="0">
                          <a:solidFill>
                            <a:srgbClr val="333333"/>
                          </a:solidFill>
                          <a:latin typeface="Times New Roman"/>
                          <a:ea typeface="Times New Roman"/>
                          <a:cs typeface="Times New Roman"/>
                        </a:rPr>
                        <a:t>, lo </a:t>
                      </a:r>
                      <a:r>
                        <a:rPr lang="en-US" sz="1800" dirty="0" err="1">
                          <a:solidFill>
                            <a:srgbClr val="333333"/>
                          </a:solidFill>
                          <a:latin typeface="Times New Roman"/>
                          <a:ea typeface="Times New Roman"/>
                          <a:cs typeface="Times New Roman"/>
                        </a:rPr>
                        <a:t>más</a:t>
                      </a:r>
                      <a:r>
                        <a:rPr lang="en-US" sz="1800" dirty="0">
                          <a:solidFill>
                            <a:srgbClr val="333333"/>
                          </a:solidFill>
                          <a:latin typeface="Times New Roman"/>
                          <a:ea typeface="Times New Roman"/>
                          <a:cs typeface="Times New Roman"/>
                        </a:rPr>
                        <a:t> alto
</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a:solidFill>
                            <a:srgbClr val="333333"/>
                          </a:solidFill>
                          <a:latin typeface="Times New Roman"/>
                          <a:ea typeface="Times New Roman"/>
                          <a:cs typeface="Times New Roman"/>
                        </a:rPr>
                        <a:t>Greek ἄκρον (akron), highest or farthest point</a:t>
                      </a:r>
                      <a:endParaRPr lang="en-US" sz="18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u="sng" dirty="0" err="1">
                          <a:solidFill>
                            <a:srgbClr val="0000FF"/>
                          </a:solidFill>
                          <a:latin typeface="Times New Roman"/>
                          <a:ea typeface="Times New Roman"/>
                          <a:cs typeface="Times New Roman"/>
                          <a:hlinkClick r:id="rId8" tooltip="Acrocrany (page does not exist)"/>
                        </a:rPr>
                        <a:t>Acrocrany</a:t>
                      </a:r>
                      <a:r>
                        <a:rPr lang="en-US" sz="1800" dirty="0">
                          <a:solidFill>
                            <a:srgbClr val="333333"/>
                          </a:solidFill>
                          <a:latin typeface="Times New Roman"/>
                          <a:ea typeface="Times New Roman"/>
                          <a:cs typeface="Times New Roman"/>
                        </a:rPr>
                        <a:t>, </a:t>
                      </a:r>
                      <a:r>
                        <a:rPr lang="en-US" sz="1800" u="sng" dirty="0" err="1">
                          <a:solidFill>
                            <a:srgbClr val="0000FF"/>
                          </a:solidFill>
                          <a:latin typeface="Times New Roman"/>
                          <a:ea typeface="Times New Roman"/>
                          <a:cs typeface="Times New Roman"/>
                          <a:hlinkClick r:id="rId9" tooltip="Acromegaly"/>
                        </a:rPr>
                        <a:t>acromegaly</a:t>
                      </a:r>
                      <a:r>
                        <a:rPr lang="en-US" sz="1800" dirty="0">
                          <a:solidFill>
                            <a:srgbClr val="333333"/>
                          </a:solidFill>
                          <a:latin typeface="Times New Roman"/>
                          <a:ea typeface="Times New Roman"/>
                          <a:cs typeface="Times New Roman"/>
                        </a:rPr>
                        <a:t>, </a:t>
                      </a:r>
                      <a:r>
                        <a:rPr lang="en-US" sz="1800" u="sng" dirty="0" err="1">
                          <a:solidFill>
                            <a:srgbClr val="0000FF"/>
                          </a:solidFill>
                          <a:latin typeface="Times New Roman"/>
                          <a:ea typeface="Times New Roman"/>
                          <a:cs typeface="Times New Roman"/>
                          <a:hlinkClick r:id="rId10" tooltip="Acroosteolysis"/>
                        </a:rPr>
                        <a:t>acroosteolysis</a:t>
                      </a:r>
                      <a:r>
                        <a:rPr lang="en-US" sz="1800" dirty="0">
                          <a:solidFill>
                            <a:srgbClr val="333333"/>
                          </a:solidFill>
                          <a:latin typeface="Times New Roman"/>
                          <a:ea typeface="Times New Roman"/>
                          <a:cs typeface="Times New Roman"/>
                        </a:rPr>
                        <a:t>, </a:t>
                      </a:r>
                      <a:r>
                        <a:rPr lang="en-US" sz="1800" u="sng" dirty="0" err="1">
                          <a:solidFill>
                            <a:srgbClr val="0000FF"/>
                          </a:solidFill>
                          <a:latin typeface="Times New Roman"/>
                          <a:ea typeface="Times New Roman"/>
                          <a:cs typeface="Times New Roman"/>
                          <a:hlinkClick r:id="rId11" tooltip="Acroposthia (page does not exist)"/>
                        </a:rPr>
                        <a:t>acroposthia</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3"/>
                  </a:ext>
                </a:extLst>
              </a:tr>
              <a:tr h="922284">
                <a:tc>
                  <a:txBody>
                    <a:bodyPr/>
                    <a:lstStyle/>
                    <a:p>
                      <a:pPr marL="0" marR="0">
                        <a:lnSpc>
                          <a:spcPct val="115000"/>
                        </a:lnSpc>
                        <a:spcBef>
                          <a:spcPts val="0"/>
                        </a:spcBef>
                        <a:spcAft>
                          <a:spcPts val="0"/>
                        </a:spcAft>
                      </a:pPr>
                      <a:r>
                        <a:rPr lang="en-US" sz="1800" b="1" dirty="0">
                          <a:solidFill>
                            <a:srgbClr val="333333"/>
                          </a:solidFill>
                          <a:latin typeface="Times New Roman"/>
                          <a:ea typeface="Times New Roman"/>
                          <a:cs typeface="Times New Roman"/>
                        </a:rPr>
                        <a:t>-</a:t>
                      </a:r>
                      <a:r>
                        <a:rPr lang="en-US" sz="1800" b="1" dirty="0" err="1">
                          <a:solidFill>
                            <a:srgbClr val="333333"/>
                          </a:solidFill>
                          <a:latin typeface="Times New Roman"/>
                          <a:ea typeface="Times New Roman"/>
                          <a:cs typeface="Times New Roman"/>
                        </a:rPr>
                        <a:t>acusis</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dirty="0">
                          <a:solidFill>
                            <a:srgbClr val="333333"/>
                          </a:solidFill>
                          <a:latin typeface="Times New Roman"/>
                          <a:ea typeface="Times New Roman"/>
                          <a:cs typeface="Times New Roman"/>
                        </a:rPr>
                        <a:t>Audiencia
</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a:solidFill>
                            <a:srgbClr val="333333"/>
                          </a:solidFill>
                          <a:latin typeface="Times New Roman"/>
                          <a:ea typeface="Times New Roman"/>
                          <a:cs typeface="Times New Roman"/>
                        </a:rPr>
                        <a:t>Greek ἀκουστικός (acoustikos), of or for hearing</a:t>
                      </a:r>
                      <a:endParaRPr lang="en-US" sz="18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1800" u="sng" dirty="0" err="1">
                          <a:solidFill>
                            <a:srgbClr val="0000FF"/>
                          </a:solidFill>
                          <a:latin typeface="Times New Roman"/>
                          <a:ea typeface="Times New Roman"/>
                          <a:cs typeface="Times New Roman"/>
                          <a:hlinkClick r:id="rId12" tooltip="Paracusis (page does not exist)"/>
                        </a:rPr>
                        <a:t>paracusis</a:t>
                      </a:r>
                      <a:endParaRPr lang="en-US" sz="1800" dirty="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752012095"/>
              </p:ext>
            </p:extLst>
          </p:nvPr>
        </p:nvGraphicFramePr>
        <p:xfrm>
          <a:off x="152400" y="1295401"/>
          <a:ext cx="8991604" cy="4851633"/>
        </p:xfrm>
        <a:graphic>
          <a:graphicData uri="http://schemas.openxmlformats.org/drawingml/2006/table">
            <a:tbl>
              <a:tblPr/>
              <a:tblGrid>
                <a:gridCol w="2247901">
                  <a:extLst>
                    <a:ext uri="{9D8B030D-6E8A-4147-A177-3AD203B41FA5}">
                      <a16:colId xmlns:a16="http://schemas.microsoft.com/office/drawing/2014/main" val="20000"/>
                    </a:ext>
                  </a:extLst>
                </a:gridCol>
                <a:gridCol w="2247901">
                  <a:extLst>
                    <a:ext uri="{9D8B030D-6E8A-4147-A177-3AD203B41FA5}">
                      <a16:colId xmlns:a16="http://schemas.microsoft.com/office/drawing/2014/main" val="20001"/>
                    </a:ext>
                  </a:extLst>
                </a:gridCol>
                <a:gridCol w="2247901">
                  <a:extLst>
                    <a:ext uri="{9D8B030D-6E8A-4147-A177-3AD203B41FA5}">
                      <a16:colId xmlns:a16="http://schemas.microsoft.com/office/drawing/2014/main" val="20002"/>
                    </a:ext>
                  </a:extLst>
                </a:gridCol>
                <a:gridCol w="2247901">
                  <a:extLst>
                    <a:ext uri="{9D8B030D-6E8A-4147-A177-3AD203B41FA5}">
                      <a16:colId xmlns:a16="http://schemas.microsoft.com/office/drawing/2014/main" val="20003"/>
                    </a:ext>
                  </a:extLst>
                </a:gridCol>
              </a:tblGrid>
              <a:tr h="768701">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-ad</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hacia, en la dirección de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dorsad</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0"/>
                  </a:ext>
                </a:extLst>
              </a:tr>
              <a:tr h="128820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ad-</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aumento, adherencia, movimiento hacia, muy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dduction"/>
                        </a:rPr>
                        <a:t>Adduction</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1"/>
                  </a:ext>
                </a:extLst>
              </a:tr>
              <a:tr h="102944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aden(o)-, aden(i)-</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 con una glándula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ἀδήν, ἀδέν- (adēn, aden-), an acorn; a </a:t>
                      </a:r>
                      <a:r>
                        <a:rPr lang="en-US" sz="2000" u="sng">
                          <a:solidFill>
                            <a:srgbClr val="0000FF"/>
                          </a:solidFill>
                          <a:latin typeface="Times New Roman"/>
                          <a:ea typeface="Times New Roman"/>
                          <a:cs typeface="Times New Roman"/>
                          <a:hlinkClick r:id="rId3" tooltip="Gland"/>
                        </a:rPr>
                        <a:t>gland</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Adenocarcinoma"/>
                        </a:rPr>
                        <a:t>Adenocarcinoma</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5" tooltip="Adenology (page does not exist)"/>
                        </a:rPr>
                        <a:t>adenology</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6" tooltip="Adenotome (page does not exist)"/>
                        </a:rPr>
                        <a:t>adenotome</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7" tooltip="Adenotyphus (page does not exist)"/>
                        </a:rPr>
                        <a:t>adenotyphus</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2"/>
                  </a:ext>
                </a:extLst>
              </a:tr>
              <a:tr h="102845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adip(o)-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relacionado</a:t>
                      </a:r>
                      <a:r>
                        <a:rPr lang="en-US" sz="2000" dirty="0">
                          <a:solidFill>
                            <a:srgbClr val="333333"/>
                          </a:solidFill>
                          <a:latin typeface="Times New Roman"/>
                          <a:ea typeface="Times New Roman"/>
                          <a:cs typeface="Times New Roman"/>
                        </a:rPr>
                        <a:t> con </a:t>
                      </a:r>
                      <a:r>
                        <a:rPr lang="en-US" sz="2000" dirty="0" err="1">
                          <a:solidFill>
                            <a:srgbClr val="333333"/>
                          </a:solidFill>
                          <a:latin typeface="Times New Roman"/>
                          <a:ea typeface="Times New Roman"/>
                          <a:cs typeface="Times New Roman"/>
                        </a:rPr>
                        <a:t>grasa</a:t>
                      </a:r>
                      <a:r>
                        <a:rPr lang="en-US" sz="2000" dirty="0">
                          <a:solidFill>
                            <a:srgbClr val="333333"/>
                          </a:solidFill>
                          <a:latin typeface="Times New Roman"/>
                          <a:ea typeface="Times New Roman"/>
                          <a:cs typeface="Times New Roman"/>
                        </a:rPr>
                        <a:t> o </a:t>
                      </a:r>
                      <a:r>
                        <a:rPr lang="en-US" sz="2000" dirty="0" err="1">
                          <a:solidFill>
                            <a:srgbClr val="333333"/>
                          </a:solidFill>
                          <a:latin typeface="Times New Roman"/>
                          <a:ea typeface="Times New Roman"/>
                          <a:cs typeface="Times New Roman"/>
                        </a:rPr>
                        <a:t>tejido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graso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(adeps, adip-), fat</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8" tooltip="Adipocyte"/>
                        </a:rPr>
                        <a:t>Adipocyte</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72654933"/>
              </p:ext>
            </p:extLst>
          </p:nvPr>
        </p:nvGraphicFramePr>
        <p:xfrm>
          <a:off x="152400" y="1453515"/>
          <a:ext cx="8686800" cy="4601611"/>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113933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adren(o)-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relacionados con las glándulas suprarrenales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drenal artery"/>
                        </a:rPr>
                        <a:t>adrenal artery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13933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-aemia</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3" tooltip="British English"/>
                        </a:rPr>
                        <a:t>BrE</a:t>
                      </a: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condición</a:t>
                      </a:r>
                      <a:r>
                        <a:rPr lang="en-US" sz="2000" u="sng" dirty="0">
                          <a:solidFill>
                            <a:srgbClr val="0000FF"/>
                          </a:solidFill>
                          <a:latin typeface="Times New Roman"/>
                          <a:ea typeface="Times New Roman"/>
                          <a:cs typeface="Times New Roman"/>
                        </a:rPr>
                        <a:t> de la </a:t>
                      </a:r>
                      <a:r>
                        <a:rPr lang="en-US" sz="2000" u="sng" dirty="0" err="1">
                          <a:solidFill>
                            <a:srgbClr val="0000FF"/>
                          </a:solidFill>
                          <a:latin typeface="Times New Roman"/>
                          <a:ea typeface="Times New Roman"/>
                          <a:cs typeface="Times New Roman"/>
                        </a:rPr>
                        <a:t>sangre</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ἀναιμία, without blood</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Anaemia"/>
                        </a:rPr>
                        <a:t>Anaemia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8473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aer(o)-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aire</a:t>
                      </a:r>
                      <a:r>
                        <a:rPr lang="en-US" sz="2000" dirty="0">
                          <a:solidFill>
                            <a:srgbClr val="333333"/>
                          </a:solidFill>
                          <a:latin typeface="Times New Roman"/>
                          <a:ea typeface="Times New Roman"/>
                          <a:cs typeface="Times New Roman"/>
                        </a:rPr>
                        <a:t>, gas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ἀήρ, ἀέρος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Aerosinusitis"/>
                        </a:rPr>
                        <a:t>Aerosinusitis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58473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aesthesio-</a:t>
                      </a:r>
                      <a:r>
                        <a:rPr lang="en-US" sz="2000">
                          <a:solidFill>
                            <a:srgbClr val="333333"/>
                          </a:solidFill>
                          <a:latin typeface="Times New Roman"/>
                          <a:ea typeface="Times New Roman"/>
                          <a:cs typeface="Times New Roman"/>
                        </a:rPr>
                        <a:t> (BrE)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Sensación</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αἴσθησις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6" tooltip="Anesthesia"/>
                        </a:rPr>
                        <a:t>Anesthesia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58473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-al</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pertenecientes</a:t>
                      </a:r>
                      <a:r>
                        <a:rPr lang="en-US" sz="2000" dirty="0">
                          <a:solidFill>
                            <a:srgbClr val="333333"/>
                          </a:solidFill>
                          <a:latin typeface="Times New Roman"/>
                          <a:ea typeface="Times New Roman"/>
                          <a:cs typeface="Times New Roman"/>
                        </a:rPr>
                        <a:t> 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-alis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7" tooltip="Human abdomen"/>
                        </a:rPr>
                        <a:t>abdominal</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304800" y="1371600"/>
          <a:ext cx="8610600" cy="4659323"/>
        </p:xfrm>
        <a:graphic>
          <a:graphicData uri="http://schemas.openxmlformats.org/drawingml/2006/table">
            <a:tbl>
              <a:tblPr/>
              <a:tblGrid>
                <a:gridCol w="2152650">
                  <a:extLst>
                    <a:ext uri="{9D8B030D-6E8A-4147-A177-3AD203B41FA5}">
                      <a16:colId xmlns:a16="http://schemas.microsoft.com/office/drawing/2014/main" val="20000"/>
                    </a:ext>
                  </a:extLst>
                </a:gridCol>
                <a:gridCol w="215265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104086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alb-</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un color blanco o pálido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a:solidFill>
                            <a:srgbClr val="333333"/>
                          </a:solidFill>
                          <a:latin typeface="Times New Roman"/>
                          <a:ea typeface="Times New Roman"/>
                          <a:cs typeface="Times New Roman"/>
                        </a:rPr>
                        <a:t>albus</a:t>
                      </a:r>
                      <a:r>
                        <a:rPr lang="en-US" sz="2000">
                          <a:solidFill>
                            <a:srgbClr val="333333"/>
                          </a:solidFill>
                          <a:latin typeface="Times New Roman"/>
                          <a:ea typeface="Times New Roman"/>
                          <a:cs typeface="Times New Roman"/>
                        </a:rPr>
                        <a:t>, white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lbino"/>
                        </a:rPr>
                        <a:t>Albino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53420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alge(si)-</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Dolor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ἄλγος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Analgesic"/>
                        </a:rPr>
                        <a:t>Analgesic</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3420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-algia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Dolor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Myalgia"/>
                        </a:rPr>
                        <a:t>Myalgia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53420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alg(i)o-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Dolor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Myalgia"/>
                        </a:rPr>
                        <a:t>Myalgia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15475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allo-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algo tan diferente, o como una adición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ἄλλος</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allos</a:t>
                      </a:r>
                      <a:r>
                        <a:rPr lang="en-US" sz="2000" dirty="0">
                          <a:solidFill>
                            <a:srgbClr val="333333"/>
                          </a:solidFill>
                          <a:latin typeface="Times New Roman"/>
                          <a:ea typeface="Times New Roman"/>
                          <a:cs typeface="Times New Roman"/>
                        </a:rPr>
                        <a:t>), another, other</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Alloantigen"/>
                        </a:rPr>
                        <a:t>Alloantigen</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6" tooltip="Allopathy"/>
                        </a:rPr>
                        <a:t>allopathy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704350624"/>
              </p:ext>
            </p:extLst>
          </p:nvPr>
        </p:nvGraphicFramePr>
        <p:xfrm>
          <a:off x="304798" y="1219200"/>
          <a:ext cx="8458204" cy="4810561"/>
        </p:xfrm>
        <a:graphic>
          <a:graphicData uri="http://schemas.openxmlformats.org/drawingml/2006/table">
            <a:tbl>
              <a:tblPr/>
              <a:tblGrid>
                <a:gridCol w="1752602">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19240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161689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ambi-</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algo como posicionado en ambos lados; Describiendo ambos de dos
</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(ambi-, ambo), both, on both sides</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mbidextrous"/>
                        </a:rPr>
                        <a:t>Ambidextrous</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extLst>
                  <a:ext uri="{0D108BD9-81ED-4DB2-BD59-A6C34878D82A}">
                    <a16:rowId xmlns:a16="http://schemas.microsoft.com/office/drawing/2014/main" val="10000"/>
                  </a:ext>
                </a:extLst>
              </a:tr>
              <a:tr h="134982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amnio-</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saco</a:t>
                      </a:r>
                      <a:r>
                        <a:rPr lang="en-US" sz="2000" dirty="0">
                          <a:solidFill>
                            <a:srgbClr val="333333"/>
                          </a:solidFill>
                          <a:latin typeface="Times New Roman"/>
                          <a:ea typeface="Times New Roman"/>
                          <a:cs typeface="Times New Roman"/>
                        </a:rPr>
                        <a:t> fetal </a:t>
                      </a:r>
                      <a:r>
                        <a:rPr lang="en-US" sz="2000" dirty="0" err="1">
                          <a:solidFill>
                            <a:srgbClr val="333333"/>
                          </a:solidFill>
                          <a:latin typeface="Times New Roman"/>
                          <a:ea typeface="Times New Roman"/>
                          <a:cs typeface="Times New Roman"/>
                        </a:rPr>
                        <a:t>membranoso</a:t>
                      </a:r>
                      <a:r>
                        <a:rPr lang="en-US" sz="2000" dirty="0">
                          <a:solidFill>
                            <a:srgbClr val="333333"/>
                          </a:solidFill>
                          <a:latin typeface="Times New Roman"/>
                          <a:ea typeface="Times New Roman"/>
                          <a:cs typeface="Times New Roman"/>
                        </a:rPr>
                        <a:t> (amnion)
</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ἄμνιον</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Amniocentesis"/>
                        </a:rPr>
                        <a:t>Amniocentesis</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extLst>
                  <a:ext uri="{0D108BD9-81ED-4DB2-BD59-A6C34878D82A}">
                    <a16:rowId xmlns:a16="http://schemas.microsoft.com/office/drawing/2014/main" val="10001"/>
                  </a:ext>
                </a:extLst>
              </a:tr>
              <a:tr h="81570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amph-</a:t>
                      </a:r>
                      <a:r>
                        <a:rPr lang="en-US" sz="2000">
                          <a:solidFill>
                            <a:srgbClr val="333333"/>
                          </a:solidFill>
                          <a:latin typeface="Times New Roman"/>
                          <a:ea typeface="Times New Roman"/>
                          <a:cs typeface="Times New Roman"/>
                        </a:rPr>
                        <a:t>, </a:t>
                      </a:r>
                      <a:r>
                        <a:rPr lang="en-US" sz="2000" b="1">
                          <a:solidFill>
                            <a:srgbClr val="333333"/>
                          </a:solidFill>
                          <a:latin typeface="Times New Roman"/>
                          <a:ea typeface="Times New Roman"/>
                          <a:cs typeface="Times New Roman"/>
                        </a:rPr>
                        <a:t>amphi-</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ambos </a:t>
                      </a:r>
                      <a:r>
                        <a:rPr lang="en-US" sz="2000" dirty="0" err="1">
                          <a:solidFill>
                            <a:srgbClr val="333333"/>
                          </a:solidFill>
                          <a:latin typeface="Times New Roman"/>
                          <a:ea typeface="Times New Roman"/>
                          <a:cs typeface="Times New Roman"/>
                        </a:rPr>
                        <a:t>lados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ἀμφί (amphi)</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Amphicrania (page does not exist)"/>
                        </a:rPr>
                        <a:t>Amphicrania</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5" tooltip="Amphismela"/>
                        </a:rPr>
                        <a:t>amphismela</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6" tooltip="Amphomycin (page does not exist)"/>
                        </a:rPr>
                        <a:t>amphomycin</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extLst>
                  <a:ext uri="{0D108BD9-81ED-4DB2-BD59-A6C34878D82A}">
                    <a16:rowId xmlns:a16="http://schemas.microsoft.com/office/drawing/2014/main" val="10002"/>
                  </a:ext>
                </a:extLst>
              </a:tr>
              <a:tr h="28157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an-</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no, sin
</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7" tooltip="Analgesia"/>
                        </a:rPr>
                        <a:t>Analgesia</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543544264"/>
              </p:ext>
            </p:extLst>
          </p:nvPr>
        </p:nvGraphicFramePr>
        <p:xfrm>
          <a:off x="381000" y="1143000"/>
          <a:ext cx="8458200" cy="5350647"/>
        </p:xfrm>
        <a:graphic>
          <a:graphicData uri="http://schemas.openxmlformats.org/drawingml/2006/table">
            <a:tbl>
              <a:tblPr/>
              <a:tblGrid>
                <a:gridCol w="2114550">
                  <a:extLst>
                    <a:ext uri="{9D8B030D-6E8A-4147-A177-3AD203B41FA5}">
                      <a16:colId xmlns:a16="http://schemas.microsoft.com/office/drawing/2014/main" val="20000"/>
                    </a:ext>
                  </a:extLst>
                </a:gridCol>
                <a:gridCol w="211455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65185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ana-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atrás</a:t>
                      </a:r>
                      <a:r>
                        <a:rPr lang="en-US" sz="2000" dirty="0">
                          <a:solidFill>
                            <a:srgbClr val="333333"/>
                          </a:solidFill>
                          <a:latin typeface="Times New Roman"/>
                          <a:ea typeface="Times New Roman"/>
                          <a:cs typeface="Times New Roman"/>
                        </a:rPr>
                        <a:t>, de nuevo, </a:t>
                      </a:r>
                      <a:r>
                        <a:rPr lang="en-US" sz="2000" dirty="0" err="1">
                          <a:solidFill>
                            <a:srgbClr val="333333"/>
                          </a:solidFill>
                          <a:latin typeface="Times New Roman"/>
                          <a:ea typeface="Times New Roman"/>
                          <a:cs typeface="Times New Roman"/>
                        </a:rPr>
                        <a:t>arriba</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naplasia"/>
                        </a:rPr>
                        <a:t>Anaplasia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65185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an(o)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Ano</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1100" dirty="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65185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andr(o)-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un hombre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ἀνήρ, ἀνδρ-</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Android (robot)"/>
                        </a:rPr>
                        <a:t>Android</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4" tooltip="Andrology"/>
                        </a:rPr>
                        <a:t>andrology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65185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angi(o)-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vaso</a:t>
                      </a:r>
                      <a:r>
                        <a:rPr lang="en-US" sz="2000" u="sng" dirty="0">
                          <a:solidFill>
                            <a:srgbClr val="0000FF"/>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rPr>
                        <a:t>sanguíneo</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ἀγγεῖον</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Angiogram"/>
                        </a:rPr>
                        <a:t>Angiogram</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18883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aniso-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Describiendo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como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desigual</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ἄνῑσος (anīsos), unequal</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6" tooltip="Anisocytosis"/>
                        </a:rPr>
                        <a:t>Anisocytosis</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7" tooltip="Anisotropic"/>
                        </a:rPr>
                        <a:t>anisotropic</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794876718"/>
              </p:ext>
            </p:extLst>
          </p:nvPr>
        </p:nvGraphicFramePr>
        <p:xfrm>
          <a:off x="228600" y="1371600"/>
          <a:ext cx="8763004" cy="4495799"/>
        </p:xfrm>
        <a:graphic>
          <a:graphicData uri="http://schemas.openxmlformats.org/drawingml/2006/table">
            <a:tbl>
              <a:tblPr/>
              <a:tblGrid>
                <a:gridCol w="16764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gridCol w="1676404">
                  <a:extLst>
                    <a:ext uri="{9D8B030D-6E8A-4147-A177-3AD203B41FA5}">
                      <a16:colId xmlns:a16="http://schemas.microsoft.com/office/drawing/2014/main" val="20003"/>
                    </a:ext>
                  </a:extLst>
                </a:gridCol>
              </a:tblGrid>
              <a:tr h="1454243">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ankyl</a:t>
                      </a:r>
                      <a:r>
                        <a:rPr lang="en-US" sz="2000" b="1" dirty="0">
                          <a:solidFill>
                            <a:srgbClr val="333333"/>
                          </a:solidFill>
                          <a:latin typeface="Times New Roman"/>
                          <a:ea typeface="Times New Roman"/>
                          <a:cs typeface="Times New Roman"/>
                        </a:rPr>
                        <a:t>(o)-</a:t>
                      </a:r>
                      <a:r>
                        <a:rPr lang="en-US" sz="2000"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ancyl</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algo tan torcido o doblado
</a:t>
                      </a:r>
                      <a:endParaRPr lang="en-US" sz="2000" dirty="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ἀγκύλος</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ankýlos</a:t>
                      </a:r>
                      <a:r>
                        <a:rPr lang="en-US" sz="2000" dirty="0">
                          <a:solidFill>
                            <a:srgbClr val="333333"/>
                          </a:solidFill>
                          <a:latin typeface="Times New Roman"/>
                          <a:ea typeface="Times New Roman"/>
                          <a:cs typeface="Times New Roman"/>
                        </a:rPr>
                        <a:t>), crooked, curved</a:t>
                      </a:r>
                      <a:endParaRPr lang="en-US" sz="2000" dirty="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nkylosis"/>
                        </a:rPr>
                        <a:t>Ankylosis</a:t>
                      </a:r>
                      <a:endParaRPr lang="en-US" sz="2000">
                        <a:solidFill>
                          <a:srgbClr val="333333"/>
                        </a:solidFill>
                        <a:latin typeface="Arial"/>
                        <a:ea typeface="Calibri"/>
                        <a:cs typeface="Times New Roman"/>
                      </a:endParaRPr>
                    </a:p>
                  </a:txBody>
                  <a:tcPr marL="7283" marR="7283" marT="7283" marB="7283" anchor="ctr">
                    <a:lnL>
                      <a:noFill/>
                    </a:lnL>
                    <a:lnR>
                      <a:noFill/>
                    </a:lnR>
                    <a:lnT>
                      <a:noFill/>
                    </a:lnT>
                    <a:lnB>
                      <a:noFill/>
                    </a:lnB>
                  </a:tcPr>
                </a:tc>
                <a:extLst>
                  <a:ext uri="{0D108BD9-81ED-4DB2-BD59-A6C34878D82A}">
                    <a16:rowId xmlns:a16="http://schemas.microsoft.com/office/drawing/2014/main" val="10000"/>
                  </a:ext>
                </a:extLst>
              </a:tr>
              <a:tr h="152077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ante-</a:t>
                      </a:r>
                      <a:endParaRPr lang="en-US" sz="2000" dirty="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Describiendo algo como posicionado frente a otra cosa
</a:t>
                      </a:r>
                      <a:endParaRPr lang="en-US" sz="2000" dirty="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(āntē), before, in front of</a:t>
                      </a:r>
                      <a:endParaRPr lang="en-US" sz="200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Antepartum"/>
                        </a:rPr>
                        <a:t>antepartum</a:t>
                      </a:r>
                      <a:endParaRPr lang="en-US" sz="2000">
                        <a:solidFill>
                          <a:srgbClr val="333333"/>
                        </a:solidFill>
                        <a:latin typeface="Arial"/>
                        <a:ea typeface="Calibri"/>
                        <a:cs typeface="Times New Roman"/>
                      </a:endParaRPr>
                    </a:p>
                  </a:txBody>
                  <a:tcPr marL="7283" marR="7283" marT="7283" marB="7283" anchor="ctr">
                    <a:lnL>
                      <a:noFill/>
                    </a:lnL>
                    <a:lnR>
                      <a:noFill/>
                    </a:lnR>
                    <a:lnT>
                      <a:noFill/>
                    </a:lnT>
                    <a:lnB>
                      <a:noFill/>
                    </a:lnB>
                  </a:tcPr>
                </a:tc>
                <a:extLst>
                  <a:ext uri="{0D108BD9-81ED-4DB2-BD59-A6C34878D82A}">
                    <a16:rowId xmlns:a16="http://schemas.microsoft.com/office/drawing/2014/main" val="10001"/>
                  </a:ext>
                </a:extLst>
              </a:tr>
              <a:tr h="152077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anti-</a:t>
                      </a:r>
                      <a:endParaRPr lang="en-US" sz="200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Describiendo algo como "en contra" u "opuesto a" otro
</a:t>
                      </a:r>
                      <a:endParaRPr lang="en-US" sz="2000" dirty="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αντι</a:t>
                      </a:r>
                      <a:r>
                        <a:rPr lang="en-US" sz="2000" dirty="0">
                          <a:solidFill>
                            <a:srgbClr val="333333"/>
                          </a:solidFill>
                          <a:latin typeface="Times New Roman"/>
                          <a:ea typeface="Times New Roman"/>
                          <a:cs typeface="Times New Roman"/>
                        </a:rPr>
                        <a:t> (anti), against</a:t>
                      </a:r>
                      <a:endParaRPr lang="en-US" sz="2000" dirty="0">
                        <a:solidFill>
                          <a:srgbClr val="333333"/>
                        </a:solidFill>
                        <a:latin typeface="Arial"/>
                        <a:ea typeface="Calibri"/>
                        <a:cs typeface="Times New Roman"/>
                      </a:endParaRPr>
                    </a:p>
                  </a:txBody>
                  <a:tcPr marL="7283" marR="7283" marT="7283" marB="7283"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Antibody"/>
                        </a:rPr>
                        <a:t>Antibody</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5" tooltip="Antipsychotic"/>
                        </a:rPr>
                        <a:t>antipsychotic</a:t>
                      </a:r>
                      <a:endParaRPr lang="en-US" sz="2000" dirty="0">
                        <a:solidFill>
                          <a:srgbClr val="333333"/>
                        </a:solidFill>
                        <a:latin typeface="Arial"/>
                        <a:ea typeface="Calibri"/>
                        <a:cs typeface="Times New Roman"/>
                      </a:endParaRPr>
                    </a:p>
                  </a:txBody>
                  <a:tcPr marL="7283" marR="7283" marT="7283" marB="7283"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380998" y="1397000"/>
          <a:ext cx="8534404" cy="4604404"/>
        </p:xfrm>
        <a:graphic>
          <a:graphicData uri="http://schemas.openxmlformats.org/drawingml/2006/table">
            <a:tbl>
              <a:tblPr/>
              <a:tblGrid>
                <a:gridCol w="2133601">
                  <a:extLst>
                    <a:ext uri="{9D8B030D-6E8A-4147-A177-3AD203B41FA5}">
                      <a16:colId xmlns:a16="http://schemas.microsoft.com/office/drawing/2014/main" val="20000"/>
                    </a:ext>
                  </a:extLst>
                </a:gridCol>
                <a:gridCol w="2133601">
                  <a:extLst>
                    <a:ext uri="{9D8B030D-6E8A-4147-A177-3AD203B41FA5}">
                      <a16:colId xmlns:a16="http://schemas.microsoft.com/office/drawing/2014/main" val="20001"/>
                    </a:ext>
                  </a:extLst>
                </a:gridCol>
                <a:gridCol w="2133601">
                  <a:extLst>
                    <a:ext uri="{9D8B030D-6E8A-4147-A177-3AD203B41FA5}">
                      <a16:colId xmlns:a16="http://schemas.microsoft.com/office/drawing/2014/main" val="20002"/>
                    </a:ext>
                  </a:extLst>
                </a:gridCol>
                <a:gridCol w="2133601">
                  <a:extLst>
                    <a:ext uri="{9D8B030D-6E8A-4147-A177-3AD203B41FA5}">
                      <a16:colId xmlns:a16="http://schemas.microsoft.com/office/drawing/2014/main" val="20003"/>
                    </a:ext>
                  </a:extLst>
                </a:gridCol>
              </a:tblGrid>
              <a:tr h="7660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apo-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separados</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derivados</a:t>
                      </a:r>
                      <a:r>
                        <a:rPr lang="en-US" sz="2000" dirty="0">
                          <a:solidFill>
                            <a:srgbClr val="333333"/>
                          </a:solidFill>
                          <a:latin typeface="Times New Roman"/>
                          <a:ea typeface="Times New Roman"/>
                          <a:cs typeface="Times New Roman"/>
                        </a:rPr>
                        <a:t> de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ἀπό</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poptosis"/>
                        </a:rPr>
                        <a:t>Apoptosis</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0"/>
                  </a:ext>
                </a:extLst>
              </a:tr>
              <a:tr h="7660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arch(i,e,o)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primero, </a:t>
                      </a:r>
                      <a:r>
                        <a:rPr lang="en-US" sz="2000" dirty="0" err="1">
                          <a:solidFill>
                            <a:srgbClr val="333333"/>
                          </a:solidFill>
                          <a:latin typeface="Times New Roman"/>
                          <a:ea typeface="Times New Roman"/>
                          <a:cs typeface="Times New Roman"/>
                        </a:rPr>
                        <a:t>primitivo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archinephron : first formed kidney</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1"/>
                  </a:ext>
                </a:extLst>
              </a:tr>
              <a:tr h="101680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arsen(o)-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un macho; varonil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(arsein)</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2"/>
                  </a:ext>
                </a:extLst>
              </a:tr>
              <a:tr h="176918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arteri(o)-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pertenecer</a:t>
                      </a:r>
                      <a:r>
                        <a:rPr lang="en-US" sz="2000" dirty="0">
                          <a:solidFill>
                            <a:srgbClr val="333333"/>
                          </a:solidFill>
                          <a:latin typeface="Times New Roman"/>
                          <a:ea typeface="Times New Roman"/>
                          <a:cs typeface="Times New Roman"/>
                        </a:rPr>
                        <a:t> a una arteria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ἀρτηρία (artēría), a wind-pipe, artery (used distinctly versus a vein)</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Arteriole"/>
                        </a:rPr>
                        <a:t>Arteriole</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4" tooltip="Artery"/>
                        </a:rPr>
                        <a:t>artery</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21594546"/>
              </p:ext>
            </p:extLst>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022766608"/>
              </p:ext>
            </p:extLst>
          </p:nvPr>
        </p:nvGraphicFramePr>
        <p:xfrm>
          <a:off x="228600" y="1066800"/>
          <a:ext cx="8382000" cy="493618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53498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arthr(o)-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las articulaciones, las extremidades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αρθρος (arthros), a joint, limb</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rthritis"/>
                        </a:rPr>
                        <a:t>Arthritis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0"/>
                  </a:ext>
                </a:extLst>
              </a:tr>
              <a:tr h="77778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articul(o)-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Conjunta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articulum</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Articulation (anatomy)"/>
                        </a:rPr>
                        <a:t>Articulation</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1"/>
                  </a:ext>
                </a:extLst>
              </a:tr>
              <a:tr h="40126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-ary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pertenecientes</a:t>
                      </a:r>
                      <a:r>
                        <a:rPr lang="en-US" sz="2000" dirty="0">
                          <a:solidFill>
                            <a:srgbClr val="333333"/>
                          </a:solidFill>
                          <a:latin typeface="Times New Roman"/>
                          <a:ea typeface="Times New Roman"/>
                          <a:cs typeface="Times New Roman"/>
                        </a:rPr>
                        <a:t> a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a:solidFill>
                            <a:srgbClr val="333333"/>
                          </a:solidFill>
                          <a:latin typeface="Times New Roman"/>
                          <a:ea typeface="Times New Roman"/>
                          <a:cs typeface="Times New Roman"/>
                        </a:rPr>
                        <a:t>-arius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Bilary tract"/>
                        </a:rPr>
                        <a:t>bilary tract</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2"/>
                  </a:ext>
                </a:extLst>
              </a:tr>
              <a:tr h="115638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-ase</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Enzima</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διάστ</a:t>
                      </a:r>
                      <a:r>
                        <a:rPr lang="en-US" sz="2000" i="1">
                          <a:solidFill>
                            <a:srgbClr val="333333"/>
                          </a:solidFill>
                          <a:latin typeface="Times New Roman"/>
                          <a:ea typeface="Times New Roman"/>
                          <a:cs typeface="Times New Roman"/>
                        </a:rPr>
                        <a:t>ασις</a:t>
                      </a:r>
                      <a:r>
                        <a:rPr lang="en-US" sz="2000">
                          <a:solidFill>
                            <a:srgbClr val="333333"/>
                          </a:solidFill>
                          <a:latin typeface="Times New Roman"/>
                          <a:ea typeface="Times New Roman"/>
                          <a:cs typeface="Times New Roman"/>
                        </a:rPr>
                        <a:t>, division</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Lactase"/>
                        </a:rPr>
                        <a:t>Lactase</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3"/>
                  </a:ext>
                </a:extLst>
              </a:tr>
              <a:tr h="77778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-asthenia</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Debilidad</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ἀσθένεια</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6" tooltip="Myasthenia gravis"/>
                        </a:rPr>
                        <a:t>Myasthenia gravis</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53783213"/>
              </p:ext>
            </p:extLst>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853738033"/>
              </p:ext>
            </p:extLst>
          </p:nvPr>
        </p:nvGraphicFramePr>
        <p:xfrm>
          <a:off x="380998" y="1394880"/>
          <a:ext cx="8458204" cy="4396320"/>
        </p:xfrm>
        <a:graphic>
          <a:graphicData uri="http://schemas.openxmlformats.org/drawingml/2006/table">
            <a:tbl>
              <a:tblPr/>
              <a:tblGrid>
                <a:gridCol w="1524002">
                  <a:extLst>
                    <a:ext uri="{9D8B030D-6E8A-4147-A177-3AD203B41FA5}">
                      <a16:colId xmlns:a16="http://schemas.microsoft.com/office/drawing/2014/main" val="20000"/>
                    </a:ext>
                  </a:extLst>
                </a:gridCol>
                <a:gridCol w="2705100">
                  <a:extLst>
                    <a:ext uri="{9D8B030D-6E8A-4147-A177-3AD203B41FA5}">
                      <a16:colId xmlns:a16="http://schemas.microsoft.com/office/drawing/2014/main" val="20001"/>
                    </a:ext>
                  </a:extLst>
                </a:gridCol>
                <a:gridCol w="21145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1459689">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atel(o)</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desarrollo</a:t>
                      </a:r>
                      <a:r>
                        <a:rPr lang="en-US" sz="1900" dirty="0">
                          <a:solidFill>
                            <a:srgbClr val="333333"/>
                          </a:solidFill>
                          <a:latin typeface="Times New Roman"/>
                          <a:ea typeface="Times New Roman"/>
                          <a:cs typeface="Times New Roman"/>
                        </a:rPr>
                        <a:t> </a:t>
                      </a:r>
                      <a:r>
                        <a:rPr lang="en-US" sz="1900" dirty="0" err="1">
                          <a:solidFill>
                            <a:srgbClr val="333333"/>
                          </a:solidFill>
                          <a:latin typeface="Times New Roman"/>
                          <a:ea typeface="Times New Roman"/>
                          <a:cs typeface="Times New Roman"/>
                        </a:rPr>
                        <a:t>imperfecto</a:t>
                      </a:r>
                      <a:r>
                        <a:rPr lang="en-US" sz="1900" dirty="0">
                          <a:solidFill>
                            <a:srgbClr val="333333"/>
                          </a:solidFill>
                          <a:latin typeface="Times New Roman"/>
                          <a:ea typeface="Times New Roman"/>
                          <a:cs typeface="Times New Roman"/>
                        </a:rPr>
                        <a:t> o </a:t>
                      </a:r>
                      <a:r>
                        <a:rPr lang="en-US" sz="1900" dirty="0" err="1">
                          <a:solidFill>
                            <a:srgbClr val="333333"/>
                          </a:solidFill>
                          <a:latin typeface="Times New Roman"/>
                          <a:ea typeface="Times New Roman"/>
                          <a:cs typeface="Times New Roman"/>
                        </a:rPr>
                        <a:t>incompleto</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a:lnSpc>
                          <a:spcPct val="115000"/>
                        </a:lnSpc>
                      </a:pPr>
                      <a:endParaRPr lang="en-US" sz="1000">
                        <a:latin typeface="Calibri"/>
                        <a:ea typeface="Times New Roman"/>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atelocardia : imperfect development of the heart</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0"/>
                  </a:ext>
                </a:extLst>
              </a:tr>
              <a:tr h="1098507">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ather(o)-</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pt-BR" sz="1900" dirty="0">
                          <a:solidFill>
                            <a:srgbClr val="333333"/>
                          </a:solidFill>
                          <a:latin typeface="Times New Roman"/>
                          <a:ea typeface="Times New Roman"/>
                          <a:cs typeface="Times New Roman"/>
                        </a:rPr>
                        <a:t>depósito graso, depósito suave tipo gruel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a:lnSpc>
                          <a:spcPct val="115000"/>
                        </a:lnSpc>
                      </a:pPr>
                      <a:endParaRPr lang="en-US" sz="1000">
                        <a:latin typeface="Calibri"/>
                        <a:ea typeface="Times New Roman"/>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2" tooltip="Atherosclerosis"/>
                        </a:rPr>
                        <a:t>Atherosclerosis</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1"/>
                  </a:ext>
                </a:extLst>
              </a:tr>
              <a:tr h="739617">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-ation</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Proceso</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Latin</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3" tooltip="Habitation (disambiguation)"/>
                        </a:rPr>
                        <a:t>Habitation</a:t>
                      </a:r>
                      <a:r>
                        <a:rPr lang="en-US" sz="1900">
                          <a:solidFill>
                            <a:srgbClr val="333333"/>
                          </a:solidFill>
                          <a:latin typeface="Times New Roman"/>
                          <a:ea typeface="Times New Roman"/>
                          <a:cs typeface="Times New Roman"/>
                        </a:rPr>
                        <a:t>, </a:t>
                      </a:r>
                      <a:r>
                        <a:rPr lang="en-US" sz="1900" u="sng">
                          <a:solidFill>
                            <a:srgbClr val="0000FF"/>
                          </a:solidFill>
                          <a:latin typeface="Times New Roman"/>
                          <a:ea typeface="Times New Roman"/>
                          <a:cs typeface="Times New Roman"/>
                          <a:hlinkClick r:id="rId4" tooltip="Lubrication"/>
                        </a:rPr>
                        <a:t>Lubrication</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2"/>
                  </a:ext>
                </a:extLst>
              </a:tr>
              <a:tr h="1098507">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atri(o)-</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dirty="0">
                          <a:solidFill>
                            <a:srgbClr val="333333"/>
                          </a:solidFill>
                          <a:latin typeface="Times New Roman"/>
                          <a:ea typeface="Times New Roman"/>
                          <a:cs typeface="Times New Roman"/>
                        </a:rPr>
                        <a:t>una </a:t>
                      </a:r>
                      <a:r>
                        <a:rPr lang="en-US" sz="1900" dirty="0" err="1">
                          <a:solidFill>
                            <a:srgbClr val="333333"/>
                          </a:solidFill>
                          <a:latin typeface="Times New Roman"/>
                          <a:ea typeface="Times New Roman"/>
                          <a:cs typeface="Times New Roman"/>
                        </a:rPr>
                        <a:t>aurícula</a:t>
                      </a:r>
                      <a:r>
                        <a:rPr lang="en-US" sz="1900" dirty="0">
                          <a:solidFill>
                            <a:srgbClr val="333333"/>
                          </a:solidFill>
                          <a:latin typeface="Times New Roman"/>
                          <a:ea typeface="Times New Roman"/>
                          <a:cs typeface="Times New Roman"/>
                        </a:rPr>
                        <a:t> (esp. </a:t>
                      </a:r>
                      <a:r>
                        <a:rPr lang="en-US" sz="1900" dirty="0" err="1">
                          <a:solidFill>
                            <a:srgbClr val="333333"/>
                          </a:solidFill>
                          <a:latin typeface="Times New Roman"/>
                          <a:ea typeface="Times New Roman"/>
                          <a:cs typeface="Times New Roman"/>
                        </a:rPr>
                        <a:t>aurícula</a:t>
                      </a:r>
                      <a:r>
                        <a:rPr lang="en-US" sz="1900" dirty="0">
                          <a:solidFill>
                            <a:srgbClr val="333333"/>
                          </a:solidFill>
                          <a:latin typeface="Times New Roman"/>
                          <a:ea typeface="Times New Roman"/>
                          <a:cs typeface="Times New Roman"/>
                        </a:rPr>
                        <a:t> </a:t>
                      </a:r>
                      <a:r>
                        <a:rPr lang="en-US" sz="1900" dirty="0" err="1">
                          <a:solidFill>
                            <a:srgbClr val="333333"/>
                          </a:solidFill>
                          <a:latin typeface="Times New Roman"/>
                          <a:ea typeface="Times New Roman"/>
                          <a:cs typeface="Times New Roman"/>
                        </a:rPr>
                        <a:t>cardíaca</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a:lnSpc>
                          <a:spcPct val="115000"/>
                        </a:lnSpc>
                      </a:pPr>
                      <a:endParaRPr lang="en-US" sz="1000" dirty="0">
                        <a:latin typeface="Calibri"/>
                        <a:ea typeface="Times New Roman"/>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atrioventricular</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593033745"/>
              </p:ext>
            </p:extLst>
          </p:nvPr>
        </p:nvGraphicFramePr>
        <p:xfrm>
          <a:off x="304800" y="1397000"/>
          <a:ext cx="8686800" cy="4954809"/>
        </p:xfrm>
        <a:graphic>
          <a:graphicData uri="http://schemas.openxmlformats.org/drawingml/2006/table">
            <a:tbl>
              <a:tblPr/>
              <a:tblGrid>
                <a:gridCol w="16002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16383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64409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aur</a:t>
                      </a: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i</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oreja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(auris), the ear</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ural"/>
                        </a:rPr>
                        <a:t>Aural</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0"/>
                  </a:ext>
                </a:extLst>
              </a:tr>
              <a:tr h="22234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aut(o)-</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propio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αὐτο-</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Autoimmune"/>
                        </a:rPr>
                        <a:t>Autoimmune</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1"/>
                  </a:ext>
                </a:extLst>
              </a:tr>
              <a:tr h="64409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aux(o)-</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aumentar</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Crecimiento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auxocardia : enlargement of the heart</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2"/>
                  </a:ext>
                </a:extLst>
              </a:tr>
              <a:tr h="106585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axill-</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axila [poco frecuente como prefijo]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(axilla), armpit</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Axilla"/>
                        </a:rPr>
                        <a:t>Axilla</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3"/>
                  </a:ext>
                </a:extLst>
              </a:tr>
              <a:tr h="1487612">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azo</a:t>
                      </a:r>
                      <a:r>
                        <a:rPr lang="en-US" sz="2000" b="1" dirty="0">
                          <a:solidFill>
                            <a:srgbClr val="333333"/>
                          </a:solidFill>
                          <a:latin typeface="Times New Roman"/>
                          <a:ea typeface="Times New Roman"/>
                          <a:cs typeface="Times New Roman"/>
                        </a:rPr>
                        <a:t>(to)-</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compuesto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nitrogenado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azothermia</a:t>
                      </a:r>
                      <a:r>
                        <a:rPr lang="en-US" sz="2000" dirty="0">
                          <a:solidFill>
                            <a:srgbClr val="333333"/>
                          </a:solidFill>
                          <a:latin typeface="Times New Roman"/>
                          <a:ea typeface="Times New Roman"/>
                          <a:cs typeface="Times New Roman"/>
                        </a:rPr>
                        <a:t> : raised temperature due to nitrogenous substances in blood</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21151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74808270"/>
              </p:ext>
            </p:extLst>
          </p:nvPr>
        </p:nvGraphicFramePr>
        <p:xfrm>
          <a:off x="304800" y="457201"/>
          <a:ext cx="8534400" cy="5717844"/>
        </p:xfrm>
        <a:graphic>
          <a:graphicData uri="http://schemas.openxmlformats.org/drawingml/2006/table">
            <a:tbl>
              <a:tblPr/>
              <a:tblGrid>
                <a:gridCol w="17526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989969">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gn="ctr">
                        <a:lnSpc>
                          <a:spcPct val="115000"/>
                        </a:lnSpc>
                        <a:spcBef>
                          <a:spcPts val="0"/>
                        </a:spcBef>
                        <a:spcAft>
                          <a:spcPts val="0"/>
                        </a:spcAft>
                      </a:pPr>
                      <a:r>
                        <a:rPr lang="es-ES" sz="2000" b="1" dirty="0">
                          <a:solidFill>
                            <a:srgbClr val="333333"/>
                          </a:solidFill>
                          <a:latin typeface="Times New Roman"/>
                          <a:ea typeface="Times New Roman"/>
                          <a:cs typeface="Times New Roman"/>
                        </a:rPr>
                        <a:t>Idioma de origen y etimología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0"/>
                  </a:ext>
                </a:extLst>
              </a:tr>
              <a:tr h="131408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balano-</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Del glans </a:t>
                      </a:r>
                      <a:r>
                        <a:rPr lang="en-US" sz="2000" dirty="0" err="1">
                          <a:solidFill>
                            <a:srgbClr val="333333"/>
                          </a:solidFill>
                          <a:latin typeface="Times New Roman"/>
                          <a:ea typeface="Times New Roman"/>
                          <a:cs typeface="Times New Roman"/>
                        </a:rPr>
                        <a:t>pene</a:t>
                      </a:r>
                      <a:r>
                        <a:rPr lang="en-US" sz="2000" dirty="0">
                          <a:solidFill>
                            <a:srgbClr val="333333"/>
                          </a:solidFill>
                          <a:latin typeface="Times New Roman"/>
                          <a:ea typeface="Times New Roman"/>
                          <a:cs typeface="Times New Roman"/>
                        </a:rPr>
                        <a:t> o glans clitoridis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βάλανος - </a:t>
                      </a:r>
                      <a:r>
                        <a:rPr lang="en-US" sz="2000" i="1">
                          <a:solidFill>
                            <a:srgbClr val="333333"/>
                          </a:solidFill>
                          <a:latin typeface="Times New Roman"/>
                          <a:ea typeface="Times New Roman"/>
                          <a:cs typeface="Times New Roman"/>
                        </a:rPr>
                        <a:t>balanos</a:t>
                      </a:r>
                      <a:r>
                        <a:rPr lang="en-US" sz="2000">
                          <a:solidFill>
                            <a:srgbClr val="333333"/>
                          </a:solidFill>
                          <a:latin typeface="Times New Roman"/>
                          <a:ea typeface="Times New Roman"/>
                          <a:cs typeface="Times New Roman"/>
                        </a:rPr>
                        <a:t>, acorn, glans</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Balanitis"/>
                        </a:rPr>
                        <a:t>Balanitis</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1"/>
                  </a:ext>
                </a:extLst>
              </a:tr>
              <a:tr h="38415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bi-</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dos </a:t>
                      </a:r>
                      <a:r>
                        <a:rPr lang="en-US" sz="2000" dirty="0" err="1">
                          <a:solidFill>
                            <a:srgbClr val="333333"/>
                          </a:solidFill>
                          <a:latin typeface="Times New Roman"/>
                          <a:ea typeface="Times New Roman"/>
                          <a:cs typeface="Times New Roman"/>
                        </a:rPr>
                        <a:t>veces</a:t>
                      </a:r>
                      <a:r>
                        <a:rPr lang="en-US" sz="2000" dirty="0">
                          <a:solidFill>
                            <a:srgbClr val="333333"/>
                          </a:solidFill>
                          <a:latin typeface="Times New Roman"/>
                          <a:ea typeface="Times New Roman"/>
                          <a:cs typeface="Times New Roman"/>
                        </a:rPr>
                        <a:t>, el </a:t>
                      </a:r>
                      <a:r>
                        <a:rPr lang="en-US" sz="2000" dirty="0" err="1">
                          <a:solidFill>
                            <a:srgbClr val="333333"/>
                          </a:solidFill>
                          <a:latin typeface="Times New Roman"/>
                          <a:ea typeface="Times New Roman"/>
                          <a:cs typeface="Times New Roman"/>
                        </a:rPr>
                        <a:t>doble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Binary</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2"/>
                  </a:ext>
                </a:extLst>
              </a:tr>
              <a:tr h="66585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bio-</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Vida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βίος</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Biology"/>
                        </a:rPr>
                        <a:t>Biology</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3"/>
                  </a:ext>
                </a:extLst>
              </a:tr>
              <a:tr h="66585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blast(o)-</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germen o </a:t>
                      </a:r>
                      <a:r>
                        <a:rPr lang="en-US" sz="2000" u="sng" dirty="0" err="1">
                          <a:solidFill>
                            <a:srgbClr val="0000FF"/>
                          </a:solidFill>
                          <a:latin typeface="Times New Roman"/>
                          <a:ea typeface="Times New Roman"/>
                          <a:cs typeface="Times New Roman"/>
                        </a:rPr>
                        <a:t>brote</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βλαστός</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Blastomere"/>
                        </a:rPr>
                        <a:t>Blastomere</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4"/>
                  </a:ext>
                </a:extLst>
              </a:tr>
              <a:tr h="131408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blephar(o)-</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párpado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βλέφαρον (</a:t>
                      </a:r>
                      <a:r>
                        <a:rPr lang="en-US" sz="2000" i="1">
                          <a:solidFill>
                            <a:srgbClr val="333333"/>
                          </a:solidFill>
                          <a:latin typeface="Times New Roman"/>
                          <a:ea typeface="Times New Roman"/>
                          <a:cs typeface="Times New Roman"/>
                        </a:rPr>
                        <a:t>blépharon</a:t>
                      </a:r>
                      <a:r>
                        <a:rPr lang="en-US" sz="2000">
                          <a:solidFill>
                            <a:srgbClr val="333333"/>
                          </a:solidFill>
                          <a:latin typeface="Times New Roman"/>
                          <a:ea typeface="Times New Roman"/>
                          <a:cs typeface="Times New Roman"/>
                        </a:rPr>
                        <a:t>), eyelid</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Blepharoplast"/>
                        </a:rPr>
                        <a:t>Blepharoplast</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4608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B</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689099049"/>
              </p:ext>
            </p:extLst>
          </p:nvPr>
        </p:nvGraphicFramePr>
        <p:xfrm>
          <a:off x="380998" y="1295400"/>
          <a:ext cx="8458204" cy="4771598"/>
        </p:xfrm>
        <a:graphic>
          <a:graphicData uri="http://schemas.openxmlformats.org/drawingml/2006/table">
            <a:tbl>
              <a:tblPr/>
              <a:tblGrid>
                <a:gridCol w="1524002">
                  <a:extLst>
                    <a:ext uri="{9D8B030D-6E8A-4147-A177-3AD203B41FA5}">
                      <a16:colId xmlns:a16="http://schemas.microsoft.com/office/drawing/2014/main" val="20000"/>
                    </a:ext>
                  </a:extLst>
                </a:gridCol>
                <a:gridCol w="2705100">
                  <a:extLst>
                    <a:ext uri="{9D8B030D-6E8A-4147-A177-3AD203B41FA5}">
                      <a16:colId xmlns:a16="http://schemas.microsoft.com/office/drawing/2014/main" val="20001"/>
                    </a:ext>
                  </a:extLst>
                </a:gridCol>
                <a:gridCol w="21145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166511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brachi(o)-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 con el brazo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(brachium), from Ancient Greek βραχίων (</a:t>
                      </a:r>
                      <a:r>
                        <a:rPr lang="en-US" sz="2000" i="1">
                          <a:solidFill>
                            <a:srgbClr val="333333"/>
                          </a:solidFill>
                          <a:latin typeface="Times New Roman"/>
                          <a:ea typeface="Times New Roman"/>
                          <a:cs typeface="Times New Roman"/>
                        </a:rPr>
                        <a:t>brachiōn</a:t>
                      </a:r>
                      <a:r>
                        <a:rPr lang="en-US" sz="2000">
                          <a:solidFill>
                            <a:srgbClr val="333333"/>
                          </a:solidFill>
                          <a:latin typeface="Times New Roman"/>
                          <a:ea typeface="Times New Roman"/>
                          <a:cs typeface="Times New Roman"/>
                        </a:rPr>
                        <a:t>), arm</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Brachium of inferior colliculus"/>
                        </a:rPr>
                        <a:t>Brachium of inferior colliculus</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0"/>
                  </a:ext>
                </a:extLst>
              </a:tr>
              <a:tr h="11930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brachy-</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Indicación de 'corto' o menos comúnmente 'pequeño'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βραχύς (</a:t>
                      </a:r>
                      <a:r>
                        <a:rPr lang="en-US" sz="2000" i="1">
                          <a:solidFill>
                            <a:srgbClr val="333333"/>
                          </a:solidFill>
                          <a:latin typeface="Times New Roman"/>
                          <a:ea typeface="Times New Roman"/>
                          <a:cs typeface="Times New Roman"/>
                        </a:rPr>
                        <a:t>brachys</a:t>
                      </a:r>
                      <a:r>
                        <a:rPr lang="en-US" sz="2000">
                          <a:solidFill>
                            <a:srgbClr val="333333"/>
                          </a:solidFill>
                          <a:latin typeface="Times New Roman"/>
                          <a:ea typeface="Times New Roman"/>
                          <a:cs typeface="Times New Roman"/>
                        </a:rPr>
                        <a:t>), short, little, shallow</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Brachycephalic"/>
                        </a:rPr>
                        <a:t>brachycephalic</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1"/>
                  </a:ext>
                </a:extLst>
              </a:tr>
              <a:tr h="72094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brady-</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'lento'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βραδύς (</a:t>
                      </a:r>
                      <a:r>
                        <a:rPr lang="en-US" sz="2000" i="1">
                          <a:solidFill>
                            <a:srgbClr val="333333"/>
                          </a:solidFill>
                          <a:latin typeface="Times New Roman"/>
                          <a:ea typeface="Times New Roman"/>
                          <a:cs typeface="Times New Roman"/>
                        </a:rPr>
                        <a:t>bradys</a:t>
                      </a:r>
                      <a:r>
                        <a:rPr lang="en-US" sz="2000">
                          <a:solidFill>
                            <a:srgbClr val="333333"/>
                          </a:solidFill>
                          <a:latin typeface="Times New Roman"/>
                          <a:ea typeface="Times New Roman"/>
                          <a:cs typeface="Times New Roman"/>
                        </a:rPr>
                        <a:t>), slow</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Bradycardia"/>
                        </a:rPr>
                        <a:t>Bradycardia</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2"/>
                  </a:ext>
                </a:extLst>
              </a:tr>
              <a:tr h="4849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bronch(i)-</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Bronquio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Bronchiolitis obliterans"/>
                        </a:rPr>
                        <a:t>Bronchiolitis</a:t>
                      </a:r>
                      <a:r>
                        <a:rPr lang="en-US" sz="2000" u="sng" dirty="0">
                          <a:solidFill>
                            <a:srgbClr val="0000FF"/>
                          </a:solidFill>
                          <a:latin typeface="Times New Roman"/>
                          <a:ea typeface="Times New Roman"/>
                          <a:cs typeface="Times New Roman"/>
                          <a:hlinkClick r:id="rId5" tooltip="Bronchiolitis obliterans"/>
                        </a:rPr>
                        <a:t> </a:t>
                      </a:r>
                      <a:r>
                        <a:rPr lang="en-US" sz="2000" u="sng" dirty="0" err="1">
                          <a:solidFill>
                            <a:srgbClr val="0000FF"/>
                          </a:solidFill>
                          <a:latin typeface="Times New Roman"/>
                          <a:ea typeface="Times New Roman"/>
                          <a:cs typeface="Times New Roman"/>
                          <a:hlinkClick r:id="rId5" tooltip="Bronchiolitis obliterans"/>
                        </a:rPr>
                        <a:t>obliterans</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381000" y="1524000"/>
          <a:ext cx="8382000" cy="2274570"/>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13728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bucc</a:t>
                      </a:r>
                      <a:r>
                        <a:rPr lang="en-US" sz="2000" b="1" dirty="0">
                          <a:solidFill>
                            <a:srgbClr val="333333"/>
                          </a:solidFill>
                          <a:latin typeface="Times New Roman"/>
                          <a:ea typeface="Times New Roman"/>
                          <a:cs typeface="Times New Roman"/>
                        </a:rPr>
                        <a:t>(o)-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mejilla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(bucca), cheek</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Buccolabial (page does not exist)"/>
                        </a:rPr>
                        <a:t>Buccolabial</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13728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burs(o)-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bursa (</a:t>
                      </a:r>
                      <a:r>
                        <a:rPr lang="en-US" sz="2000" u="sng" dirty="0" err="1">
                          <a:solidFill>
                            <a:srgbClr val="0000FF"/>
                          </a:solidFill>
                          <a:latin typeface="Times New Roman"/>
                          <a:ea typeface="Times New Roman"/>
                          <a:cs typeface="Times New Roman"/>
                        </a:rPr>
                        <a:t>saco</a:t>
                      </a:r>
                      <a:r>
                        <a:rPr lang="en-US" sz="2000" u="sng" dirty="0">
                          <a:solidFill>
                            <a:srgbClr val="0000FF"/>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rPr>
                        <a:t>líquido</a:t>
                      </a:r>
                      <a:r>
                        <a:rPr lang="en-US" sz="2000" u="sng" dirty="0">
                          <a:solidFill>
                            <a:srgbClr val="0000FF"/>
                          </a:solidFill>
                          <a:latin typeface="Times New Roman"/>
                          <a:ea typeface="Times New Roman"/>
                          <a:cs typeface="Times New Roman"/>
                        </a:rPr>
                        <a:t> entre los </a:t>
                      </a:r>
                      <a:r>
                        <a:rPr lang="en-US" sz="2000" u="sng" dirty="0" err="1">
                          <a:solidFill>
                            <a:srgbClr val="0000FF"/>
                          </a:solidFill>
                          <a:latin typeface="Times New Roman"/>
                          <a:ea typeface="Times New Roman"/>
                          <a:cs typeface="Times New Roman"/>
                        </a:rPr>
                        <a:t>huesos</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Bursitis"/>
                        </a:rPr>
                        <a:t>Bursitis</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645567804"/>
              </p:ext>
            </p:extLst>
          </p:nvPr>
        </p:nvGraphicFramePr>
        <p:xfrm>
          <a:off x="457200" y="914400"/>
          <a:ext cx="8458200" cy="5373972"/>
        </p:xfrm>
        <a:graphic>
          <a:graphicData uri="http://schemas.openxmlformats.org/drawingml/2006/table">
            <a:tbl>
              <a:tblPr/>
              <a:tblGrid>
                <a:gridCol w="16002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844229">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gn="ctr">
                        <a:lnSpc>
                          <a:spcPct val="115000"/>
                        </a:lnSpc>
                        <a:spcBef>
                          <a:spcPts val="0"/>
                        </a:spcBef>
                        <a:spcAft>
                          <a:spcPts val="0"/>
                        </a:spcAft>
                      </a:pPr>
                      <a:r>
                        <a:rPr lang="es-ES" sz="2000" b="1" dirty="0">
                          <a:solidFill>
                            <a:srgbClr val="333333"/>
                          </a:solidFill>
                          <a:latin typeface="Times New Roman"/>
                          <a:ea typeface="Times New Roman"/>
                          <a:cs typeface="Times New Roman"/>
                        </a:rPr>
                        <a:t>Idioma de origen y etimología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0"/>
                  </a:ext>
                </a:extLst>
              </a:tr>
              <a:tr h="84422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capill-</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cabello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dirty="0" err="1">
                          <a:solidFill>
                            <a:srgbClr val="333333"/>
                          </a:solidFill>
                          <a:latin typeface="Times New Roman"/>
                          <a:ea typeface="Times New Roman"/>
                          <a:cs typeface="Times New Roman"/>
                        </a:rPr>
                        <a:t>capillus</a:t>
                      </a:r>
                      <a:r>
                        <a:rPr lang="en-US" sz="2000" dirty="0">
                          <a:solidFill>
                            <a:srgbClr val="333333"/>
                          </a:solidFill>
                          <a:latin typeface="Times New Roman"/>
                          <a:ea typeface="Times New Roman"/>
                          <a:cs typeface="Times New Roman"/>
                        </a:rPr>
                        <a:t>), hair</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2" tooltip="Capillus"/>
                        </a:rPr>
                        <a:t>Capillus</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1"/>
                  </a:ext>
                </a:extLst>
              </a:tr>
              <a:tr h="84422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capit-</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Perteneciente a la cabeza (en su conjunto)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(caput, </a:t>
                      </a:r>
                      <a:r>
                        <a:rPr lang="en-US" sz="2000" dirty="0" err="1">
                          <a:solidFill>
                            <a:srgbClr val="333333"/>
                          </a:solidFill>
                          <a:latin typeface="Times New Roman"/>
                          <a:ea typeface="Times New Roman"/>
                          <a:cs typeface="Times New Roman"/>
                        </a:rPr>
                        <a:t>capit</a:t>
                      </a:r>
                      <a:r>
                        <a:rPr lang="en-US" sz="2000" dirty="0">
                          <a:solidFill>
                            <a:srgbClr val="333333"/>
                          </a:solidFill>
                          <a:latin typeface="Times New Roman"/>
                          <a:ea typeface="Times New Roman"/>
                          <a:cs typeface="Times New Roman"/>
                        </a:rPr>
                        <a:t>-), the head</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Capitation (healthcare)"/>
                        </a:rPr>
                        <a:t>Capitation</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2"/>
                  </a:ext>
                </a:extLst>
              </a:tr>
              <a:tr h="112063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carcin(o)-</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Cáncer</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καρκίνος (karkinos), crab</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Carcinoma"/>
                        </a:rPr>
                        <a:t>Carcinoma</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3"/>
                  </a:ext>
                </a:extLst>
              </a:tr>
              <a:tr h="114728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cardi(o)-</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corazón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καρδία (kardía), heart</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Cardiology"/>
                        </a:rPr>
                        <a:t>Cardiology</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430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C</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065321426"/>
              </p:ext>
            </p:extLst>
          </p:nvPr>
        </p:nvGraphicFramePr>
        <p:xfrm>
          <a:off x="304800" y="1251841"/>
          <a:ext cx="8610600" cy="4868045"/>
        </p:xfrm>
        <a:graphic>
          <a:graphicData uri="http://schemas.openxmlformats.org/drawingml/2006/table">
            <a:tbl>
              <a:tblPr/>
              <a:tblGrid>
                <a:gridCol w="1524000">
                  <a:extLst>
                    <a:ext uri="{9D8B030D-6E8A-4147-A177-3AD203B41FA5}">
                      <a16:colId xmlns:a16="http://schemas.microsoft.com/office/drawing/2014/main" val="20000"/>
                    </a:ext>
                  </a:extLst>
                </a:gridCol>
                <a:gridCol w="2781300">
                  <a:extLst>
                    <a:ext uri="{9D8B030D-6E8A-4147-A177-3AD203B41FA5}">
                      <a16:colId xmlns:a16="http://schemas.microsoft.com/office/drawing/2014/main" val="20001"/>
                    </a:ext>
                  </a:extLst>
                </a:gridCol>
                <a:gridCol w="25527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tblGrid>
              <a:tr h="246604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carp(o)-</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muñeca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(carpus) &lt; Ancient Greek καρπ</a:t>
                      </a:r>
                      <a:r>
                        <a:rPr lang="en-US" sz="2000" dirty="0" err="1">
                          <a:solidFill>
                            <a:srgbClr val="333333"/>
                          </a:solidFill>
                          <a:latin typeface="Times New Roman"/>
                          <a:ea typeface="Times New Roman"/>
                          <a:cs typeface="Times New Roman"/>
                        </a:rPr>
                        <a:t>ός</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karpós</a:t>
                      </a:r>
                      <a:r>
                        <a:rPr lang="en-US" sz="2000" dirty="0">
                          <a:solidFill>
                            <a:srgbClr val="333333"/>
                          </a:solidFill>
                          <a:latin typeface="Times New Roman"/>
                          <a:ea typeface="Times New Roman"/>
                          <a:cs typeface="Times New Roman"/>
                        </a:rPr>
                        <a:t>), wrist; NOTE: This root should not be confused with the mirror root carp(o)- meaning fruit.</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arpopedal (page does not exist)"/>
                        </a:rPr>
                        <a:t>Carpopedal</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0"/>
                  </a:ext>
                </a:extLst>
              </a:tr>
              <a:tr h="45829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cata-</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abajo</a:t>
                      </a:r>
                      <a:r>
                        <a:rPr lang="en-US" sz="2000" dirty="0">
                          <a:solidFill>
                            <a:srgbClr val="333333"/>
                          </a:solidFill>
                          <a:latin typeface="Times New Roman"/>
                          <a:ea typeface="Times New Roman"/>
                          <a:cs typeface="Times New Roman"/>
                        </a:rPr>
                        <a:t>, bajo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κατά (kata)</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ataract"/>
                        </a:rPr>
                        <a:t>Cataract</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1"/>
                  </a:ext>
                </a:extLst>
              </a:tr>
              <a:tr h="45829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-cele</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bolsas</a:t>
                      </a:r>
                      <a:r>
                        <a:rPr lang="en-US" sz="2000" dirty="0">
                          <a:solidFill>
                            <a:srgbClr val="333333"/>
                          </a:solidFill>
                          <a:latin typeface="Times New Roman"/>
                          <a:ea typeface="Times New Roman"/>
                          <a:cs typeface="Times New Roman"/>
                        </a:rPr>
                        <a:t>, hernia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κήλη (kēlē)</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Hydrocele"/>
                        </a:rPr>
                        <a:t>Hydrocele</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5" tooltip="Varicocele"/>
                        </a:rPr>
                        <a:t>Varicocele</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2"/>
                  </a:ext>
                </a:extLst>
              </a:tr>
              <a:tr h="68137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-centesis</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punción quirúrgica para la aspiración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κέντησις (kentēsis)</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6" tooltip="Amniocentesis"/>
                        </a:rPr>
                        <a:t>Amniocentesis</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890005118"/>
              </p:ext>
            </p:extLst>
          </p:nvPr>
        </p:nvGraphicFramePr>
        <p:xfrm>
          <a:off x="380996" y="1397001"/>
          <a:ext cx="8458204" cy="4854299"/>
        </p:xfrm>
        <a:graphic>
          <a:graphicData uri="http://schemas.openxmlformats.org/drawingml/2006/table">
            <a:tbl>
              <a:tblPr/>
              <a:tblGrid>
                <a:gridCol w="1524004">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1847849">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115892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cephal(o)-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cabeza (en su conjunto)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κεφαλή (képhalē), the head</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ephalalgy (page does not exist)"/>
                        </a:rPr>
                        <a:t>Cephalalgy</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0"/>
                  </a:ext>
                </a:extLst>
              </a:tr>
              <a:tr h="115892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cerat(o)-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cornu</a:t>
                      </a:r>
                      <a:r>
                        <a:rPr lang="en-US" sz="2000" dirty="0">
                          <a:solidFill>
                            <a:srgbClr val="333333"/>
                          </a:solidFill>
                          <a:latin typeface="Times New Roman"/>
                          <a:ea typeface="Times New Roman"/>
                          <a:cs typeface="Times New Roman"/>
                        </a:rPr>
                        <a:t>; un </a:t>
                      </a:r>
                      <a:r>
                        <a:rPr lang="en-US" sz="2000" dirty="0" err="1">
                          <a:solidFill>
                            <a:srgbClr val="333333"/>
                          </a:solidFill>
                          <a:latin typeface="Times New Roman"/>
                          <a:ea typeface="Times New Roman"/>
                          <a:cs typeface="Times New Roman"/>
                        </a:rPr>
                        <a:t>cuerno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κέρας, κερατ- (kéras, kerat-), a horn</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wikt:Ceratoid"/>
                        </a:rPr>
                        <a:t>Ceratoid</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1"/>
                  </a:ext>
                </a:extLst>
              </a:tr>
              <a:tr h="8730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cerebell(o)-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cerebelo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(cerebellum), little brain</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Cerebellum"/>
                        </a:rPr>
                        <a:t>Cerebellum</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2"/>
                  </a:ext>
                </a:extLst>
              </a:tr>
              <a:tr h="8730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cerebr(o)-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cerebro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(cerebrum), brain</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Cerebrology (page does not exist)"/>
                        </a:rPr>
                        <a:t>Cerebrology</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906390715"/>
              </p:ext>
            </p:extLst>
          </p:nvPr>
        </p:nvGraphicFramePr>
        <p:xfrm>
          <a:off x="304798" y="1397000"/>
          <a:ext cx="8458204" cy="4658551"/>
        </p:xfrm>
        <a:graphic>
          <a:graphicData uri="http://schemas.openxmlformats.org/drawingml/2006/table">
            <a:tbl>
              <a:tblPr/>
              <a:tblGrid>
                <a:gridCol w="1752602">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16954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115043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cervic-</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cuello, el cuello uterino
</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(cervix, cervīc-), neck, cervix</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ervicodorsal (page does not exist)"/>
                        </a:rPr>
                        <a:t>Cervicodorsal</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extLst>
                  <a:ext uri="{0D108BD9-81ED-4DB2-BD59-A6C34878D82A}">
                    <a16:rowId xmlns:a16="http://schemas.microsoft.com/office/drawing/2014/main" val="10000"/>
                  </a:ext>
                </a:extLst>
              </a:tr>
              <a:tr h="5829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chem(o)-</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química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drogas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χημεία</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hemotherapy"/>
                        </a:rPr>
                        <a:t>Chemotherapy</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extLst>
                  <a:ext uri="{0D108BD9-81ED-4DB2-BD59-A6C34878D82A}">
                    <a16:rowId xmlns:a16="http://schemas.microsoft.com/office/drawing/2014/main" val="10001"/>
                  </a:ext>
                </a:extLst>
              </a:tr>
              <a:tr h="115043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chir(o)-, cheir(o)-</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mano
</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χείρ, χειρο- (cheir, cheiro-), hand</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Chiropractor"/>
                        </a:rPr>
                        <a:t>Chiropractor</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extLst>
                  <a:ext uri="{0D108BD9-81ED-4DB2-BD59-A6C34878D82A}">
                    <a16:rowId xmlns:a16="http://schemas.microsoft.com/office/drawing/2014/main" val="10002"/>
                  </a:ext>
                </a:extLst>
              </a:tr>
              <a:tr h="143419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chlor(o)-</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un color </a:t>
                      </a:r>
                      <a:r>
                        <a:rPr lang="en-US" sz="2000" dirty="0" err="1">
                          <a:solidFill>
                            <a:srgbClr val="333333"/>
                          </a:solidFill>
                          <a:latin typeface="Times New Roman"/>
                          <a:ea typeface="Times New Roman"/>
                          <a:cs typeface="Times New Roman"/>
                        </a:rPr>
                        <a:t>verde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χλωρός (chloros), green, yellow-green</a:t>
                      </a:r>
                      <a:endParaRPr lang="en-US" sz="2000">
                        <a:solidFill>
                          <a:srgbClr val="333333"/>
                        </a:solidFill>
                        <a:latin typeface="Arial"/>
                        <a:ea typeface="Calibri"/>
                        <a:cs typeface="Times New Roman"/>
                      </a:endParaRPr>
                    </a:p>
                  </a:txBody>
                  <a:tcPr marL="7257" marR="7257" marT="7257" marB="7257"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Chlorophyll"/>
                        </a:rPr>
                        <a:t>Chlorophyll</a:t>
                      </a:r>
                      <a:endParaRPr lang="en-US" sz="2000" dirty="0">
                        <a:solidFill>
                          <a:srgbClr val="333333"/>
                        </a:solidFill>
                        <a:latin typeface="Arial"/>
                        <a:ea typeface="Calibri"/>
                        <a:cs typeface="Times New Roman"/>
                      </a:endParaRPr>
                    </a:p>
                  </a:txBody>
                  <a:tcPr marL="7257" marR="7257" marT="7257" marB="7257"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77014489"/>
              </p:ext>
            </p:extLst>
          </p:nvPr>
        </p:nvGraphicFramePr>
        <p:xfrm>
          <a:off x="304800" y="762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99842278"/>
              </p:ext>
            </p:extLst>
          </p:nvPr>
        </p:nvGraphicFramePr>
        <p:xfrm>
          <a:off x="76200" y="762000"/>
          <a:ext cx="8839200" cy="5188505"/>
        </p:xfrm>
        <a:graphic>
          <a:graphicData uri="http://schemas.openxmlformats.org/drawingml/2006/table">
            <a:tbl>
              <a:tblPr/>
              <a:tblGrid>
                <a:gridCol w="1815193">
                  <a:extLst>
                    <a:ext uri="{9D8B030D-6E8A-4147-A177-3AD203B41FA5}">
                      <a16:colId xmlns:a16="http://schemas.microsoft.com/office/drawing/2014/main" val="20000"/>
                    </a:ext>
                  </a:extLst>
                </a:gridCol>
                <a:gridCol w="2604407">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68137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chol(e)-</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bilis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χολή</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cholē</a:t>
                      </a:r>
                      <a:r>
                        <a:rPr lang="en-US" sz="2000" dirty="0">
                          <a:solidFill>
                            <a:srgbClr val="333333"/>
                          </a:solidFill>
                          <a:latin typeface="Times New Roman"/>
                          <a:ea typeface="Times New Roman"/>
                          <a:cs typeface="Times New Roman"/>
                        </a:rPr>
                        <a:t>), bile</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Cholaemia</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0"/>
                  </a:ext>
                </a:extLst>
              </a:tr>
              <a:tr h="20198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cholecyst(o)-</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vesícula biliar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χοληκύστις (cholēkýstis), gallbladder &lt; χολή (cholē), bile, gall + κύστις (kýstis), bladder</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holecystectomy"/>
                        </a:rPr>
                        <a:t>Cholecystectomy</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1"/>
                  </a:ext>
                </a:extLst>
              </a:tr>
              <a:tr h="90445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chondr(i)o-</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cartílago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cartílago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gránulo</a:t>
                      </a:r>
                      <a:r>
                        <a:rPr lang="en-US" sz="2000" dirty="0">
                          <a:solidFill>
                            <a:srgbClr val="333333"/>
                          </a:solidFill>
                          <a:latin typeface="Times New Roman"/>
                          <a:ea typeface="Times New Roman"/>
                          <a:cs typeface="Times New Roman"/>
                        </a:rPr>
                        <a:t>, granular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χονδρός (chondros)</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hondrocalcinosis"/>
                        </a:rPr>
                        <a:t>Chondrocalcinosis</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2"/>
                  </a:ext>
                </a:extLst>
              </a:tr>
              <a:tr h="45829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chrom(ato)-</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Color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χρῶμα</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Hemochromatosis"/>
                        </a:rPr>
                        <a:t>Hemochromatosis</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946708514"/>
              </p:ext>
            </p:extLst>
          </p:nvPr>
        </p:nvGraphicFramePr>
        <p:xfrm>
          <a:off x="304798" y="1143000"/>
          <a:ext cx="7681517" cy="4931419"/>
        </p:xfrm>
        <a:graphic>
          <a:graphicData uri="http://schemas.openxmlformats.org/drawingml/2006/table">
            <a:tbl>
              <a:tblPr/>
              <a:tblGrid>
                <a:gridCol w="1219202">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1661715">
                  <a:extLst>
                    <a:ext uri="{9D8B030D-6E8A-4147-A177-3AD203B41FA5}">
                      <a16:colId xmlns:a16="http://schemas.microsoft.com/office/drawing/2014/main" val="20003"/>
                    </a:ext>
                  </a:extLst>
                </a:gridCol>
              </a:tblGrid>
              <a:tr h="647264">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cidal</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cide</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matando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destruyendo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bacteriocidal</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0"/>
                  </a:ext>
                </a:extLst>
              </a:tr>
              <a:tr h="15924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cili-</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los cilios, las pestañas; Párpados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&lt; Latin (cilium), eyelash; eyelid</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Eyelash"/>
                        </a:rPr>
                        <a:t>Ciliary</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1"/>
                  </a:ext>
                </a:extLst>
              </a:tr>
              <a:tr h="127740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circum-</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algo como 'alrededor' de otro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(circum), around</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ircumcision"/>
                        </a:rPr>
                        <a:t>Circumcision</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2"/>
                  </a:ext>
                </a:extLst>
              </a:tr>
              <a:tr h="38219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cis-</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este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lado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(cis)</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Cisgender</a:t>
                      </a:r>
                      <a:endParaRPr lang="en-US" sz="2000" dirty="0">
                        <a:latin typeface="Calibri"/>
                        <a:ea typeface="Times New Roman"/>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3"/>
                  </a:ext>
                </a:extLst>
              </a:tr>
              <a:tr h="647264">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clast</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Romper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κλαστός</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osteoclast</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20652127"/>
              </p:ext>
            </p:extLst>
          </p:nvPr>
        </p:nvGraphicFramePr>
        <p:xfrm>
          <a:off x="762000" y="1295400"/>
          <a:ext cx="8382000" cy="4578914"/>
        </p:xfrm>
        <a:graphic>
          <a:graphicData uri="http://schemas.openxmlformats.org/drawingml/2006/table">
            <a:tbl>
              <a:tblPr/>
              <a:tblGrid>
                <a:gridCol w="16002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564100">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co-</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con, </a:t>
                      </a:r>
                      <a:r>
                        <a:rPr lang="en-US" sz="2000" dirty="0" err="1">
                          <a:solidFill>
                            <a:srgbClr val="333333"/>
                          </a:solidFill>
                          <a:latin typeface="Times New Roman"/>
                          <a:ea typeface="Times New Roman"/>
                          <a:cs typeface="Times New Roman"/>
                        </a:rPr>
                        <a:t>juntos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asociación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coenzymes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0"/>
                  </a:ext>
                </a:extLst>
              </a:tr>
              <a:tr h="56042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col-, colo-, colono-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Colon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olonoscopy"/>
                        </a:rPr>
                        <a:t>Colonoscopy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1"/>
                  </a:ext>
                </a:extLst>
              </a:tr>
              <a:tr h="147003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colp(o)-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vagina</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κόλπος (kólpos), bosom, womb; hollow, depth</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olposcopy"/>
                        </a:rPr>
                        <a:t>Colposcopy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2"/>
                  </a:ext>
                </a:extLst>
              </a:tr>
              <a:tr h="39291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com-</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con, </a:t>
                      </a:r>
                      <a:r>
                        <a:rPr lang="en-US" sz="2000" dirty="0" err="1">
                          <a:solidFill>
                            <a:srgbClr val="333333"/>
                          </a:solidFill>
                          <a:latin typeface="Times New Roman"/>
                          <a:ea typeface="Times New Roman"/>
                          <a:cs typeface="Times New Roman"/>
                        </a:rPr>
                        <a:t>juntos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3"/>
                  </a:ext>
                </a:extLst>
              </a:tr>
              <a:tr h="19501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contra</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Contra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Contraindicate"/>
                        </a:rPr>
                        <a:t>Contraindicate</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32859162"/>
              </p:ext>
            </p:extLst>
          </p:nvPr>
        </p:nvGraphicFramePr>
        <p:xfrm>
          <a:off x="304800" y="381001"/>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83820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321663150"/>
              </p:ext>
            </p:extLst>
          </p:nvPr>
        </p:nvGraphicFramePr>
        <p:xfrm>
          <a:off x="609600" y="1066800"/>
          <a:ext cx="8534400" cy="5220248"/>
        </p:xfrm>
        <a:graphic>
          <a:graphicData uri="http://schemas.openxmlformats.org/drawingml/2006/table">
            <a:tbl>
              <a:tblPr/>
              <a:tblGrid>
                <a:gridCol w="1447801">
                  <a:extLst>
                    <a:ext uri="{9D8B030D-6E8A-4147-A177-3AD203B41FA5}">
                      <a16:colId xmlns:a16="http://schemas.microsoft.com/office/drawing/2014/main" val="20000"/>
                    </a:ext>
                  </a:extLst>
                </a:gridCol>
                <a:gridCol w="2819397">
                  <a:extLst>
                    <a:ext uri="{9D8B030D-6E8A-4147-A177-3AD203B41FA5}">
                      <a16:colId xmlns:a16="http://schemas.microsoft.com/office/drawing/2014/main" val="20001"/>
                    </a:ext>
                  </a:extLst>
                </a:gridCol>
                <a:gridCol w="2133601">
                  <a:extLst>
                    <a:ext uri="{9D8B030D-6E8A-4147-A177-3AD203B41FA5}">
                      <a16:colId xmlns:a16="http://schemas.microsoft.com/office/drawing/2014/main" val="20002"/>
                    </a:ext>
                  </a:extLst>
                </a:gridCol>
                <a:gridCol w="2133601">
                  <a:extLst>
                    <a:ext uri="{9D8B030D-6E8A-4147-A177-3AD203B41FA5}">
                      <a16:colId xmlns:a16="http://schemas.microsoft.com/office/drawing/2014/main" val="20003"/>
                    </a:ext>
                  </a:extLst>
                </a:gridCol>
              </a:tblGrid>
              <a:tr h="22296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cor</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con, </a:t>
                      </a:r>
                      <a:r>
                        <a:rPr lang="en-US" sz="2000" dirty="0" err="1">
                          <a:solidFill>
                            <a:srgbClr val="333333"/>
                          </a:solidFill>
                          <a:latin typeface="Times New Roman"/>
                          <a:ea typeface="Times New Roman"/>
                          <a:cs typeface="Times New Roman"/>
                        </a:rPr>
                        <a:t>juntos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5747" marR="5747" marT="5747" marB="5747" anchor="ctr">
                    <a:lnL>
                      <a:noFill/>
                    </a:lnL>
                    <a:lnR>
                      <a:noFill/>
                    </a:lnR>
                    <a:lnT>
                      <a:noFill/>
                    </a:lnT>
                    <a:lnB>
                      <a:noFill/>
                    </a:lnB>
                  </a:tcPr>
                </a:tc>
                <a:extLst>
                  <a:ext uri="{0D108BD9-81ED-4DB2-BD59-A6C34878D82A}">
                    <a16:rowId xmlns:a16="http://schemas.microsoft.com/office/drawing/2014/main" val="10000"/>
                  </a:ext>
                </a:extLst>
              </a:tr>
              <a:tr h="106886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cor-, core-, coro-</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pupila del ojo
</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κόρη (kórē), girl, doll; pupil of the eye</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orectomy"/>
                        </a:rPr>
                        <a:t>Corectomy</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extLst>
                  <a:ext uri="{0D108BD9-81ED-4DB2-BD59-A6C34878D82A}">
                    <a16:rowId xmlns:a16="http://schemas.microsoft.com/office/drawing/2014/main" val="10001"/>
                  </a:ext>
                </a:extLst>
              </a:tr>
              <a:tr h="106886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cordi-</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corazón [Poco frecuente como prefijo]
</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(cor, cordi-), heart</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3" tooltip="Commotio cordis"/>
                        </a:rPr>
                        <a:t>Commotio</a:t>
                      </a:r>
                      <a:r>
                        <a:rPr lang="en-US" sz="2000" u="sng" dirty="0">
                          <a:solidFill>
                            <a:srgbClr val="0000FF"/>
                          </a:solidFill>
                          <a:latin typeface="Times New Roman"/>
                          <a:ea typeface="Times New Roman"/>
                          <a:cs typeface="Times New Roman"/>
                          <a:hlinkClick r:id="rId3" tooltip="Commotio cordis"/>
                        </a:rPr>
                        <a:t> </a:t>
                      </a:r>
                      <a:r>
                        <a:rPr lang="en-US" sz="2000" u="sng" dirty="0" err="1">
                          <a:solidFill>
                            <a:srgbClr val="0000FF"/>
                          </a:solidFill>
                          <a:latin typeface="Times New Roman"/>
                          <a:ea typeface="Times New Roman"/>
                          <a:cs typeface="Times New Roman"/>
                          <a:hlinkClick r:id="rId3" tooltip="Commotio cordis"/>
                        </a:rPr>
                        <a:t>cordis</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extLst>
                  <a:ext uri="{0D108BD9-81ED-4DB2-BD59-A6C34878D82A}">
                    <a16:rowId xmlns:a16="http://schemas.microsoft.com/office/drawing/2014/main" val="10002"/>
                  </a:ext>
                </a:extLst>
              </a:tr>
              <a:tr h="170329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cornu-</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Aplicado a procesos y partes del cuerpo describiéndolos en la </a:t>
                      </a:r>
                      <a:r>
                        <a:rPr lang="es-ES" sz="2000" dirty="0" err="1">
                          <a:solidFill>
                            <a:srgbClr val="333333"/>
                          </a:solidFill>
                          <a:latin typeface="Times New Roman"/>
                          <a:ea typeface="Times New Roman"/>
                          <a:cs typeface="Times New Roman"/>
                        </a:rPr>
                        <a:t>comparececión</a:t>
                      </a:r>
                      <a:r>
                        <a:rPr lang="es-ES" sz="2000" dirty="0">
                          <a:solidFill>
                            <a:srgbClr val="333333"/>
                          </a:solidFill>
                          <a:latin typeface="Times New Roman"/>
                          <a:ea typeface="Times New Roman"/>
                          <a:cs typeface="Times New Roman"/>
                        </a:rPr>
                        <a:t> o similares a los cuernos
</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dirty="0" err="1">
                          <a:solidFill>
                            <a:srgbClr val="333333"/>
                          </a:solidFill>
                          <a:latin typeface="Times New Roman"/>
                          <a:ea typeface="Times New Roman"/>
                          <a:cs typeface="Times New Roman"/>
                        </a:rPr>
                        <a:t>cornū</a:t>
                      </a:r>
                      <a:r>
                        <a:rPr lang="en-US" sz="2000" dirty="0">
                          <a:solidFill>
                            <a:srgbClr val="333333"/>
                          </a:solidFill>
                          <a:latin typeface="Times New Roman"/>
                          <a:ea typeface="Times New Roman"/>
                          <a:cs typeface="Times New Roman"/>
                        </a:rPr>
                        <a:t>), horn</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5747" marR="5747" marT="5747" marB="5747"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265702273"/>
              </p:ext>
            </p:extLst>
          </p:nvPr>
        </p:nvGraphicFramePr>
        <p:xfrm>
          <a:off x="380998" y="1397000"/>
          <a:ext cx="8382004" cy="5187318"/>
        </p:xfrm>
        <a:graphic>
          <a:graphicData uri="http://schemas.openxmlformats.org/drawingml/2006/table">
            <a:tbl>
              <a:tblPr/>
              <a:tblGrid>
                <a:gridCol w="1676402">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2095501">
                  <a:extLst>
                    <a:ext uri="{9D8B030D-6E8A-4147-A177-3AD203B41FA5}">
                      <a16:colId xmlns:a16="http://schemas.microsoft.com/office/drawing/2014/main" val="20002"/>
                    </a:ext>
                  </a:extLst>
                </a:gridCol>
                <a:gridCol w="2095501">
                  <a:extLst>
                    <a:ext uri="{9D8B030D-6E8A-4147-A177-3AD203B41FA5}">
                      <a16:colId xmlns:a16="http://schemas.microsoft.com/office/drawing/2014/main" val="20003"/>
                    </a:ext>
                  </a:extLst>
                </a:gridCol>
              </a:tblGrid>
              <a:tr h="64591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coron(o)-</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Corona
</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corōna (“garland, crown”)</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5747" marR="5747" marT="5747" marB="5747" anchor="ctr">
                    <a:lnL>
                      <a:noFill/>
                    </a:lnL>
                    <a:lnR>
                      <a:noFill/>
                    </a:lnR>
                    <a:lnT>
                      <a:noFill/>
                    </a:lnT>
                    <a:lnB>
                      <a:noFill/>
                    </a:lnB>
                  </a:tcPr>
                </a:tc>
                <a:extLst>
                  <a:ext uri="{0D108BD9-81ED-4DB2-BD59-A6C34878D82A}">
                    <a16:rowId xmlns:a16="http://schemas.microsoft.com/office/drawing/2014/main" val="10000"/>
                  </a:ext>
                </a:extLst>
              </a:tr>
              <a:tr h="64591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cost(o)-</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las costillas
</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(costa), rib</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ostochondral"/>
                        </a:rPr>
                        <a:t>Costochondral</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extLst>
                  <a:ext uri="{0D108BD9-81ED-4DB2-BD59-A6C34878D82A}">
                    <a16:rowId xmlns:a16="http://schemas.microsoft.com/office/drawing/2014/main" val="10001"/>
                  </a:ext>
                </a:extLst>
              </a:tr>
              <a:tr h="85739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cox-</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relacionados con la cadera, el </a:t>
                      </a:r>
                      <a:r>
                        <a:rPr lang="es-ES" sz="2000" dirty="0" err="1">
                          <a:solidFill>
                            <a:srgbClr val="333333"/>
                          </a:solidFill>
                          <a:latin typeface="Times New Roman"/>
                          <a:ea typeface="Times New Roman"/>
                          <a:cs typeface="Times New Roman"/>
                        </a:rPr>
                        <a:t>haunch</a:t>
                      </a:r>
                      <a:r>
                        <a:rPr lang="es-ES" sz="2000" dirty="0">
                          <a:solidFill>
                            <a:srgbClr val="333333"/>
                          </a:solidFill>
                          <a:latin typeface="Times New Roman"/>
                          <a:ea typeface="Times New Roman"/>
                          <a:cs typeface="Times New Roman"/>
                        </a:rPr>
                        <a:t> o la articulación de la cadera
</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(coxa), hip</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oxopodite (page does not exist)"/>
                        </a:rPr>
                        <a:t>Coxopodite</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extLst>
                  <a:ext uri="{0D108BD9-81ED-4DB2-BD59-A6C34878D82A}">
                    <a16:rowId xmlns:a16="http://schemas.microsoft.com/office/drawing/2014/main" val="10002"/>
                  </a:ext>
                </a:extLst>
              </a:tr>
              <a:tr h="191476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crani(o)-</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Pertenecer o relacionarse con el cráneo
</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(cranium) &lt; Ancient Greek κρᾱνίον (krānion), the cranium, skull, bones enclosing the brain</a:t>
                      </a:r>
                      <a:endParaRPr lang="en-US" sz="2000">
                        <a:solidFill>
                          <a:srgbClr val="333333"/>
                        </a:solidFill>
                        <a:latin typeface="Arial"/>
                        <a:ea typeface="Calibri"/>
                        <a:cs typeface="Times New Roman"/>
                      </a:endParaRPr>
                    </a:p>
                  </a:txBody>
                  <a:tcPr marL="5747" marR="5747" marT="5747" marB="5747"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Craniology"/>
                        </a:rPr>
                        <a:t>Craniology</a:t>
                      </a:r>
                      <a:endParaRPr lang="en-US" sz="2000" dirty="0">
                        <a:solidFill>
                          <a:srgbClr val="333333"/>
                        </a:solidFill>
                        <a:latin typeface="Arial"/>
                        <a:ea typeface="Calibri"/>
                        <a:cs typeface="Times New Roman"/>
                      </a:endParaRPr>
                    </a:p>
                  </a:txBody>
                  <a:tcPr marL="5747" marR="5747" marT="5747" marB="5747"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313731573"/>
              </p:ext>
            </p:extLst>
          </p:nvPr>
        </p:nvGraphicFramePr>
        <p:xfrm>
          <a:off x="381000" y="1453515"/>
          <a:ext cx="8534400" cy="4426822"/>
        </p:xfrm>
        <a:graphic>
          <a:graphicData uri="http://schemas.openxmlformats.org/drawingml/2006/table">
            <a:tbl>
              <a:tblPr/>
              <a:tblGrid>
                <a:gridCol w="1524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7593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crine</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para </a:t>
                      </a:r>
                      <a:r>
                        <a:rPr lang="en-US" sz="2000" dirty="0" err="1">
                          <a:solidFill>
                            <a:srgbClr val="333333"/>
                          </a:solidFill>
                          <a:latin typeface="Times New Roman"/>
                          <a:ea typeface="Times New Roman"/>
                          <a:cs typeface="Times New Roman"/>
                        </a:rPr>
                        <a:t>secretar</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εκκρίνει ecrine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Endocrine"/>
                        </a:rPr>
                        <a:t>Endocrine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47593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cry(o)-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Frío</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κρύος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ryoablation"/>
                        </a:rPr>
                        <a:t>Cryoablation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47593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cutane-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Piel</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a:solidFill>
                            <a:srgbClr val="333333"/>
                          </a:solidFill>
                          <a:latin typeface="Times New Roman"/>
                          <a:ea typeface="Times New Roman"/>
                          <a:cs typeface="Times New Roman"/>
                        </a:rPr>
                        <a:t>cutis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Subcutaneous"/>
                        </a:rPr>
                        <a:t>Subcutaneous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142855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cyan(o)-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a:t>
                      </a:r>
                      <a:r>
                        <a:rPr lang="en-US" sz="2000" dirty="0">
                          <a:solidFill>
                            <a:srgbClr val="333333"/>
                          </a:solidFill>
                          <a:latin typeface="Times New Roman"/>
                          <a:ea typeface="Times New Roman"/>
                          <a:cs typeface="Times New Roman"/>
                        </a:rPr>
                        <a:t> un color </a:t>
                      </a:r>
                      <a:r>
                        <a:rPr lang="en-US" sz="2000" dirty="0" err="1">
                          <a:solidFill>
                            <a:srgbClr val="333333"/>
                          </a:solidFill>
                          <a:latin typeface="Times New Roman"/>
                          <a:ea typeface="Times New Roman"/>
                          <a:cs typeface="Times New Roman"/>
                        </a:rPr>
                        <a:t>azul</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κύανος, κυάνεος (kýanos, kyáneos), blue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Cyanopsia"/>
                        </a:rPr>
                        <a:t>Cyanopsia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92733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cycl-</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círculo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ciclo</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κύκλος</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kuklos</a:t>
                      </a:r>
                      <a:r>
                        <a:rPr lang="en-US" sz="2000" dirty="0">
                          <a:solidFill>
                            <a:srgbClr val="333333"/>
                          </a:solidFill>
                          <a:latin typeface="Times New Roman"/>
                          <a:ea typeface="Times New Roman"/>
                          <a:cs typeface="Times New Roman"/>
                        </a:rPr>
                        <a:t>)</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r>
                        <a:rPr lang="en-US" sz="2000" dirty="0">
                          <a:latin typeface="Calibri"/>
                          <a:ea typeface="Times New Roman"/>
                          <a:cs typeface="Times New Roman"/>
                        </a:rPr>
                        <a:t>Bicycle</a:t>
                      </a: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381000"/>
          <a:ext cx="8077200" cy="1167829"/>
        </p:xfrm>
        <a:graphic>
          <a:graphicData uri="http://schemas.openxmlformats.org/drawingml/2006/table">
            <a:tbl>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24094291"/>
              </p:ext>
            </p:extLst>
          </p:nvPr>
        </p:nvGraphicFramePr>
        <p:xfrm>
          <a:off x="533400" y="1371600"/>
          <a:ext cx="8229600" cy="4201590"/>
        </p:xfrm>
        <a:graphic>
          <a:graphicData uri="http://schemas.openxmlformats.org/drawingml/2006/table">
            <a:tbl>
              <a:tblPr/>
              <a:tblGrid>
                <a:gridCol w="20574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141048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cyph(o)-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tan doblado (poco frecuente como un prefijo)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κυφός (kȳphós), bent, hunchback</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yphosis (page does not exist)"/>
                        </a:rPr>
                        <a:t>Cyphosis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41048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cyst(o)-, cyst(i)-</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vejiga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urinaria</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κύστις (kýstis); bladder, cyst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ystotomy (page does not exist)"/>
                        </a:rPr>
                        <a:t>Cystotomy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48689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cyt(o)-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celda</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κύτος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Cytokine"/>
                        </a:rPr>
                        <a:t>Cytokine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48689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-cyte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celda</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Leukocyte"/>
                        </a:rPr>
                        <a:t>Leukocyte</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19312026"/>
              </p:ext>
            </p:extLst>
          </p:nvPr>
        </p:nvGraphicFramePr>
        <p:xfrm>
          <a:off x="685799" y="76200"/>
          <a:ext cx="8620441" cy="5995217"/>
        </p:xfrm>
        <a:graphic>
          <a:graphicData uri="http://schemas.openxmlformats.org/drawingml/2006/table">
            <a:tbl>
              <a:tblPr/>
              <a:tblGrid>
                <a:gridCol w="1905001">
                  <a:extLst>
                    <a:ext uri="{9D8B030D-6E8A-4147-A177-3AD203B41FA5}">
                      <a16:colId xmlns:a16="http://schemas.microsoft.com/office/drawing/2014/main" val="20000"/>
                    </a:ext>
                  </a:extLst>
                </a:gridCol>
                <a:gridCol w="252444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22171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dacryo</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Lagrima</a:t>
                      </a:r>
                      <a:endParaRPr lang="en-US" sz="2000" dirty="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δάκρυ</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Dacryocystitis</a:t>
                      </a:r>
                      <a:endParaRPr lang="en-US" sz="2000" dirty="0">
                        <a:latin typeface="Calibri"/>
                        <a:ea typeface="Times New Roman"/>
                        <a:cs typeface="Times New Roman"/>
                      </a:endParaRPr>
                    </a:p>
                  </a:txBody>
                  <a:tcPr marL="5714" marR="5714" marT="5714" marB="5714" anchor="ctr">
                    <a:lnL>
                      <a:noFill/>
                    </a:lnL>
                    <a:lnR>
                      <a:noFill/>
                    </a:lnR>
                    <a:lnT>
                      <a:noFill/>
                    </a:lnT>
                    <a:lnB>
                      <a:noFill/>
                    </a:lnB>
                  </a:tcPr>
                </a:tc>
                <a:extLst>
                  <a:ext uri="{0D108BD9-81ED-4DB2-BD59-A6C34878D82A}">
                    <a16:rowId xmlns:a16="http://schemas.microsoft.com/office/drawing/2014/main" val="10001"/>
                  </a:ext>
                </a:extLst>
              </a:tr>
              <a:tr h="8525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dactyl(o)-</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un dedo, dedo del dedo
</a:t>
                      </a:r>
                      <a:endParaRPr lang="en-US" sz="2000" dirty="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δάκτυλος (dáktylos), finger, toe</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Dactylology"/>
                        </a:rPr>
                        <a:t>Dactylology</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extLst>
                  <a:ext uri="{0D108BD9-81ED-4DB2-BD59-A6C34878D82A}">
                    <a16:rowId xmlns:a16="http://schemas.microsoft.com/office/drawing/2014/main" val="10002"/>
                  </a:ext>
                </a:extLst>
              </a:tr>
              <a:tr h="4320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de-</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lejos</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cese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de-</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a:lnSpc>
                          <a:spcPct val="115000"/>
                        </a:lnSpc>
                      </a:pPr>
                      <a:r>
                        <a:rPr lang="en-US" sz="2000" dirty="0">
                          <a:latin typeface="Calibri"/>
                          <a:ea typeface="Times New Roman"/>
                          <a:cs typeface="Times New Roman"/>
                        </a:rPr>
                        <a:t>Deceased</a:t>
                      </a:r>
                    </a:p>
                  </a:txBody>
                  <a:tcPr marL="5714" marR="5714" marT="5714" marB="5714" anchor="ctr">
                    <a:lnL>
                      <a:noFill/>
                    </a:lnL>
                    <a:lnR>
                      <a:noFill/>
                    </a:lnR>
                    <a:lnT>
                      <a:noFill/>
                    </a:lnT>
                    <a:lnB>
                      <a:noFill/>
                    </a:lnB>
                  </a:tcPr>
                </a:tc>
                <a:extLst>
                  <a:ext uri="{0D108BD9-81ED-4DB2-BD59-A6C34878D82A}">
                    <a16:rowId xmlns:a16="http://schemas.microsoft.com/office/drawing/2014/main" val="10003"/>
                  </a:ext>
                </a:extLst>
              </a:tr>
              <a:tr h="64228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dent-</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los dientes
</a:t>
                      </a:r>
                      <a:endParaRPr lang="en-US" sz="2000" dirty="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(dens, dentis), tooth</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Dentist"/>
                        </a:rPr>
                        <a:t>Dentist</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extLst>
                  <a:ext uri="{0D108BD9-81ED-4DB2-BD59-A6C34878D82A}">
                    <a16:rowId xmlns:a16="http://schemas.microsoft.com/office/drawing/2014/main" val="10004"/>
                  </a:ext>
                </a:extLst>
              </a:tr>
              <a:tr h="127314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dermat(o)-, derm(o)-</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piel</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δέρμα, δέρματ- (dérma, démat-), skin, human skin</a:t>
                      </a:r>
                      <a:endParaRPr lang="en-US" sz="2000">
                        <a:solidFill>
                          <a:srgbClr val="333333"/>
                        </a:solidFill>
                        <a:latin typeface="Arial"/>
                        <a:ea typeface="Calibri"/>
                        <a:cs typeface="Times New Roman"/>
                      </a:endParaRPr>
                    </a:p>
                  </a:txBody>
                  <a:tcPr marL="5714" marR="5714" marT="5714" marB="571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Dermatology"/>
                        </a:rPr>
                        <a:t>Dermatology</a:t>
                      </a:r>
                      <a:endParaRPr lang="en-US" sz="2000" dirty="0">
                        <a:solidFill>
                          <a:srgbClr val="333333"/>
                        </a:solidFill>
                        <a:latin typeface="Arial"/>
                        <a:ea typeface="Calibri"/>
                        <a:cs typeface="Times New Roman"/>
                      </a:endParaRPr>
                    </a:p>
                  </a:txBody>
                  <a:tcPr marL="5714" marR="5714" marT="5714" marB="5714" anchor="ctr">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20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D</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09847263"/>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304800" y="1453515"/>
          <a:ext cx="8686800" cy="4702856"/>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54318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desis</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Vinculante</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δέσις (desis)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arthrodesis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0583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dextr(o)-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a la derecha, en el lado derecho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a:solidFill>
                            <a:srgbClr val="333333"/>
                          </a:solidFill>
                          <a:latin typeface="Times New Roman"/>
                          <a:ea typeface="Times New Roman"/>
                          <a:cs typeface="Times New Roman"/>
                        </a:rPr>
                        <a:t>dexter</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Dextrocardia"/>
                        </a:rPr>
                        <a:t>Dextrocardia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4318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di-</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Dos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δι-</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Diplopia"/>
                        </a:rPr>
                        <a:t>Diplopia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54318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di-</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aparte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separación</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110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157355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 </a:t>
                      </a:r>
                      <a:r>
                        <a:rPr lang="en-US" sz="2000" dirty="0" err="1">
                          <a:solidFill>
                            <a:srgbClr val="333333"/>
                          </a:solidFill>
                          <a:latin typeface="Times New Roman"/>
                          <a:ea typeface="Times New Roman"/>
                          <a:cs typeface="Times New Roman"/>
                        </a:rPr>
                        <a:t>través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durante</a:t>
                      </a:r>
                      <a:r>
                        <a:rPr lang="en-US" sz="2000" dirty="0">
                          <a:solidFill>
                            <a:srgbClr val="333333"/>
                          </a:solidFill>
                          <a:latin typeface="Times New Roman"/>
                          <a:ea typeface="Times New Roman"/>
                          <a:cs typeface="Times New Roman"/>
                        </a:rPr>
                        <a:t>, a </a:t>
                      </a:r>
                      <a:r>
                        <a:rPr lang="en-US" sz="2000" dirty="0" err="1">
                          <a:solidFill>
                            <a:srgbClr val="333333"/>
                          </a:solidFill>
                          <a:latin typeface="Times New Roman"/>
                          <a:ea typeface="Times New Roman"/>
                          <a:cs typeface="Times New Roman"/>
                        </a:rPr>
                        <a:t>través</a:t>
                      </a:r>
                      <a:r>
                        <a:rPr lang="en-US" sz="2000" dirty="0">
                          <a:solidFill>
                            <a:srgbClr val="333333"/>
                          </a:solidFill>
                          <a:latin typeface="Times New Roman"/>
                          <a:ea typeface="Times New Roman"/>
                          <a:cs typeface="Times New Roman"/>
                        </a:rPr>
                        <a:t> de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διά</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diá</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Diacetyl"/>
                        </a:rPr>
                        <a:t>Diacetyl</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7472066"/>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226654569"/>
              </p:ext>
            </p:extLst>
          </p:nvPr>
        </p:nvGraphicFramePr>
        <p:xfrm>
          <a:off x="381000" y="1472564"/>
          <a:ext cx="8382000" cy="4243305"/>
        </p:xfrm>
        <a:graphic>
          <a:graphicData uri="http://schemas.openxmlformats.org/drawingml/2006/table">
            <a:tbl>
              <a:tblPr/>
              <a:tblGrid>
                <a:gridCol w="14478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13239">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dif-</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aparte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separación</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r>
                        <a:rPr lang="en-US" sz="2000" dirty="0">
                          <a:solidFill>
                            <a:srgbClr val="333333"/>
                          </a:solidFill>
                          <a:latin typeface="Times New Roman"/>
                          <a:ea typeface="Times New Roman"/>
                          <a:cs typeface="Times New Roman"/>
                        </a:rPr>
                        <a:t>Diffuse</a:t>
                      </a:r>
                      <a:endParaRPr lang="en-US" sz="2000" dirty="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77649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digit-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dedo [raro como una raíz]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(digitus), finger, toe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Digit (anatomy)"/>
                        </a:rPr>
                        <a:t>Digit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1776498">
                <a:tc>
                  <a:txBody>
                    <a:bodyPr/>
                    <a:lstStyle/>
                    <a:p>
                      <a:pPr marL="0" marR="0">
                        <a:lnSpc>
                          <a:spcPct val="115000"/>
                        </a:lnSpc>
                        <a:spcBef>
                          <a:spcPts val="0"/>
                        </a:spcBef>
                        <a:spcAft>
                          <a:spcPts val="0"/>
                        </a:spcAft>
                      </a:pPr>
                      <a:r>
                        <a:rPr lang="en-US" sz="2000" b="1" i="1" dirty="0">
                          <a:solidFill>
                            <a:srgbClr val="333333"/>
                          </a:solidFill>
                          <a:latin typeface="Times New Roman"/>
                          <a:ea typeface="Times New Roman"/>
                          <a:cs typeface="Times New Roman"/>
                        </a:rPr>
                        <a:t>-</a:t>
                      </a:r>
                      <a:r>
                        <a:rPr lang="en-US" sz="2000" b="1" i="1" dirty="0" err="1">
                          <a:solidFill>
                            <a:srgbClr val="333333"/>
                          </a:solidFill>
                          <a:latin typeface="Times New Roman"/>
                          <a:ea typeface="Times New Roman"/>
                          <a:cs typeface="Times New Roman"/>
                        </a:rPr>
                        <a:t>dipsia</a:t>
                      </a:r>
                      <a:endParaRPr lang="en-US" sz="1200" b="1"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sufijo que significa "(condición de) sed"'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1100" dirty="0">
                        <a:latin typeface="Calibri"/>
                        <a:ea typeface="Times New Roman"/>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3" tooltip="Polydipsia"/>
                        </a:rPr>
                        <a:t>polydipsia</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4" tooltip="Hydroadipsia (page does not exist)"/>
                        </a:rPr>
                        <a:t>hydroadipsia</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5" tooltip="Oligodipsia (page does not exist)"/>
                        </a:rPr>
                        <a:t>oligodipsia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60729618"/>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753712902"/>
              </p:ext>
            </p:extLst>
          </p:nvPr>
        </p:nvGraphicFramePr>
        <p:xfrm>
          <a:off x="533396" y="1397000"/>
          <a:ext cx="8305804" cy="4628052"/>
        </p:xfrm>
        <a:graphic>
          <a:graphicData uri="http://schemas.openxmlformats.org/drawingml/2006/table">
            <a:tbl>
              <a:tblPr/>
              <a:tblGrid>
                <a:gridCol w="1676404">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gridCol w="1428749">
                  <a:extLst>
                    <a:ext uri="{9D8B030D-6E8A-4147-A177-3AD203B41FA5}">
                      <a16:colId xmlns:a16="http://schemas.microsoft.com/office/drawing/2014/main" val="20002"/>
                    </a:ext>
                  </a:extLst>
                </a:gridCol>
                <a:gridCol w="2076451">
                  <a:extLst>
                    <a:ext uri="{9D8B030D-6E8A-4147-A177-3AD203B41FA5}">
                      <a16:colId xmlns:a16="http://schemas.microsoft.com/office/drawing/2014/main" val="20003"/>
                    </a:ext>
                  </a:extLst>
                </a:gridCol>
              </a:tblGrid>
              <a:tr h="75165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dis-</a:t>
                      </a:r>
                      <a:endParaRPr lang="en-US" sz="200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separación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desmontando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a:solidFill>
                            <a:srgbClr val="333333"/>
                          </a:solidFill>
                          <a:latin typeface="Times New Roman"/>
                          <a:ea typeface="Times New Roman"/>
                          <a:cs typeface="Times New Roman"/>
                        </a:rPr>
                        <a:t>dis-</a:t>
                      </a:r>
                      <a:endParaRPr lang="en-US" sz="200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Dissection"/>
                        </a:rPr>
                        <a:t>Dissection</a:t>
                      </a:r>
                      <a:endParaRPr lang="en-US" sz="2000">
                        <a:solidFill>
                          <a:srgbClr val="333333"/>
                        </a:solidFill>
                        <a:latin typeface="Arial"/>
                        <a:ea typeface="Calibri"/>
                        <a:cs typeface="Times New Roman"/>
                      </a:endParaRPr>
                    </a:p>
                  </a:txBody>
                  <a:tcPr marL="7797" marR="7797" marT="7797" marB="7797" anchor="ctr">
                    <a:lnL>
                      <a:noFill/>
                    </a:lnL>
                    <a:lnR>
                      <a:noFill/>
                    </a:lnR>
                    <a:lnT>
                      <a:noFill/>
                    </a:lnT>
                    <a:lnB>
                      <a:noFill/>
                    </a:lnB>
                  </a:tcPr>
                </a:tc>
                <a:extLst>
                  <a:ext uri="{0D108BD9-81ED-4DB2-BD59-A6C34878D82A}">
                    <a16:rowId xmlns:a16="http://schemas.microsoft.com/office/drawing/2014/main" val="10000"/>
                  </a:ext>
                </a:extLst>
              </a:tr>
              <a:tr h="95725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dors(o)-, dors(i)-</a:t>
                      </a:r>
                      <a:endParaRPr lang="en-US" sz="200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parte</a:t>
                      </a:r>
                      <a:r>
                        <a:rPr lang="en-US" sz="2000" dirty="0">
                          <a:solidFill>
                            <a:srgbClr val="333333"/>
                          </a:solidFill>
                          <a:latin typeface="Times New Roman"/>
                          <a:ea typeface="Times New Roman"/>
                          <a:cs typeface="Times New Roman"/>
                        </a:rPr>
                        <a:t> posterior
</a:t>
                      </a:r>
                      <a:endParaRPr lang="en-US" sz="2000" dirty="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(dorsum), back</a:t>
                      </a:r>
                      <a:endParaRPr lang="en-US" sz="200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Dorsum (biology)"/>
                        </a:rPr>
                        <a:t>dorsal</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4" tooltip="Dorsocephalad (page does not exist)"/>
                        </a:rPr>
                        <a:t>Dorsocephalad</a:t>
                      </a:r>
                      <a:endParaRPr lang="en-US" sz="2000">
                        <a:solidFill>
                          <a:srgbClr val="333333"/>
                        </a:solidFill>
                        <a:latin typeface="Arial"/>
                        <a:ea typeface="Calibri"/>
                        <a:cs typeface="Times New Roman"/>
                      </a:endParaRPr>
                    </a:p>
                  </a:txBody>
                  <a:tcPr marL="7797" marR="7797" marT="7797" marB="7797" anchor="ctr">
                    <a:lnL>
                      <a:noFill/>
                    </a:lnL>
                    <a:lnR>
                      <a:noFill/>
                    </a:lnR>
                    <a:lnT>
                      <a:noFill/>
                    </a:lnT>
                    <a:lnB>
                      <a:noFill/>
                    </a:lnB>
                  </a:tcPr>
                </a:tc>
                <a:extLst>
                  <a:ext uri="{0D108BD9-81ED-4DB2-BD59-A6C34878D82A}">
                    <a16:rowId xmlns:a16="http://schemas.microsoft.com/office/drawing/2014/main" val="10001"/>
                  </a:ext>
                </a:extLst>
              </a:tr>
              <a:tr h="283769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duodeno-</a:t>
                      </a:r>
                      <a:endParaRPr lang="en-US" sz="200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duodeno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doce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parte</a:t>
                      </a:r>
                      <a:r>
                        <a:rPr lang="en-US" sz="2000" dirty="0">
                          <a:solidFill>
                            <a:srgbClr val="333333"/>
                          </a:solidFill>
                          <a:latin typeface="Times New Roman"/>
                          <a:ea typeface="Times New Roman"/>
                          <a:cs typeface="Times New Roman"/>
                        </a:rPr>
                        <a:t> superior del </a:t>
                      </a:r>
                      <a:r>
                        <a:rPr lang="en-US" sz="2000" dirty="0" err="1">
                          <a:solidFill>
                            <a:srgbClr val="333333"/>
                          </a:solidFill>
                          <a:latin typeface="Times New Roman"/>
                          <a:ea typeface="Times New Roman"/>
                          <a:cs typeface="Times New Roman"/>
                        </a:rPr>
                        <a:t>intestino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delgado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doce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pulgadas</a:t>
                      </a:r>
                      <a:r>
                        <a:rPr lang="en-US" sz="2000" dirty="0">
                          <a:solidFill>
                            <a:srgbClr val="333333"/>
                          </a:solidFill>
                          <a:latin typeface="Times New Roman"/>
                          <a:ea typeface="Times New Roman"/>
                          <a:cs typeface="Times New Roman"/>
                        </a:rPr>
                        <a:t> de largo </a:t>
                      </a: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promedio</a:t>
                      </a:r>
                      <a:r>
                        <a:rPr lang="en-US" sz="2000" dirty="0">
                          <a:solidFill>
                            <a:srgbClr val="333333"/>
                          </a:solidFill>
                          <a:latin typeface="Times New Roman"/>
                          <a:ea typeface="Times New Roman"/>
                          <a:cs typeface="Times New Roman"/>
                        </a:rPr>
                        <a:t>), se </a:t>
                      </a:r>
                      <a:r>
                        <a:rPr lang="en-US" sz="2000" dirty="0" err="1">
                          <a:solidFill>
                            <a:srgbClr val="333333"/>
                          </a:solidFill>
                          <a:latin typeface="Times New Roman"/>
                          <a:ea typeface="Times New Roman"/>
                          <a:cs typeface="Times New Roman"/>
                        </a:rPr>
                        <a:t>conecta</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estómago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i="1" dirty="0" err="1">
                          <a:solidFill>
                            <a:srgbClr val="333333"/>
                          </a:solidFill>
                          <a:latin typeface="Times New Roman"/>
                          <a:ea typeface="Times New Roman"/>
                          <a:cs typeface="Times New Roman"/>
                        </a:rPr>
                        <a:t>duodeni</a:t>
                      </a:r>
                      <a:endParaRPr lang="en-US" sz="2000" dirty="0">
                        <a:solidFill>
                          <a:srgbClr val="333333"/>
                        </a:solidFill>
                        <a:latin typeface="Arial"/>
                        <a:ea typeface="Calibri"/>
                        <a:cs typeface="Times New Roman"/>
                      </a:endParaRPr>
                    </a:p>
                  </a:txBody>
                  <a:tcPr marL="7797" marR="7797" marT="7797" marB="7797"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Duodenal atresia"/>
                        </a:rPr>
                        <a:t>Duodenal </a:t>
                      </a:r>
                      <a:r>
                        <a:rPr lang="en-US" sz="2000" u="sng" dirty="0" err="1">
                          <a:solidFill>
                            <a:srgbClr val="0000FF"/>
                          </a:solidFill>
                          <a:latin typeface="Times New Roman"/>
                          <a:ea typeface="Times New Roman"/>
                          <a:cs typeface="Times New Roman"/>
                          <a:hlinkClick r:id="rId5" tooltip="Duodenal atresia"/>
                        </a:rPr>
                        <a:t>atresia</a:t>
                      </a:r>
                      <a:endParaRPr lang="en-US" sz="2000" dirty="0">
                        <a:solidFill>
                          <a:srgbClr val="333333"/>
                        </a:solidFill>
                        <a:latin typeface="Arial"/>
                        <a:ea typeface="Calibri"/>
                        <a:cs typeface="Times New Roman"/>
                      </a:endParaRPr>
                    </a:p>
                  </a:txBody>
                  <a:tcPr marL="7797" marR="7797" marT="7797" marB="7797"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46621249"/>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150841292"/>
              </p:ext>
            </p:extLst>
          </p:nvPr>
        </p:nvGraphicFramePr>
        <p:xfrm>
          <a:off x="381000" y="1371600"/>
          <a:ext cx="8610600" cy="3733799"/>
        </p:xfrm>
        <a:graphic>
          <a:graphicData uri="http://schemas.openxmlformats.org/drawingml/2006/table">
            <a:tbl>
              <a:tblPr/>
              <a:tblGrid>
                <a:gridCol w="1752600">
                  <a:extLst>
                    <a:ext uri="{9D8B030D-6E8A-4147-A177-3AD203B41FA5}">
                      <a16:colId xmlns:a16="http://schemas.microsoft.com/office/drawing/2014/main" val="20000"/>
                    </a:ext>
                  </a:extLst>
                </a:gridCol>
                <a:gridCol w="255270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148565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dynam(o)-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fuerza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energía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energía</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δύναμις (dunamis)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110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76248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-dynia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Dolor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1100">
                        <a:latin typeface="Calibri"/>
                        <a:ea typeface="Times New Roman"/>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Vulvodynia"/>
                        </a:rPr>
                        <a:t>Vulvodynia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148565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dys-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malo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difícil</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δυσ-</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Dysphagia"/>
                        </a:rPr>
                        <a:t>Dysphagia</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4" tooltip="Dysphasia"/>
                        </a:rPr>
                        <a:t>dysphasia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85447493"/>
              </p:ext>
            </p:extLst>
          </p:nvPr>
        </p:nvGraphicFramePr>
        <p:xfrm>
          <a:off x="380998" y="381000"/>
          <a:ext cx="8305804" cy="5303518"/>
        </p:xfrm>
        <a:graphic>
          <a:graphicData uri="http://schemas.openxmlformats.org/drawingml/2006/table">
            <a:tbl>
              <a:tblPr/>
              <a:tblGrid>
                <a:gridCol w="2076451">
                  <a:extLst>
                    <a:ext uri="{9D8B030D-6E8A-4147-A177-3AD203B41FA5}">
                      <a16:colId xmlns:a16="http://schemas.microsoft.com/office/drawing/2014/main" val="20000"/>
                    </a:ext>
                  </a:extLst>
                </a:gridCol>
                <a:gridCol w="2076451">
                  <a:extLst>
                    <a:ext uri="{9D8B030D-6E8A-4147-A177-3AD203B41FA5}">
                      <a16:colId xmlns:a16="http://schemas.microsoft.com/office/drawing/2014/main" val="20001"/>
                    </a:ext>
                  </a:extLst>
                </a:gridCol>
                <a:gridCol w="2076451">
                  <a:extLst>
                    <a:ext uri="{9D8B030D-6E8A-4147-A177-3AD203B41FA5}">
                      <a16:colId xmlns:a16="http://schemas.microsoft.com/office/drawing/2014/main" val="20002"/>
                    </a:ext>
                  </a:extLst>
                </a:gridCol>
                <a:gridCol w="2076451">
                  <a:extLst>
                    <a:ext uri="{9D8B030D-6E8A-4147-A177-3AD203B41FA5}">
                      <a16:colId xmlns:a16="http://schemas.microsoft.com/office/drawing/2014/main" val="20003"/>
                    </a:ext>
                  </a:extLst>
                </a:gridCol>
              </a:tblGrid>
              <a:tr h="1021959">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35654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-eal</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pertenecientes</a:t>
                      </a:r>
                      <a:r>
                        <a:rPr lang="en-US" sz="2000" dirty="0">
                          <a:solidFill>
                            <a:srgbClr val="333333"/>
                          </a:solidFill>
                          <a:latin typeface="Times New Roman"/>
                          <a:ea typeface="Times New Roman"/>
                          <a:cs typeface="Times New Roman"/>
                        </a:rPr>
                        <a:t> a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adenohypophyseal</a:t>
                      </a:r>
                      <a:r>
                        <a:rPr lang="en-US" sz="2000" dirty="0">
                          <a:solidFill>
                            <a:srgbClr val="333333"/>
                          </a:solidFill>
                          <a:latin typeface="Times New Roman"/>
                          <a:ea typeface="Times New Roman"/>
                          <a:cs typeface="Times New Roman"/>
                        </a:rPr>
                        <a:t>, corneal, esophageal, perineal</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1"/>
                  </a:ext>
                </a:extLst>
              </a:tr>
              <a:tr h="102195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ec-</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fuera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lejos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ἐκ</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ek</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Ectopia, </a:t>
                      </a:r>
                      <a:r>
                        <a:rPr lang="en-US" sz="2000" u="sng" dirty="0">
                          <a:solidFill>
                            <a:srgbClr val="0000FF"/>
                          </a:solidFill>
                          <a:latin typeface="Times New Roman"/>
                          <a:ea typeface="Times New Roman"/>
                          <a:cs typeface="Times New Roman"/>
                          <a:hlinkClick r:id="rId2" tooltip="Ectopic pregnancy"/>
                        </a:rPr>
                        <a:t>ectopic pregnancy</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2"/>
                  </a:ext>
                </a:extLst>
              </a:tr>
              <a:tr h="68736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ect(o)-</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exterior, </a:t>
                      </a:r>
                      <a:r>
                        <a:rPr lang="en-US" sz="2000" dirty="0" err="1">
                          <a:solidFill>
                            <a:srgbClr val="333333"/>
                          </a:solidFill>
                          <a:latin typeface="Times New Roman"/>
                          <a:ea typeface="Times New Roman"/>
                          <a:cs typeface="Times New Roman"/>
                        </a:rPr>
                        <a:t>fuera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ἐκτός</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Ectoblast"/>
                        </a:rPr>
                        <a:t>Ectoblast</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4" tooltip="Ectoderm"/>
                        </a:rPr>
                        <a:t>ectoderm</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3"/>
                  </a:ext>
                </a:extLst>
              </a:tr>
              <a:tr h="68736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-ectasia, -ectasis</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expansión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dilatación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ἔκτασις</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Bronchiectasis"/>
                        </a:rPr>
                        <a:t>Bronchiectasis</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6" tooltip="Telangiectasia"/>
                        </a:rPr>
                        <a:t>telangiectasia</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5529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E</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67062371"/>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22837268"/>
              </p:ext>
            </p:extLst>
          </p:nvPr>
        </p:nvGraphicFramePr>
        <p:xfrm>
          <a:off x="457200" y="1397000"/>
          <a:ext cx="8382000" cy="4875315"/>
        </p:xfrm>
        <a:graphic>
          <a:graphicData uri="http://schemas.openxmlformats.org/drawingml/2006/table">
            <a:tbl>
              <a:tblPr/>
              <a:tblGrid>
                <a:gridCol w="1447800">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76778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ectomy</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una operación quirúrgica o la extracción de una parte del cuerpo. Resección, escisión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ἐκτομή (</a:t>
                      </a:r>
                      <a:r>
                        <a:rPr lang="en-US" sz="2000" i="1">
                          <a:solidFill>
                            <a:srgbClr val="333333"/>
                          </a:solidFill>
                          <a:latin typeface="Times New Roman"/>
                          <a:ea typeface="Times New Roman"/>
                          <a:cs typeface="Times New Roman"/>
                        </a:rPr>
                        <a:t>ectomē</a:t>
                      </a:r>
                      <a:r>
                        <a:rPr lang="en-US" sz="2000">
                          <a:solidFill>
                            <a:srgbClr val="333333"/>
                          </a:solidFill>
                          <a:latin typeface="Times New Roman"/>
                          <a:ea typeface="Times New Roman"/>
                          <a:cs typeface="Times New Roman"/>
                        </a:rPr>
                        <a:t>), excision</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Mastectomy"/>
                        </a:rPr>
                        <a:t>Mastectomy</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0"/>
                  </a:ext>
                </a:extLst>
              </a:tr>
              <a:tr h="51481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-emesis</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condición</a:t>
                      </a:r>
                      <a:r>
                        <a:rPr lang="en-US" sz="2000" u="sng" dirty="0">
                          <a:solidFill>
                            <a:srgbClr val="0000FF"/>
                          </a:solidFill>
                          <a:latin typeface="Times New Roman"/>
                          <a:ea typeface="Times New Roman"/>
                          <a:cs typeface="Times New Roman"/>
                        </a:rPr>
                        <a:t> de </a:t>
                      </a:r>
                      <a:r>
                        <a:rPr lang="en-US" sz="2000" u="sng" dirty="0" err="1">
                          <a:solidFill>
                            <a:srgbClr val="0000FF"/>
                          </a:solidFill>
                          <a:latin typeface="Times New Roman"/>
                          <a:ea typeface="Times New Roman"/>
                          <a:cs typeface="Times New Roman"/>
                        </a:rPr>
                        <a:t>vómitos</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ἕμεσις</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Hematemesis"/>
                        </a:rPr>
                        <a:t>Hematemesis</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1"/>
                  </a:ext>
                </a:extLst>
              </a:tr>
              <a:tr h="76540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-emia</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s-ES" sz="2000" u="sng" dirty="0">
                          <a:solidFill>
                            <a:srgbClr val="0000FF"/>
                          </a:solidFill>
                          <a:latin typeface="Times New Roman"/>
                          <a:ea typeface="Times New Roman"/>
                          <a:cs typeface="Times New Roman"/>
                        </a:rPr>
                        <a:t>enfermedad de la sangre (</a:t>
                      </a:r>
                      <a:r>
                        <a:rPr lang="es-ES" sz="2000" u="sng" dirty="0" err="1">
                          <a:solidFill>
                            <a:srgbClr val="0000FF"/>
                          </a:solidFill>
                          <a:latin typeface="Times New Roman"/>
                          <a:ea typeface="Times New Roman"/>
                          <a:cs typeface="Times New Roman"/>
                        </a:rPr>
                        <a:t>AmE</a:t>
                      </a:r>
                      <a:r>
                        <a:rPr lang="es-E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ἀν-αιμία, without blood</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Anemia"/>
                        </a:rPr>
                        <a:t>Anemia</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2"/>
                  </a:ext>
                </a:extLst>
              </a:tr>
              <a:tr h="10160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encephal(o)-</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cerebro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Consulte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también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Cerebro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ἐγκέφαλος (</a:t>
                      </a:r>
                      <a:r>
                        <a:rPr lang="en-US" sz="2000" i="1">
                          <a:solidFill>
                            <a:srgbClr val="333333"/>
                          </a:solidFill>
                          <a:latin typeface="Times New Roman"/>
                          <a:ea typeface="Times New Roman"/>
                          <a:cs typeface="Times New Roman"/>
                        </a:rPr>
                        <a:t>enképhalos</a:t>
                      </a:r>
                      <a:r>
                        <a:rPr lang="en-US" sz="2000">
                          <a:solidFill>
                            <a:srgbClr val="333333"/>
                          </a:solidFill>
                          <a:latin typeface="Times New Roman"/>
                          <a:ea typeface="Times New Roman"/>
                          <a:cs typeface="Times New Roman"/>
                        </a:rPr>
                        <a:t>), the brain</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Encephalogram"/>
                        </a:rPr>
                        <a:t>Encephalogram</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93849483"/>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180421865"/>
              </p:ext>
            </p:extLst>
          </p:nvPr>
        </p:nvGraphicFramePr>
        <p:xfrm>
          <a:off x="533396" y="1383927"/>
          <a:ext cx="8458204" cy="5120241"/>
        </p:xfrm>
        <a:graphic>
          <a:graphicData uri="http://schemas.openxmlformats.org/drawingml/2006/table">
            <a:tbl>
              <a:tblPr/>
              <a:tblGrid>
                <a:gridCol w="1371604">
                  <a:extLst>
                    <a:ext uri="{9D8B030D-6E8A-4147-A177-3AD203B41FA5}">
                      <a16:colId xmlns:a16="http://schemas.microsoft.com/office/drawing/2014/main" val="20000"/>
                    </a:ext>
                  </a:extLst>
                </a:gridCol>
                <a:gridCol w="2857498">
                  <a:extLst>
                    <a:ext uri="{9D8B030D-6E8A-4147-A177-3AD203B41FA5}">
                      <a16:colId xmlns:a16="http://schemas.microsoft.com/office/drawing/2014/main" val="20001"/>
                    </a:ext>
                  </a:extLst>
                </a:gridCol>
                <a:gridCol w="21145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77657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endo</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como</a:t>
                      </a:r>
                      <a:r>
                        <a:rPr lang="en-US" sz="2000" dirty="0">
                          <a:solidFill>
                            <a:srgbClr val="333333"/>
                          </a:solidFill>
                          <a:latin typeface="Times New Roman"/>
                          <a:ea typeface="Times New Roman"/>
                          <a:cs typeface="Times New Roman"/>
                        </a:rPr>
                        <a:t> 'dentro' o 'dentro'
</a:t>
                      </a:r>
                      <a:endParaRPr lang="en-US" sz="2000" dirty="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ἐνδο- (endo-), inside, internal</a:t>
                      </a:r>
                      <a:endParaRPr lang="en-US" sz="200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Endocrinology"/>
                        </a:rPr>
                        <a:t>Endocrinology</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3" tooltip="Endospore"/>
                        </a:rPr>
                        <a:t>endospore</a:t>
                      </a:r>
                      <a:endParaRPr lang="en-US" sz="2000">
                        <a:solidFill>
                          <a:srgbClr val="333333"/>
                        </a:solidFill>
                        <a:latin typeface="Arial"/>
                        <a:ea typeface="Calibri"/>
                        <a:cs typeface="Times New Roman"/>
                      </a:endParaRPr>
                    </a:p>
                  </a:txBody>
                  <a:tcPr marL="5205" marR="5205" marT="5205" marB="5205" anchor="ctr">
                    <a:lnL>
                      <a:noFill/>
                    </a:lnL>
                    <a:lnR>
                      <a:noFill/>
                    </a:lnR>
                    <a:lnT>
                      <a:noFill/>
                    </a:lnT>
                    <a:lnB>
                      <a:noFill/>
                    </a:lnB>
                  </a:tcPr>
                </a:tc>
                <a:extLst>
                  <a:ext uri="{0D108BD9-81ED-4DB2-BD59-A6C34878D82A}">
                    <a16:rowId xmlns:a16="http://schemas.microsoft.com/office/drawing/2014/main" val="10000"/>
                  </a:ext>
                </a:extLst>
              </a:tr>
              <a:tr h="1542738">
                <a:tc>
                  <a:txBody>
                    <a:bodyPr/>
                    <a:lstStyle/>
                    <a:p>
                      <a:pPr marL="0" marR="0">
                        <a:lnSpc>
                          <a:spcPct val="115000"/>
                        </a:lnSpc>
                        <a:spcBef>
                          <a:spcPts val="0"/>
                        </a:spcBef>
                        <a:spcAft>
                          <a:spcPts val="0"/>
                        </a:spcAft>
                      </a:pPr>
                      <a:r>
                        <a:rPr lang="en-US" sz="2000" b="1" u="sng" dirty="0">
                          <a:solidFill>
                            <a:schemeClr val="tx1"/>
                          </a:solidFill>
                          <a:latin typeface="Times New Roman"/>
                          <a:ea typeface="Times New Roman"/>
                          <a:cs typeface="Times New Roman"/>
                        </a:rPr>
                        <a:t>eosin</a:t>
                      </a:r>
                      <a:r>
                        <a:rPr lang="en-US" sz="2000" b="1" dirty="0">
                          <a:solidFill>
                            <a:schemeClr val="tx1"/>
                          </a:solidFill>
                          <a:latin typeface="Times New Roman"/>
                          <a:ea typeface="Times New Roman"/>
                          <a:cs typeface="Times New Roman"/>
                        </a:rPr>
                        <a:t>(o)-</a:t>
                      </a:r>
                      <a:endParaRPr lang="en-US" sz="2000" b="1" dirty="0">
                        <a:solidFill>
                          <a:schemeClr val="tx1"/>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Rojo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Eosin comes from Eos, the Greek word for 'dawn' and the name of the Greek goddess of the dawn.</a:t>
                      </a:r>
                      <a:endParaRPr lang="en-US" sz="200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Eosinophil granulocyte"/>
                        </a:rPr>
                        <a:t>Eosinophil granulocyte</a:t>
                      </a:r>
                      <a:endParaRPr lang="en-US" sz="2000">
                        <a:solidFill>
                          <a:srgbClr val="333333"/>
                        </a:solidFill>
                        <a:latin typeface="Arial"/>
                        <a:ea typeface="Calibri"/>
                        <a:cs typeface="Times New Roman"/>
                      </a:endParaRPr>
                    </a:p>
                  </a:txBody>
                  <a:tcPr marL="5205" marR="5205" marT="5205" marB="5205" anchor="ctr">
                    <a:lnL>
                      <a:noFill/>
                    </a:lnL>
                    <a:lnR>
                      <a:noFill/>
                    </a:lnR>
                    <a:lnT>
                      <a:noFill/>
                    </a:lnT>
                    <a:lnB>
                      <a:noFill/>
                    </a:lnB>
                  </a:tcPr>
                </a:tc>
                <a:extLst>
                  <a:ext uri="{0D108BD9-81ED-4DB2-BD59-A6C34878D82A}">
                    <a16:rowId xmlns:a16="http://schemas.microsoft.com/office/drawing/2014/main" val="10001"/>
                  </a:ext>
                </a:extLst>
              </a:tr>
              <a:tr h="7765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enter(o)-</a:t>
                      </a:r>
                      <a:endParaRPr lang="en-US" sz="200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intestino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ἔντερον (</a:t>
                      </a:r>
                      <a:r>
                        <a:rPr lang="en-US" sz="2000" i="1">
                          <a:solidFill>
                            <a:srgbClr val="333333"/>
                          </a:solidFill>
                          <a:latin typeface="Times New Roman"/>
                          <a:ea typeface="Times New Roman"/>
                          <a:cs typeface="Times New Roman"/>
                        </a:rPr>
                        <a:t>énteron</a:t>
                      </a:r>
                      <a:r>
                        <a:rPr lang="en-US" sz="2000">
                          <a:solidFill>
                            <a:srgbClr val="333333"/>
                          </a:solidFill>
                          <a:latin typeface="Times New Roman"/>
                          <a:ea typeface="Times New Roman"/>
                          <a:cs typeface="Times New Roman"/>
                        </a:rPr>
                        <a:t>), intestine</a:t>
                      </a:r>
                      <a:endParaRPr lang="en-US" sz="200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Gastroenterology"/>
                        </a:rPr>
                        <a:t>Gastroenterology</a:t>
                      </a:r>
                      <a:endParaRPr lang="en-US" sz="2000">
                        <a:solidFill>
                          <a:srgbClr val="333333"/>
                        </a:solidFill>
                        <a:latin typeface="Arial"/>
                        <a:ea typeface="Calibri"/>
                        <a:cs typeface="Times New Roman"/>
                      </a:endParaRPr>
                    </a:p>
                  </a:txBody>
                  <a:tcPr marL="5205" marR="5205" marT="5205" marB="5205" anchor="ctr">
                    <a:lnL>
                      <a:noFill/>
                    </a:lnL>
                    <a:lnR>
                      <a:noFill/>
                    </a:lnR>
                    <a:lnT>
                      <a:noFill/>
                    </a:lnT>
                    <a:lnB>
                      <a:noFill/>
                    </a:lnB>
                  </a:tcPr>
                </a:tc>
                <a:extLst>
                  <a:ext uri="{0D108BD9-81ED-4DB2-BD59-A6C34878D82A}">
                    <a16:rowId xmlns:a16="http://schemas.microsoft.com/office/drawing/2014/main" val="10002"/>
                  </a:ext>
                </a:extLst>
              </a:tr>
              <a:tr h="968115">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5205" marR="5205" marT="5205" marB="5205"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5205" marR="5205" marT="5205" marB="520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99706906"/>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3700685"/>
              </p:ext>
            </p:extLst>
          </p:nvPr>
        </p:nvGraphicFramePr>
        <p:xfrm>
          <a:off x="457200" y="1472564"/>
          <a:ext cx="8458200" cy="4391229"/>
        </p:xfrm>
        <a:graphic>
          <a:graphicData uri="http://schemas.openxmlformats.org/drawingml/2006/table">
            <a:tbl>
              <a:tblPr/>
              <a:tblGrid>
                <a:gridCol w="1600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191085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episi</a:t>
                      </a:r>
                      <a:r>
                        <a:rPr lang="en-US" sz="2000" b="1" dirty="0">
                          <a:solidFill>
                            <a:srgbClr val="333333"/>
                          </a:solidFill>
                          <a:latin typeface="Times New Roman"/>
                          <a:ea typeface="Times New Roman"/>
                          <a:cs typeface="Times New Roman"/>
                        </a:rPr>
                        <a:t>(o)-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la región púbica, los lomos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ἐπίσιον- (</a:t>
                      </a:r>
                      <a:r>
                        <a:rPr lang="en-US" sz="2000" i="1">
                          <a:solidFill>
                            <a:srgbClr val="333333"/>
                          </a:solidFill>
                          <a:latin typeface="Times New Roman"/>
                          <a:ea typeface="Times New Roman"/>
                          <a:cs typeface="Times New Roman"/>
                        </a:rPr>
                        <a:t>epísion</a:t>
                      </a:r>
                      <a:r>
                        <a:rPr lang="en-US" sz="2000">
                          <a:solidFill>
                            <a:srgbClr val="333333"/>
                          </a:solidFill>
                          <a:latin typeface="Times New Roman"/>
                          <a:ea typeface="Times New Roman"/>
                          <a:cs typeface="Times New Roman"/>
                        </a:rPr>
                        <a:t>), the pubic area, loins; vulva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Episiotomy"/>
                        </a:rPr>
                        <a:t>Episiotomy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43954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erythr(o)-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a:t>
                      </a:r>
                      <a:r>
                        <a:rPr lang="en-US" sz="2000" dirty="0">
                          <a:solidFill>
                            <a:srgbClr val="333333"/>
                          </a:solidFill>
                          <a:latin typeface="Times New Roman"/>
                          <a:ea typeface="Times New Roman"/>
                          <a:cs typeface="Times New Roman"/>
                        </a:rPr>
                        <a:t> un color </a:t>
                      </a:r>
                      <a:r>
                        <a:rPr lang="en-US" sz="2000" dirty="0" err="1">
                          <a:solidFill>
                            <a:srgbClr val="333333"/>
                          </a:solidFill>
                          <a:latin typeface="Times New Roman"/>
                          <a:ea typeface="Times New Roman"/>
                          <a:cs typeface="Times New Roman"/>
                        </a:rPr>
                        <a:t>rojo</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ἐρυθρός (</a:t>
                      </a:r>
                      <a:r>
                        <a:rPr lang="en-US" sz="2000" i="1">
                          <a:solidFill>
                            <a:srgbClr val="333333"/>
                          </a:solidFill>
                          <a:latin typeface="Times New Roman"/>
                          <a:ea typeface="Times New Roman"/>
                          <a:cs typeface="Times New Roman"/>
                        </a:rPr>
                        <a:t>erythros</a:t>
                      </a:r>
                      <a:r>
                        <a:rPr lang="en-US" sz="2000">
                          <a:solidFill>
                            <a:srgbClr val="333333"/>
                          </a:solidFill>
                          <a:latin typeface="Times New Roman"/>
                          <a:ea typeface="Times New Roman"/>
                          <a:cs typeface="Times New Roman"/>
                        </a:rPr>
                        <a:t>), red</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Erythrocyte"/>
                        </a:rPr>
                        <a:t>Erythrocyte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96823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-esophageal</a:t>
                      </a:r>
                    </a:p>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esophago</a:t>
                      </a:r>
                      <a:r>
                        <a:rPr lang="en-US" sz="2000" b="1" dirty="0">
                          <a:solidFill>
                            <a:srgbClr val="333333"/>
                          </a:solidFill>
                          <a:latin typeface="Times New Roman"/>
                          <a:ea typeface="Times New Roman"/>
                          <a:cs typeface="Times New Roman"/>
                        </a:rPr>
                        <a:t>-</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gullet (</a:t>
                      </a:r>
                      <a:r>
                        <a:rPr lang="en-US" sz="2000" dirty="0" err="1">
                          <a:solidFill>
                            <a:srgbClr val="333333"/>
                          </a:solidFill>
                          <a:latin typeface="Times New Roman"/>
                          <a:ea typeface="Times New Roman"/>
                          <a:cs typeface="Times New Roman"/>
                        </a:rPr>
                        <a:t>AmE</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οἰσοφάγος (</a:t>
                      </a:r>
                      <a:r>
                        <a:rPr lang="en-US" sz="2000" i="1">
                          <a:solidFill>
                            <a:srgbClr val="333333"/>
                          </a:solidFill>
                          <a:latin typeface="Times New Roman"/>
                          <a:ea typeface="Times New Roman"/>
                          <a:cs typeface="Times New Roman"/>
                        </a:rPr>
                        <a:t>oisophágos</a:t>
                      </a: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1100" dirty="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383464334"/>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562808509"/>
              </p:ext>
            </p:extLst>
          </p:nvPr>
        </p:nvGraphicFramePr>
        <p:xfrm>
          <a:off x="457200" y="1397000"/>
          <a:ext cx="8686800" cy="4593675"/>
        </p:xfrm>
        <a:graphic>
          <a:graphicData uri="http://schemas.openxmlformats.org/drawingml/2006/table">
            <a:tbl>
              <a:tblPr/>
              <a:tblGrid>
                <a:gridCol w="15240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93528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esthesio</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Sensación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αἴσθησις {</a:t>
                      </a:r>
                      <a:r>
                        <a:rPr lang="en-US" sz="2000" i="1">
                          <a:solidFill>
                            <a:srgbClr val="333333"/>
                          </a:solidFill>
                          <a:latin typeface="Times New Roman"/>
                          <a:ea typeface="Times New Roman"/>
                          <a:cs typeface="Times New Roman"/>
                        </a:rPr>
                        <a:t>aisthēsis</a:t>
                      </a: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0"/>
                  </a:ext>
                </a:extLst>
              </a:tr>
              <a:tr h="6290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eu-</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verdadero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bueno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bueno</a:t>
                      </a:r>
                      <a:r>
                        <a:rPr lang="en-US" sz="2000" dirty="0">
                          <a:solidFill>
                            <a:srgbClr val="333333"/>
                          </a:solidFill>
                          <a:latin typeface="Times New Roman"/>
                          <a:ea typeface="Times New Roman"/>
                          <a:cs typeface="Times New Roman"/>
                        </a:rPr>
                        <a:t>, nuevo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Eukaryote"/>
                        </a:rPr>
                        <a:t>Eukaryote</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1"/>
                  </a:ext>
                </a:extLst>
              </a:tr>
              <a:tr h="6290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ex-</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fuera</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lejos</a:t>
                      </a:r>
                      <a:r>
                        <a:rPr lang="en-US" sz="2000" dirty="0">
                          <a:solidFill>
                            <a:srgbClr val="333333"/>
                          </a:solidFill>
                          <a:latin typeface="Times New Roman"/>
                          <a:ea typeface="Times New Roman"/>
                          <a:cs typeface="Times New Roman"/>
                        </a:rPr>
                        <a:t> de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Excision, </a:t>
                      </a:r>
                      <a:r>
                        <a:rPr lang="en-US" sz="2000" u="sng">
                          <a:solidFill>
                            <a:srgbClr val="0000FF"/>
                          </a:solidFill>
                          <a:latin typeface="Times New Roman"/>
                          <a:ea typeface="Times New Roman"/>
                          <a:cs typeface="Times New Roman"/>
                          <a:hlinkClick r:id="rId3" tooltip="Exophthalmos"/>
                        </a:rPr>
                        <a:t>exophthalmos</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2"/>
                  </a:ext>
                </a:extLst>
              </a:tr>
              <a:tr h="12415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exo-</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'fuera' otro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ἐξω- (exo-), outside of, external</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Exoskeleton"/>
                        </a:rPr>
                        <a:t>Exoskeleton</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3"/>
                  </a:ext>
                </a:extLst>
              </a:tr>
              <a:tr h="6290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extra-</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Fuera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Extradural hematoma"/>
                        </a:rPr>
                        <a:t>Extradural</a:t>
                      </a:r>
                      <a:r>
                        <a:rPr lang="en-US" sz="2000" u="sng" dirty="0">
                          <a:solidFill>
                            <a:srgbClr val="0000FF"/>
                          </a:solidFill>
                          <a:latin typeface="Times New Roman"/>
                          <a:ea typeface="Times New Roman"/>
                          <a:cs typeface="Times New Roman"/>
                          <a:hlinkClick r:id="rId5" tooltip="Extradural hematoma"/>
                        </a:rPr>
                        <a:t> hematoma</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01214030"/>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5120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latin typeface="Arial" pitchFamily="34" charset="0"/>
                <a:ea typeface="Times New Roman" pitchFamily="18" charset="0"/>
                <a:cs typeface="Arial" pitchFamily="34" charset="0"/>
              </a:rPr>
              <a:t>F</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074824527"/>
              </p:ext>
            </p:extLst>
          </p:nvPr>
        </p:nvGraphicFramePr>
        <p:xfrm>
          <a:off x="304800" y="1397001"/>
          <a:ext cx="8839200" cy="4596810"/>
        </p:xfrm>
        <a:graphic>
          <a:graphicData uri="http://schemas.openxmlformats.org/drawingml/2006/table">
            <a:tbl>
              <a:tblPr/>
              <a:tblGrid>
                <a:gridCol w="14478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64874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faci(o)-</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cara
</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(faciēs), the face, countenance</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Facioplegic (page does not exist)"/>
                        </a:rPr>
                        <a:t>Facioplegic</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0"/>
                  </a:ext>
                </a:extLst>
              </a:tr>
              <a:tr h="44383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fibr</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Fibra</a:t>
                      </a:r>
                      <a:endParaRPr lang="en-US" sz="2000" dirty="0">
                        <a:solidFill>
                          <a:srgbClr val="333333"/>
                        </a:solidFill>
                        <a:latin typeface="Times New Roman"/>
                        <a:ea typeface="Times New Roman"/>
                        <a:cs typeface="Times New Roman"/>
                      </a:endParaRPr>
                    </a:p>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Fibroblast"/>
                        </a:rPr>
                        <a:t>Fibroblast</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1"/>
                  </a:ext>
                </a:extLst>
              </a:tr>
              <a:tr h="434052">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filli</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fino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pelo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como</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6374" marR="6374" marT="6374" marB="637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2"/>
                  </a:ext>
                </a:extLst>
              </a:tr>
              <a:tr h="107354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-form, -iform</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Se utiliza para formar adjetivos que indican 'tener la forma de</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(forma), form, shape</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Cuneiform"/>
                        </a:rPr>
                        <a:t>Cuneiform</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3"/>
                  </a:ext>
                </a:extLst>
              </a:tr>
              <a:tr h="73372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fossa</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pt-BR" sz="2000" dirty="0">
                          <a:solidFill>
                            <a:srgbClr val="333333"/>
                          </a:solidFill>
                          <a:latin typeface="Times New Roman"/>
                          <a:ea typeface="Times New Roman"/>
                          <a:cs typeface="Times New Roman"/>
                        </a:rPr>
                        <a:t>Una zona hueca o deprimida; trinchera o canal
</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(fossa), ditch, pit</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Fossa ovalis (disambiguation)"/>
                        </a:rPr>
                        <a:t>fossa ovalis</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4"/>
                  </a:ext>
                </a:extLst>
              </a:tr>
              <a:tr h="64874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front-</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frente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dirty="0" err="1">
                          <a:solidFill>
                            <a:srgbClr val="333333"/>
                          </a:solidFill>
                          <a:latin typeface="Times New Roman"/>
                          <a:ea typeface="Times New Roman"/>
                          <a:cs typeface="Times New Roman"/>
                        </a:rPr>
                        <a:t>frōns</a:t>
                      </a:r>
                      <a:r>
                        <a:rPr lang="en-US" sz="2000" dirty="0">
                          <a:solidFill>
                            <a:srgbClr val="333333"/>
                          </a:solidFill>
                          <a:latin typeface="Times New Roman"/>
                          <a:ea typeface="Times New Roman"/>
                          <a:cs typeface="Times New Roman"/>
                        </a:rPr>
                        <a:t>, front-), the forehead</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6" tooltip="Frontonasal (page does not exist)"/>
                        </a:rPr>
                        <a:t>Frontonasal</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40230140"/>
              </p:ext>
            </p:extLst>
          </p:nvPr>
        </p:nvGraphicFramePr>
        <p:xfrm>
          <a:off x="533400" y="609600"/>
          <a:ext cx="8458200" cy="5175852"/>
        </p:xfrm>
        <a:graphic>
          <a:graphicData uri="http://schemas.openxmlformats.org/drawingml/2006/table">
            <a:tbl>
              <a:tblPr/>
              <a:tblGrid>
                <a:gridCol w="1524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913702">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61455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galact(o)-</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Leche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γάλα, γαλακτ-</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Galactorrhea"/>
                        </a:rPr>
                        <a:t>Galactorrhea</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1"/>
                  </a:ext>
                </a:extLst>
              </a:tr>
              <a:tr h="151199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gastr(o)-</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estómago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γαστήρ (gastēr), γαστρ-, stomach, belly</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Gastric bypass"/>
                        </a:rPr>
                        <a:t>Gastric bypass</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2"/>
                  </a:ext>
                </a:extLst>
              </a:tr>
              <a:tr h="181114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-gen</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(1) Denota el sentido «nacido en, de» (2) Denota el sentido «de cierto tipo»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-γενής (-genēs) &lt; γεν-νάειν (gen-náein), to be born</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(1) </a:t>
                      </a:r>
                      <a:r>
                        <a:rPr lang="en-US" sz="2000" u="sng" dirty="0">
                          <a:solidFill>
                            <a:srgbClr val="0000FF"/>
                          </a:solidFill>
                          <a:latin typeface="Times New Roman"/>
                          <a:ea typeface="Times New Roman"/>
                          <a:cs typeface="Times New Roman"/>
                          <a:hlinkClick r:id="rId4" tooltip="Endogen"/>
                        </a:rPr>
                        <a:t>Endogen</a:t>
                      </a:r>
                      <a:r>
                        <a:rPr lang="en-US" sz="2000" dirty="0">
                          <a:solidFill>
                            <a:srgbClr val="333333"/>
                          </a:solidFill>
                          <a:latin typeface="Times New Roman"/>
                          <a:ea typeface="Times New Roman"/>
                          <a:cs typeface="Times New Roman"/>
                        </a:rPr>
                        <a:t>; (2) </a:t>
                      </a:r>
                      <a:r>
                        <a:rPr lang="en-US" sz="2000" u="sng" dirty="0" err="1">
                          <a:solidFill>
                            <a:srgbClr val="0000FF"/>
                          </a:solidFill>
                          <a:latin typeface="Times New Roman"/>
                          <a:ea typeface="Times New Roman"/>
                          <a:cs typeface="Times New Roman"/>
                          <a:hlinkClick r:id="rId5" tooltip="Heterogenous"/>
                        </a:rPr>
                        <a:t>Heterogenous</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501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G</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89292340"/>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380998" y="1397001"/>
          <a:ext cx="8458204" cy="4907235"/>
        </p:xfrm>
        <a:graphic>
          <a:graphicData uri="http://schemas.openxmlformats.org/drawingml/2006/table">
            <a:tbl>
              <a:tblPr/>
              <a:tblGrid>
                <a:gridCol w="2114551">
                  <a:extLst>
                    <a:ext uri="{9D8B030D-6E8A-4147-A177-3AD203B41FA5}">
                      <a16:colId xmlns:a16="http://schemas.microsoft.com/office/drawing/2014/main" val="20000"/>
                    </a:ext>
                  </a:extLst>
                </a:gridCol>
                <a:gridCol w="2114551">
                  <a:extLst>
                    <a:ext uri="{9D8B030D-6E8A-4147-A177-3AD203B41FA5}">
                      <a16:colId xmlns:a16="http://schemas.microsoft.com/office/drawing/2014/main" val="20001"/>
                    </a:ext>
                  </a:extLst>
                </a:gridCol>
                <a:gridCol w="21145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873076">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-genic</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Formativo, en relación con la producción de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ardiogenic shock"/>
                        </a:rPr>
                        <a:t>Cardiogenic shock</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0"/>
                  </a:ext>
                </a:extLst>
              </a:tr>
              <a:tr h="8730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genu-</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rodilla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(genū), knee</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Genu valgum"/>
                        </a:rPr>
                        <a:t>Genu valgum</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1"/>
                  </a:ext>
                </a:extLst>
              </a:tr>
              <a:tr h="8730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gingiv-</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las encías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(gingīva), gum</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Gingivitis"/>
                        </a:rPr>
                        <a:t>Gingivitis</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2"/>
                  </a:ext>
                </a:extLst>
              </a:tr>
              <a:tr h="144477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glauc(o)-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err="1">
                          <a:solidFill>
                            <a:srgbClr val="333333"/>
                          </a:solidFill>
                          <a:latin typeface="Times New Roman"/>
                          <a:ea typeface="Times New Roman"/>
                          <a:cs typeface="Times New Roman"/>
                        </a:rPr>
                        <a:t>Denotaun</a:t>
                      </a:r>
                      <a:r>
                        <a:rPr lang="es-ES" sz="2000" dirty="0">
                          <a:solidFill>
                            <a:srgbClr val="333333"/>
                          </a:solidFill>
                          <a:latin typeface="Times New Roman"/>
                          <a:ea typeface="Times New Roman"/>
                          <a:cs typeface="Times New Roman"/>
                        </a:rPr>
                        <a:t> un color gris o gris azulado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a:t>
                      </a:r>
                      <a:r>
                        <a:rPr lang="en-US" sz="2000" u="sng">
                          <a:solidFill>
                            <a:srgbClr val="0000FF"/>
                          </a:solidFill>
                          <a:latin typeface="Times New Roman"/>
                          <a:ea typeface="Times New Roman"/>
                          <a:cs typeface="Times New Roman"/>
                          <a:hlinkClick r:id="rId5" tooltip="wikt:γλαυκός"/>
                        </a:rPr>
                        <a:t>γλαυκός</a:t>
                      </a:r>
                      <a:r>
                        <a:rPr lang="en-US" sz="2000">
                          <a:solidFill>
                            <a:srgbClr val="333333"/>
                          </a:solidFill>
                          <a:latin typeface="Times New Roman"/>
                          <a:ea typeface="Times New Roman"/>
                          <a:cs typeface="Times New Roman"/>
                        </a:rPr>
                        <a:t> (</a:t>
                      </a:r>
                      <a:r>
                        <a:rPr lang="en-US" sz="2000" i="1">
                          <a:solidFill>
                            <a:srgbClr val="333333"/>
                          </a:solidFill>
                          <a:latin typeface="Times New Roman"/>
                          <a:ea typeface="Times New Roman"/>
                          <a:cs typeface="Times New Roman"/>
                        </a:rPr>
                        <a:t>glaukos</a:t>
                      </a:r>
                      <a:r>
                        <a:rPr lang="en-US" sz="2000">
                          <a:solidFill>
                            <a:srgbClr val="333333"/>
                          </a:solidFill>
                          <a:latin typeface="Times New Roman"/>
                          <a:ea typeface="Times New Roman"/>
                          <a:cs typeface="Times New Roman"/>
                        </a:rPr>
                        <a:t>), grey, bluish-grey</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6" tooltip="Glaucoma"/>
                        </a:rPr>
                        <a:t>Glaucoma</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21858816"/>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609600" y="1447800"/>
          <a:ext cx="8382000" cy="4517170"/>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69326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gloss(o)-, glott(o)-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lengua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γλῶσσα, γλῶττα (</a:t>
                      </a:r>
                      <a:r>
                        <a:rPr lang="en-US" sz="2000" i="1">
                          <a:solidFill>
                            <a:srgbClr val="333333"/>
                          </a:solidFill>
                          <a:latin typeface="Times New Roman"/>
                          <a:ea typeface="Times New Roman"/>
                          <a:cs typeface="Times New Roman"/>
                        </a:rPr>
                        <a:t>glōssa, glōtta</a:t>
                      </a:r>
                      <a:r>
                        <a:rPr lang="en-US" sz="2000">
                          <a:solidFill>
                            <a:srgbClr val="333333"/>
                          </a:solidFill>
                          <a:latin typeface="Times New Roman"/>
                          <a:ea typeface="Times New Roman"/>
                          <a:cs typeface="Times New Roman"/>
                        </a:rPr>
                        <a:t>), tongue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Glossology"/>
                        </a:rPr>
                        <a:t>Glossology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85798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gluco-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Dulce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γλυκός, sweet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Glucocorticoid"/>
                        </a:rPr>
                        <a:t>Glucocorticoid</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44033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glyco-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Azúcar</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1100">
                        <a:latin typeface="Calibri"/>
                        <a:ea typeface="Times New Roman"/>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Glycolysis"/>
                        </a:rPr>
                        <a:t>Glycolysis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127562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gnath(o)-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mandíbula</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γνάθος (gnáthos), jaw</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Gnathodynamometer"/>
                        </a:rPr>
                        <a:t>Gnathodynamometer</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08972771"/>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75054358"/>
              </p:ext>
            </p:extLst>
          </p:nvPr>
        </p:nvGraphicFramePr>
        <p:xfrm>
          <a:off x="457198" y="1397000"/>
          <a:ext cx="8458204" cy="4502446"/>
        </p:xfrm>
        <a:graphic>
          <a:graphicData uri="http://schemas.openxmlformats.org/drawingml/2006/table">
            <a:tbl>
              <a:tblPr/>
              <a:tblGrid>
                <a:gridCol w="2114551">
                  <a:extLst>
                    <a:ext uri="{9D8B030D-6E8A-4147-A177-3AD203B41FA5}">
                      <a16:colId xmlns:a16="http://schemas.microsoft.com/office/drawing/2014/main" val="20000"/>
                    </a:ext>
                  </a:extLst>
                </a:gridCol>
                <a:gridCol w="2533651">
                  <a:extLst>
                    <a:ext uri="{9D8B030D-6E8A-4147-A177-3AD203B41FA5}">
                      <a16:colId xmlns:a16="http://schemas.microsoft.com/office/drawing/2014/main" val="20001"/>
                    </a:ext>
                  </a:extLst>
                </a:gridCol>
                <a:gridCol w="16954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58722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-gnosis</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Conocimiento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Diagnosis"/>
                        </a:rPr>
                        <a:t>diagnosis</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3" tooltip="Prognosis"/>
                        </a:rPr>
                        <a:t>prognosis</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0"/>
                  </a:ext>
                </a:extLst>
              </a:tr>
              <a:tr h="8730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gon(o)-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semilla, semen; también, la reproducción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γόνος</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Gonorrhea"/>
                        </a:rPr>
                        <a:t>Gonorrhea</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1"/>
                  </a:ext>
                </a:extLst>
              </a:tr>
              <a:tr h="58722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-gram</a:t>
                      </a:r>
                      <a:r>
                        <a:rPr lang="en-US" sz="2000">
                          <a:solidFill>
                            <a:srgbClr val="333333"/>
                          </a:solidFill>
                          <a:latin typeface="Times New Roman"/>
                          <a:ea typeface="Times New Roman"/>
                          <a:cs typeface="Times New Roman"/>
                        </a:rPr>
                        <a:t>, </a:t>
                      </a:r>
                      <a:r>
                        <a:rPr lang="en-US" sz="2000" b="1">
                          <a:solidFill>
                            <a:srgbClr val="333333"/>
                          </a:solidFill>
                          <a:latin typeface="Times New Roman"/>
                          <a:ea typeface="Times New Roman"/>
                          <a:cs typeface="Times New Roman"/>
                        </a:rPr>
                        <a:t>-gramme</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registro</a:t>
                      </a:r>
                      <a:r>
                        <a:rPr lang="en-US" sz="2000" dirty="0">
                          <a:solidFill>
                            <a:srgbClr val="333333"/>
                          </a:solidFill>
                          <a:latin typeface="Times New Roman"/>
                          <a:ea typeface="Times New Roman"/>
                          <a:cs typeface="Times New Roman"/>
                        </a:rPr>
                        <a:t> o imagen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γράμμα (</a:t>
                      </a:r>
                      <a:r>
                        <a:rPr lang="en-US" sz="2000" i="1">
                          <a:solidFill>
                            <a:srgbClr val="333333"/>
                          </a:solidFill>
                          <a:latin typeface="Times New Roman"/>
                          <a:ea typeface="Times New Roman"/>
                          <a:cs typeface="Times New Roman"/>
                        </a:rPr>
                        <a:t>gramma</a:t>
                      </a: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Angiogram"/>
                        </a:rPr>
                        <a:t>Angiogram</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2"/>
                  </a:ext>
                </a:extLst>
              </a:tr>
              <a:tr h="201646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-graph</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instrumento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utilizado</a:t>
                      </a:r>
                      <a:r>
                        <a:rPr lang="en-US" sz="2000" dirty="0">
                          <a:solidFill>
                            <a:srgbClr val="333333"/>
                          </a:solidFill>
                          <a:latin typeface="Times New Roman"/>
                          <a:ea typeface="Times New Roman"/>
                          <a:cs typeface="Times New Roman"/>
                        </a:rPr>
                        <a:t> para </a:t>
                      </a:r>
                      <a:r>
                        <a:rPr lang="en-US" sz="2000" dirty="0" err="1">
                          <a:solidFill>
                            <a:srgbClr val="333333"/>
                          </a:solidFill>
                          <a:latin typeface="Times New Roman"/>
                          <a:ea typeface="Times New Roman"/>
                          <a:cs typeface="Times New Roman"/>
                        </a:rPr>
                        <a:t>grabar</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datos</a:t>
                      </a:r>
                      <a:r>
                        <a:rPr lang="en-US" sz="2000" dirty="0">
                          <a:solidFill>
                            <a:srgbClr val="333333"/>
                          </a:solidFill>
                          <a:latin typeface="Times New Roman"/>
                          <a:ea typeface="Times New Roman"/>
                          <a:cs typeface="Times New Roman"/>
                        </a:rPr>
                        <a:t> o </a:t>
                      </a:r>
                      <a:r>
                        <a:rPr lang="en-US" sz="2000" dirty="0" err="1">
                          <a:solidFill>
                            <a:srgbClr val="333333"/>
                          </a:solidFill>
                          <a:latin typeface="Times New Roman"/>
                          <a:ea typeface="Times New Roman"/>
                          <a:cs typeface="Times New Roman"/>
                        </a:rPr>
                        <a:t>imágenes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-γραφία (-graphía), written, drawn, graphic interpretation</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6" tooltip="Electrocardiograph"/>
                        </a:rPr>
                        <a:t>Electrocardiograph</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903301702"/>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572226766"/>
              </p:ext>
            </p:extLst>
          </p:nvPr>
        </p:nvGraphicFramePr>
        <p:xfrm>
          <a:off x="304800" y="1752600"/>
          <a:ext cx="8458200" cy="3276600"/>
        </p:xfrm>
        <a:graphic>
          <a:graphicData uri="http://schemas.openxmlformats.org/drawingml/2006/table">
            <a:tbl>
              <a:tblPr/>
              <a:tblGrid>
                <a:gridCol w="21145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111129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-graphy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proceso</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grabación</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1100">
                        <a:latin typeface="Calibri"/>
                        <a:ea typeface="Times New Roman"/>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ngiography"/>
                        </a:rPr>
                        <a:t>Angiography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2165306">
                <a:tc>
                  <a:txBody>
                    <a:bodyPr/>
                    <a:lstStyle/>
                    <a:p>
                      <a:pPr marL="0" marR="0">
                        <a:lnSpc>
                          <a:spcPct val="115000"/>
                        </a:lnSpc>
                        <a:spcBef>
                          <a:spcPts val="0"/>
                        </a:spcBef>
                        <a:spcAft>
                          <a:spcPts val="0"/>
                        </a:spcAft>
                      </a:pPr>
                      <a:r>
                        <a:rPr lang="es-CO" sz="2000" b="1">
                          <a:solidFill>
                            <a:srgbClr val="333333"/>
                          </a:solidFill>
                          <a:latin typeface="Times New Roman"/>
                          <a:ea typeface="Times New Roman"/>
                          <a:cs typeface="Times New Roman"/>
                        </a:rPr>
                        <a:t>gyn(aec)o- (BrE), gyn(ec)o- (AmE)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Mujer</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γυνή, γυναικ-</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3" tooltip="Gynecomastia"/>
                        </a:rPr>
                        <a:t>Gynecomastia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30156057"/>
              </p:ext>
            </p:extLst>
          </p:nvPr>
        </p:nvGraphicFramePr>
        <p:xfrm>
          <a:off x="304798" y="685801"/>
          <a:ext cx="8686804" cy="5093494"/>
        </p:xfrm>
        <a:graphic>
          <a:graphicData uri="http://schemas.openxmlformats.org/drawingml/2006/table">
            <a:tbl>
              <a:tblPr/>
              <a:tblGrid>
                <a:gridCol w="2171701">
                  <a:extLst>
                    <a:ext uri="{9D8B030D-6E8A-4147-A177-3AD203B41FA5}">
                      <a16:colId xmlns:a16="http://schemas.microsoft.com/office/drawing/2014/main" val="20000"/>
                    </a:ext>
                  </a:extLst>
                </a:gridCol>
                <a:gridCol w="2171701">
                  <a:extLst>
                    <a:ext uri="{9D8B030D-6E8A-4147-A177-3AD203B41FA5}">
                      <a16:colId xmlns:a16="http://schemas.microsoft.com/office/drawing/2014/main" val="20001"/>
                    </a:ext>
                  </a:extLst>
                </a:gridCol>
                <a:gridCol w="2171701">
                  <a:extLst>
                    <a:ext uri="{9D8B030D-6E8A-4147-A177-3AD203B41FA5}">
                      <a16:colId xmlns:a16="http://schemas.microsoft.com/office/drawing/2014/main" val="20002"/>
                    </a:ext>
                  </a:extLst>
                </a:gridCol>
                <a:gridCol w="2171701">
                  <a:extLst>
                    <a:ext uri="{9D8B030D-6E8A-4147-A177-3AD203B41FA5}">
                      <a16:colId xmlns:a16="http://schemas.microsoft.com/office/drawing/2014/main" val="20003"/>
                    </a:ext>
                  </a:extLst>
                </a:gridCol>
              </a:tblGrid>
              <a:tr h="833078">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66097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halluc-</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para </a:t>
                      </a:r>
                      <a:r>
                        <a:rPr lang="en-US" sz="2000" dirty="0" err="1">
                          <a:solidFill>
                            <a:srgbClr val="333333"/>
                          </a:solidFill>
                          <a:latin typeface="Times New Roman"/>
                          <a:ea typeface="Times New Roman"/>
                          <a:cs typeface="Times New Roman"/>
                        </a:rPr>
                        <a:t>vagar</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mente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Classical Latin to wander in mind</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Hallucinosis"/>
                        </a:rPr>
                        <a:t>Hallucinosis</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1"/>
                  </a:ext>
                </a:extLst>
              </a:tr>
              <a:tr h="165133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hemat-, haemato- (haem-, hem-)</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sangre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(hæma) &lt; Ancient Greek αἵμα, αἱματ- (haima, haimat-), blood</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Hematology"/>
                        </a:rPr>
                        <a:t>Hematology</a:t>
                      </a:r>
                      <a:r>
                        <a:rPr lang="en-US" sz="2000">
                          <a:solidFill>
                            <a:srgbClr val="333333"/>
                          </a:solidFill>
                          <a:latin typeface="Times New Roman"/>
                          <a:ea typeface="Times New Roman"/>
                          <a:cs typeface="Times New Roman"/>
                        </a:rPr>
                        <a:t>, older form </a:t>
                      </a:r>
                      <a:r>
                        <a:rPr lang="en-US" sz="2000" u="sng">
                          <a:solidFill>
                            <a:srgbClr val="0000FF"/>
                          </a:solidFill>
                          <a:latin typeface="Times New Roman"/>
                          <a:ea typeface="Times New Roman"/>
                          <a:cs typeface="Times New Roman"/>
                          <a:hlinkClick r:id="rId4" tooltip="Haematology"/>
                        </a:rPr>
                        <a:t>Haematology</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2"/>
                  </a:ext>
                </a:extLst>
              </a:tr>
              <a:tr h="7944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hema or hemo-</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sangre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AmE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Hematological malignancy"/>
                        </a:rPr>
                        <a:t>Hematological malignancy</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3"/>
                  </a:ext>
                </a:extLst>
              </a:tr>
              <a:tr h="7944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hemangi or hemangio-</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vasos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sanguíneos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394" marR="6394" marT="6394" marB="6394"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Hemangioma</a:t>
                      </a:r>
                      <a:endParaRPr lang="en-US" sz="2000" dirty="0">
                        <a:latin typeface="Calibri"/>
                        <a:ea typeface="Times New Roman"/>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4505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H</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00778311"/>
              </p:ext>
            </p:extLst>
          </p:nvPr>
        </p:nvGraphicFramePr>
        <p:xfrm>
          <a:off x="304800" y="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610423895"/>
              </p:ext>
            </p:extLst>
          </p:nvPr>
        </p:nvGraphicFramePr>
        <p:xfrm>
          <a:off x="152400" y="762000"/>
          <a:ext cx="8763000" cy="5922059"/>
        </p:xfrm>
        <a:graphic>
          <a:graphicData uri="http://schemas.openxmlformats.org/drawingml/2006/table">
            <a:tbl>
              <a:tblPr/>
              <a:tblGrid>
                <a:gridCol w="1295400">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gridCol w="2764481">
                  <a:extLst>
                    <a:ext uri="{9D8B030D-6E8A-4147-A177-3AD203B41FA5}">
                      <a16:colId xmlns:a16="http://schemas.microsoft.com/office/drawing/2014/main" val="20002"/>
                    </a:ext>
                  </a:extLst>
                </a:gridCol>
                <a:gridCol w="1578919">
                  <a:extLst>
                    <a:ext uri="{9D8B030D-6E8A-4147-A177-3AD203B41FA5}">
                      <a16:colId xmlns:a16="http://schemas.microsoft.com/office/drawing/2014/main" val="20003"/>
                    </a:ext>
                  </a:extLst>
                </a:gridCol>
              </a:tblGrid>
              <a:tr h="560412">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hemi-</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 </a:t>
                      </a:r>
                      <a:r>
                        <a:rPr lang="en-US" sz="2000" dirty="0" err="1">
                          <a:solidFill>
                            <a:srgbClr val="333333"/>
                          </a:solidFill>
                          <a:latin typeface="Times New Roman"/>
                          <a:ea typeface="Times New Roman"/>
                          <a:cs typeface="Times New Roman"/>
                        </a:rPr>
                        <a:t>mitad</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ἡμι</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hēmi</a:t>
                      </a:r>
                      <a:r>
                        <a:rPr lang="en-US" sz="2000" dirty="0">
                          <a:solidFill>
                            <a:srgbClr val="333333"/>
                          </a:solidFill>
                          <a:latin typeface="Times New Roman"/>
                          <a:ea typeface="Times New Roman"/>
                          <a:cs typeface="Times New Roman"/>
                        </a:rPr>
                        <a:t>-), "half"</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2" tooltip="Cerebral hemisphere"/>
                        </a:rPr>
                        <a:t>Cerebral hemisphere</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extLst>
                  <a:ext uri="{0D108BD9-81ED-4DB2-BD59-A6C34878D82A}">
                    <a16:rowId xmlns:a16="http://schemas.microsoft.com/office/drawing/2014/main" val="10000"/>
                  </a:ext>
                </a:extLst>
              </a:tr>
              <a:tr h="74983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hepat- (hepatic-)</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hígado
</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ἥπαρ, ἡπα</a:t>
                      </a:r>
                      <a:r>
                        <a:rPr lang="en-US" sz="2000" dirty="0" err="1">
                          <a:solidFill>
                            <a:srgbClr val="333333"/>
                          </a:solidFill>
                          <a:latin typeface="Times New Roman"/>
                          <a:ea typeface="Times New Roman"/>
                          <a:cs typeface="Times New Roman"/>
                        </a:rPr>
                        <a:t>το</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hēpar</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hēpato</a:t>
                      </a:r>
                      <a:r>
                        <a:rPr lang="en-US" sz="2000" dirty="0">
                          <a:solidFill>
                            <a:srgbClr val="333333"/>
                          </a:solidFill>
                          <a:latin typeface="Times New Roman"/>
                          <a:ea typeface="Times New Roman"/>
                          <a:cs typeface="Times New Roman"/>
                        </a:rPr>
                        <a:t>-), the liver</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Hepatology"/>
                        </a:rPr>
                        <a:t>Hepatology</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extLst>
                  <a:ext uri="{0D108BD9-81ED-4DB2-BD59-A6C34878D82A}">
                    <a16:rowId xmlns:a16="http://schemas.microsoft.com/office/drawing/2014/main" val="10001"/>
                  </a:ext>
                </a:extLst>
              </a:tr>
              <a:tr h="81530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heter(o)-</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"el otro" (de dos), como una adición, o diferente
</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ἕτερος (héteros), the other (of two), another; different</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Heterogeneous"/>
                        </a:rPr>
                        <a:t>Heterogeneous</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extLst>
                  <a:ext uri="{0D108BD9-81ED-4DB2-BD59-A6C34878D82A}">
                    <a16:rowId xmlns:a16="http://schemas.microsoft.com/office/drawing/2014/main" val="10002"/>
                  </a:ext>
                </a:extLst>
              </a:tr>
              <a:tr h="55931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hidr(o)-</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Sudor
</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ἱδρωτ-</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Hyperhidrosis"/>
                        </a:rPr>
                        <a:t>Hyperhidrosis</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extLst>
                  <a:ext uri="{0D108BD9-81ED-4DB2-BD59-A6C34878D82A}">
                    <a16:rowId xmlns:a16="http://schemas.microsoft.com/office/drawing/2014/main" val="10003"/>
                  </a:ext>
                </a:extLst>
              </a:tr>
              <a:tr h="55931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hist(o)-, histio-</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Tejido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ἱστός</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6" tooltip="Histology"/>
                        </a:rPr>
                        <a:t>Histology</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home(o)-</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Similar
</a:t>
                      </a: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ὅμοιος (homoios)</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7" tooltip="Homeopathy"/>
                        </a:rPr>
                        <a:t>Homeopathy</a:t>
                      </a:r>
                      <a:endParaRPr lang="en-US" sz="2000">
                        <a:solidFill>
                          <a:srgbClr val="333333"/>
                        </a:solidFill>
                        <a:latin typeface="Arial"/>
                        <a:ea typeface="Calibri"/>
                        <a:cs typeface="Times New Roman"/>
                      </a:endParaRPr>
                    </a:p>
                  </a:txBody>
                  <a:tcPr marL="4351" marR="4351" marT="4351" marB="4351" anchor="ctr">
                    <a:lnL>
                      <a:noFill/>
                    </a:lnL>
                    <a:lnR>
                      <a:noFill/>
                    </a:lnR>
                    <a:lnT>
                      <a:noFill/>
                    </a:lnT>
                    <a:lnB>
                      <a:noFill/>
                    </a:lnB>
                  </a:tcPr>
                </a:tc>
                <a:extLst>
                  <a:ext uri="{0D108BD9-81ED-4DB2-BD59-A6C34878D82A}">
                    <a16:rowId xmlns:a16="http://schemas.microsoft.com/office/drawing/2014/main" val="10005"/>
                  </a:ext>
                </a:extLst>
              </a:tr>
              <a:tr h="785401">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351" marR="4351" marT="4351" marB="4351" anchor="ctr">
                    <a:lnL>
                      <a:noFill/>
                    </a:lnL>
                    <a:lnR>
                      <a:noFill/>
                    </a:lnR>
                    <a:lnT>
                      <a:noFill/>
                    </a:lnT>
                    <a:lnB>
                      <a:no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1487462"/>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252875864"/>
              </p:ext>
            </p:extLst>
          </p:nvPr>
        </p:nvGraphicFramePr>
        <p:xfrm>
          <a:off x="457200" y="1026318"/>
          <a:ext cx="8382000" cy="4724645"/>
        </p:xfrm>
        <a:graphic>
          <a:graphicData uri="http://schemas.openxmlformats.org/drawingml/2006/table">
            <a:tbl>
              <a:tblPr/>
              <a:tblGrid>
                <a:gridCol w="14478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26659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hom</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"lo mismo" que otro o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ὁμο- (homo-), the same, common</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Homosexuality"/>
                        </a:rPr>
                        <a:t>Homosexuality</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0"/>
                  </a:ext>
                </a:extLst>
              </a:tr>
              <a:tr h="126659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humer(o)-</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hombro (o [raramente] la parte superior del brazo)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Incorrect Etymology &lt; Latin (umerus), shoulder</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Humerus"/>
                        </a:rPr>
                        <a:t>Humerus</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1"/>
                  </a:ext>
                </a:extLst>
              </a:tr>
              <a:tr h="26421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hydr(o)-</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Agua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ὕδωρ</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Hydrophobe"/>
                        </a:rPr>
                        <a:t>Hydrophobe</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2"/>
                  </a:ext>
                </a:extLst>
              </a:tr>
              <a:tr h="126659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hyper-</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"extremo" o "más allá de lo normal"
</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ὑπέρ (hyper), over, above; beyond, to the extreme</a:t>
                      </a:r>
                      <a:endParaRPr lang="en-US" sz="2000">
                        <a:solidFill>
                          <a:srgbClr val="333333"/>
                        </a:solidFill>
                        <a:latin typeface="Arial"/>
                        <a:ea typeface="Calibri"/>
                        <a:cs typeface="Times New Roman"/>
                      </a:endParaRPr>
                    </a:p>
                  </a:txBody>
                  <a:tcPr marL="6810" marR="6810" marT="6810" marB="6810"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Hypertension"/>
                        </a:rPr>
                        <a:t>Hypertension</a:t>
                      </a:r>
                      <a:endParaRPr lang="en-US" sz="2000" dirty="0">
                        <a:solidFill>
                          <a:srgbClr val="333333"/>
                        </a:solidFill>
                        <a:latin typeface="Arial"/>
                        <a:ea typeface="Calibri"/>
                        <a:cs typeface="Times New Roman"/>
                      </a:endParaRPr>
                    </a:p>
                  </a:txBody>
                  <a:tcPr marL="6810" marR="6810" marT="6810" marB="6810"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54488658"/>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988556218"/>
              </p:ext>
            </p:extLst>
          </p:nvPr>
        </p:nvGraphicFramePr>
        <p:xfrm>
          <a:off x="304800" y="2007870"/>
          <a:ext cx="8610600" cy="3249930"/>
        </p:xfrm>
        <a:graphic>
          <a:graphicData uri="http://schemas.openxmlformats.org/drawingml/2006/table">
            <a:tbl>
              <a:tblPr/>
              <a:tblGrid>
                <a:gridCol w="14478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162496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hyp(o)-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'por debajo de lo normal'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ὑπ(ο)- (hypo-), below, under</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Hypovolemia"/>
                        </a:rPr>
                        <a:t>Hypovolemia</a:t>
                      </a: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2496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hyster(o)-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útero, el útero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ὑστέρ</a:t>
                      </a:r>
                      <a:r>
                        <a:rPr lang="en-US" sz="2000" dirty="0">
                          <a:solidFill>
                            <a:srgbClr val="333333"/>
                          </a:solidFill>
                          <a:latin typeface="Times New Roman"/>
                          <a:ea typeface="Times New Roman"/>
                          <a:cs typeface="Times New Roman"/>
                        </a:rPr>
                        <a:t>α (hystéra), womb</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Hysterectomy"/>
                        </a:rPr>
                        <a:t>Hysterectomy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534558143"/>
              </p:ext>
            </p:extLst>
          </p:nvPr>
        </p:nvGraphicFramePr>
        <p:xfrm>
          <a:off x="457200" y="304800"/>
          <a:ext cx="8458200" cy="5724047"/>
        </p:xfrm>
        <a:graphic>
          <a:graphicData uri="http://schemas.openxmlformats.org/drawingml/2006/table">
            <a:tbl>
              <a:tblPr/>
              <a:tblGrid>
                <a:gridCol w="1524000">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763381">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372591">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iasis</a:t>
                      </a:r>
                      <a:endParaRPr lang="en-US" sz="2000" b="1" dirty="0">
                        <a:solidFill>
                          <a:srgbClr val="333333"/>
                        </a:solidFill>
                        <a:latin typeface="Times New Roman"/>
                        <a:ea typeface="Times New Roman"/>
                        <a:cs typeface="Times New Roman"/>
                      </a:endParaRPr>
                    </a:p>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asis</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Condición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-ίασις</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Mydriasis"/>
                        </a:rPr>
                        <a:t>Mydriasis</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1"/>
                  </a:ext>
                </a:extLst>
              </a:tr>
              <a:tr h="232654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iatr(o)-</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medicina, o un médico [poco común como prefijo; común como sufijo, véase -</a:t>
                      </a:r>
                      <a:r>
                        <a:rPr lang="es-ES" sz="2000" dirty="0" err="1">
                          <a:solidFill>
                            <a:srgbClr val="333333"/>
                          </a:solidFill>
                          <a:latin typeface="Times New Roman"/>
                          <a:ea typeface="Times New Roman"/>
                          <a:cs typeface="Times New Roman"/>
                        </a:rPr>
                        <a:t>iatry</a:t>
                      </a:r>
                      <a:r>
                        <a:rPr lang="es-E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ἰᾱτρός (iātrós), healer, physician</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Iatrochemistry"/>
                        </a:rPr>
                        <a:t>Iatrochemistry</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2"/>
                  </a:ext>
                </a:extLst>
              </a:tr>
              <a:tr h="154496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-iatry</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un campo en la medicina de un determinado componente del cuerpo
</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ἰᾱτρός (iātrós), healer, physician</a:t>
                      </a:r>
                      <a:endParaRPr lang="en-US" sz="2000">
                        <a:solidFill>
                          <a:srgbClr val="333333"/>
                        </a:solidFill>
                        <a:latin typeface="Arial"/>
                        <a:ea typeface="Calibri"/>
                        <a:cs typeface="Times New Roman"/>
                      </a:endParaRPr>
                    </a:p>
                  </a:txBody>
                  <a:tcPr marL="6062" marR="6062" marT="6062" marB="6062"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Podiatry"/>
                        </a:rPr>
                        <a:t>Podiatry</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5" tooltip="Psychiatry"/>
                        </a:rPr>
                        <a:t>Psychiatry</a:t>
                      </a:r>
                      <a:endParaRPr lang="en-US" sz="2000" dirty="0">
                        <a:solidFill>
                          <a:srgbClr val="333333"/>
                        </a:solidFill>
                        <a:latin typeface="Arial"/>
                        <a:ea typeface="Calibri"/>
                        <a:cs typeface="Times New Roman"/>
                      </a:endParaRPr>
                    </a:p>
                  </a:txBody>
                  <a:tcPr marL="6062" marR="6062" marT="6062" marB="6062" anchor="ctr">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4096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I</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841055717"/>
              </p:ext>
            </p:extLst>
          </p:nvPr>
        </p:nvGraphicFramePr>
        <p:xfrm>
          <a:off x="304800" y="1524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685264103"/>
              </p:ext>
            </p:extLst>
          </p:nvPr>
        </p:nvGraphicFramePr>
        <p:xfrm>
          <a:off x="457200" y="914400"/>
          <a:ext cx="8305800" cy="5000877"/>
        </p:xfrm>
        <a:graphic>
          <a:graphicData uri="http://schemas.openxmlformats.org/drawingml/2006/table">
            <a:tbl>
              <a:tblPr/>
              <a:tblGrid>
                <a:gridCol w="20764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5827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-ic</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pertenecientes</a:t>
                      </a:r>
                      <a:r>
                        <a:rPr lang="en-US" sz="2000" dirty="0">
                          <a:solidFill>
                            <a:srgbClr val="333333"/>
                          </a:solidFill>
                          <a:latin typeface="Times New Roman"/>
                          <a:ea typeface="Times New Roman"/>
                          <a:cs typeface="Times New Roman"/>
                        </a:rPr>
                        <a:t> a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-ικός (-ikos)</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Hepatic artery (disambiguation)"/>
                        </a:rPr>
                        <a:t>Hepatic artery</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0"/>
                  </a:ext>
                </a:extLst>
              </a:tr>
              <a:tr h="5827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-icle</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Pequeño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Ovarian follicle"/>
                        </a:rPr>
                        <a:t>Ovarian follicle</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1"/>
                  </a:ext>
                </a:extLst>
              </a:tr>
              <a:tr h="86645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-ics</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conocimiento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organizado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tratamiento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-ica &lt; Greek &lt; -ικά</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Obstetrics"/>
                        </a:rPr>
                        <a:t>Obstetrics</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2"/>
                  </a:ext>
                </a:extLst>
              </a:tr>
              <a:tr h="86645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idio-</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yo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mismo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propio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ἴδιος, idios, "one's own"</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Idiopathic"/>
                        </a:rPr>
                        <a:t>Idiopathic</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3"/>
                  </a:ext>
                </a:extLst>
              </a:tr>
              <a:tr h="5827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ileo-</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ilemu</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ἰλεός</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6" tooltip="Ileocecal valve"/>
                        </a:rPr>
                        <a:t>Ileocecal valve</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4"/>
                  </a:ext>
                </a:extLst>
              </a:tr>
              <a:tr h="5827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infra-</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ilemu</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7" tooltip="Infrahyoid muscles"/>
                        </a:rPr>
                        <a:t>Infrahyoid</a:t>
                      </a:r>
                      <a:r>
                        <a:rPr lang="en-US" sz="2000" u="sng" dirty="0">
                          <a:solidFill>
                            <a:srgbClr val="0000FF"/>
                          </a:solidFill>
                          <a:latin typeface="Times New Roman"/>
                          <a:ea typeface="Times New Roman"/>
                          <a:cs typeface="Times New Roman"/>
                          <a:hlinkClick r:id="rId7" tooltip="Infrahyoid muscles"/>
                        </a:rPr>
                        <a:t> muscles</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69455686"/>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133966097"/>
              </p:ext>
            </p:extLst>
          </p:nvPr>
        </p:nvGraphicFramePr>
        <p:xfrm>
          <a:off x="457200" y="1143000"/>
          <a:ext cx="8534400" cy="5220238"/>
        </p:xfrm>
        <a:graphic>
          <a:graphicData uri="http://schemas.openxmlformats.org/drawingml/2006/table">
            <a:tbl>
              <a:tblPr/>
              <a:tblGrid>
                <a:gridCol w="12954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tblGrid>
              <a:tr h="788981">
                <a:tc>
                  <a:txBody>
                    <a:bodyPr/>
                    <a:lstStyle/>
                    <a:p>
                      <a:pPr marL="0" marR="0">
                        <a:lnSpc>
                          <a:spcPct val="115000"/>
                        </a:lnSpc>
                        <a:spcBef>
                          <a:spcPts val="0"/>
                        </a:spcBef>
                        <a:spcAft>
                          <a:spcPts val="0"/>
                        </a:spcAft>
                      </a:pPr>
                      <a:r>
                        <a:rPr lang="en-US" sz="1900" b="1" dirty="0">
                          <a:solidFill>
                            <a:srgbClr val="333333"/>
                          </a:solidFill>
                          <a:latin typeface="Times New Roman"/>
                          <a:ea typeface="Times New Roman"/>
                          <a:cs typeface="Times New Roman"/>
                        </a:rPr>
                        <a:t>inter-</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dirty="0">
                          <a:solidFill>
                            <a:srgbClr val="333333"/>
                          </a:solidFill>
                          <a:latin typeface="Times New Roman"/>
                          <a:ea typeface="Times New Roman"/>
                          <a:cs typeface="Times New Roman"/>
                        </a:rPr>
                        <a:t>entre, entre, entre
</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Latin</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2" tooltip="Interarticular ligament"/>
                        </a:rPr>
                        <a:t>Interarticular ligament</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extLst>
                  <a:ext uri="{0D108BD9-81ED-4DB2-BD59-A6C34878D82A}">
                    <a16:rowId xmlns:a16="http://schemas.microsoft.com/office/drawing/2014/main" val="10000"/>
                  </a:ext>
                </a:extLst>
              </a:tr>
              <a:tr h="788981">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intra-</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dirty="0">
                          <a:solidFill>
                            <a:srgbClr val="333333"/>
                          </a:solidFill>
                          <a:latin typeface="Times New Roman"/>
                          <a:ea typeface="Times New Roman"/>
                          <a:cs typeface="Times New Roman"/>
                        </a:rPr>
                        <a:t>Dentro
</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Latin</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3" tooltip="Intracranial hemorrhage"/>
                        </a:rPr>
                        <a:t>Intracranial hemorrhage</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extLst>
                  <a:ext uri="{0D108BD9-81ED-4DB2-BD59-A6C34878D82A}">
                    <a16:rowId xmlns:a16="http://schemas.microsoft.com/office/drawing/2014/main" val="10001"/>
                  </a:ext>
                </a:extLst>
              </a:tr>
              <a:tr h="788981">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ipsi-</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Mismo</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Latin</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4" tooltip="Ipsilateral hemiparesis"/>
                        </a:rPr>
                        <a:t>Ipsilateral hemiparesis</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extLst>
                  <a:ext uri="{0D108BD9-81ED-4DB2-BD59-A6C34878D82A}">
                    <a16:rowId xmlns:a16="http://schemas.microsoft.com/office/drawing/2014/main" val="10002"/>
                  </a:ext>
                </a:extLst>
              </a:tr>
              <a:tr h="404826">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irid(o)-</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dirty="0">
                          <a:solidFill>
                            <a:srgbClr val="333333"/>
                          </a:solidFill>
                          <a:latin typeface="Times New Roman"/>
                          <a:ea typeface="Times New Roman"/>
                          <a:cs typeface="Times New Roman"/>
                        </a:rPr>
                        <a:t>Iris
</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Greek ἴρις</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5" tooltip="Iridectomy"/>
                        </a:rPr>
                        <a:t>Iridectomy</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extLst>
                  <a:ext uri="{0D108BD9-81ED-4DB2-BD59-A6C34878D82A}">
                    <a16:rowId xmlns:a16="http://schemas.microsoft.com/office/drawing/2014/main" val="10003"/>
                  </a:ext>
                </a:extLst>
              </a:tr>
              <a:tr h="404826">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isch-</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Restricción</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Greek ἴσχω</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6" tooltip="Ischemia"/>
                        </a:rPr>
                        <a:t>Ischemia</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extLst>
                  <a:ext uri="{0D108BD9-81ED-4DB2-BD59-A6C34878D82A}">
                    <a16:rowId xmlns:a16="http://schemas.microsoft.com/office/drawing/2014/main" val="10004"/>
                  </a:ext>
                </a:extLst>
              </a:tr>
              <a:tr h="1542125">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ischio-</a:t>
                      </a:r>
                      <a:endParaRPr lang="en-US" sz="110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s-ES" sz="1900" dirty="0">
                          <a:solidFill>
                            <a:srgbClr val="333333"/>
                          </a:solidFill>
                          <a:latin typeface="Times New Roman"/>
                          <a:ea typeface="Times New Roman"/>
                          <a:cs typeface="Times New Roman"/>
                        </a:rPr>
                        <a:t>De o perteneciente al isquion, la articulación de la cadera
</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dirty="0">
                          <a:solidFill>
                            <a:srgbClr val="333333"/>
                          </a:solidFill>
                          <a:latin typeface="Times New Roman"/>
                          <a:ea typeface="Times New Roman"/>
                          <a:cs typeface="Times New Roman"/>
                        </a:rPr>
                        <a:t>Ancient Greek </a:t>
                      </a:r>
                      <a:r>
                        <a:rPr lang="en-US" sz="1900" dirty="0" err="1">
                          <a:solidFill>
                            <a:srgbClr val="333333"/>
                          </a:solidFill>
                          <a:latin typeface="Times New Roman"/>
                          <a:ea typeface="Times New Roman"/>
                          <a:cs typeface="Times New Roman"/>
                        </a:rPr>
                        <a:t>ἰσχιόν</a:t>
                      </a:r>
                      <a:r>
                        <a:rPr lang="en-US" sz="1900" dirty="0">
                          <a:solidFill>
                            <a:srgbClr val="333333"/>
                          </a:solidFill>
                          <a:latin typeface="Times New Roman"/>
                          <a:ea typeface="Times New Roman"/>
                          <a:cs typeface="Times New Roman"/>
                        </a:rPr>
                        <a:t> (</a:t>
                      </a:r>
                      <a:r>
                        <a:rPr lang="en-US" sz="1900" dirty="0" err="1">
                          <a:solidFill>
                            <a:srgbClr val="333333"/>
                          </a:solidFill>
                          <a:latin typeface="Times New Roman"/>
                          <a:ea typeface="Times New Roman"/>
                          <a:cs typeface="Times New Roman"/>
                        </a:rPr>
                        <a:t>ischión</a:t>
                      </a:r>
                      <a:r>
                        <a:rPr lang="en-US" sz="1900" dirty="0">
                          <a:solidFill>
                            <a:srgbClr val="333333"/>
                          </a:solidFill>
                          <a:latin typeface="Times New Roman"/>
                          <a:ea typeface="Times New Roman"/>
                          <a:cs typeface="Times New Roman"/>
                        </a:rPr>
                        <a:t>), hip-joint, </a:t>
                      </a:r>
                      <a:r>
                        <a:rPr lang="en-US" sz="1900" dirty="0" err="1">
                          <a:solidFill>
                            <a:srgbClr val="333333"/>
                          </a:solidFill>
                          <a:latin typeface="Times New Roman"/>
                          <a:ea typeface="Times New Roman"/>
                          <a:cs typeface="Times New Roman"/>
                        </a:rPr>
                        <a:t>ischium</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tc>
                  <a:txBody>
                    <a:bodyPr/>
                    <a:lstStyle/>
                    <a:p>
                      <a:pPr marL="0" marR="0">
                        <a:lnSpc>
                          <a:spcPct val="115000"/>
                        </a:lnSpc>
                        <a:spcBef>
                          <a:spcPts val="0"/>
                        </a:spcBef>
                        <a:spcAft>
                          <a:spcPts val="0"/>
                        </a:spcAft>
                      </a:pPr>
                      <a:r>
                        <a:rPr lang="en-US" sz="1900" u="sng" dirty="0" err="1">
                          <a:solidFill>
                            <a:srgbClr val="0000FF"/>
                          </a:solidFill>
                          <a:latin typeface="Times New Roman"/>
                          <a:ea typeface="Times New Roman"/>
                          <a:cs typeface="Times New Roman"/>
                          <a:hlinkClick r:id="rId7" tooltip="Ischioanal fossa"/>
                        </a:rPr>
                        <a:t>Ischioanal</a:t>
                      </a:r>
                      <a:r>
                        <a:rPr lang="en-US" sz="1900" u="sng" dirty="0">
                          <a:solidFill>
                            <a:srgbClr val="0000FF"/>
                          </a:solidFill>
                          <a:latin typeface="Times New Roman"/>
                          <a:ea typeface="Times New Roman"/>
                          <a:cs typeface="Times New Roman"/>
                          <a:hlinkClick r:id="rId7" tooltip="Ischioanal fossa"/>
                        </a:rPr>
                        <a:t> </a:t>
                      </a:r>
                      <a:r>
                        <a:rPr lang="en-US" sz="1900" u="sng" dirty="0" err="1">
                          <a:solidFill>
                            <a:srgbClr val="0000FF"/>
                          </a:solidFill>
                          <a:latin typeface="Times New Roman"/>
                          <a:ea typeface="Times New Roman"/>
                          <a:cs typeface="Times New Roman"/>
                          <a:hlinkClick r:id="rId7" tooltip="Ischioanal fossa"/>
                        </a:rPr>
                        <a:t>fossa</a:t>
                      </a:r>
                      <a:endParaRPr lang="en-US" sz="1100" dirty="0">
                        <a:solidFill>
                          <a:srgbClr val="333333"/>
                        </a:solidFill>
                        <a:latin typeface="Arial"/>
                        <a:ea typeface="Calibri"/>
                        <a:cs typeface="Times New Roman"/>
                      </a:endParaRPr>
                    </a:p>
                  </a:txBody>
                  <a:tcPr marL="8959" marR="8959" marT="8959" marB="8959"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89186888"/>
              </p:ext>
            </p:extLst>
          </p:nvPr>
        </p:nvGraphicFramePr>
        <p:xfrm>
          <a:off x="304800" y="76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906174548"/>
              </p:ext>
            </p:extLst>
          </p:nvPr>
        </p:nvGraphicFramePr>
        <p:xfrm>
          <a:off x="304798" y="914400"/>
          <a:ext cx="8839204" cy="4982892"/>
        </p:xfrm>
        <a:graphic>
          <a:graphicData uri="http://schemas.openxmlformats.org/drawingml/2006/table">
            <a:tbl>
              <a:tblPr/>
              <a:tblGrid>
                <a:gridCol w="1371602">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209801">
                  <a:extLst>
                    <a:ext uri="{9D8B030D-6E8A-4147-A177-3AD203B41FA5}">
                      <a16:colId xmlns:a16="http://schemas.microsoft.com/office/drawing/2014/main" val="20002"/>
                    </a:ext>
                  </a:extLst>
                </a:gridCol>
                <a:gridCol w="2209801">
                  <a:extLst>
                    <a:ext uri="{9D8B030D-6E8A-4147-A177-3AD203B41FA5}">
                      <a16:colId xmlns:a16="http://schemas.microsoft.com/office/drawing/2014/main" val="20003"/>
                    </a:ext>
                  </a:extLst>
                </a:gridCol>
              </a:tblGrid>
              <a:tr h="580571">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-ism</a:t>
                      </a:r>
                      <a:endParaRPr lang="en-US" sz="2000" dirty="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condición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enfermedad</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Dwarfism"/>
                        </a:rPr>
                        <a:t>Dwarfism</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extLst>
                  <a:ext uri="{0D108BD9-81ED-4DB2-BD59-A6C34878D82A}">
                    <a16:rowId xmlns:a16="http://schemas.microsoft.com/office/drawing/2014/main" val="10000"/>
                  </a:ext>
                </a:extLst>
              </a:tr>
              <a:tr h="5805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-ismus</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espasmo</a:t>
                      </a:r>
                      <a:r>
                        <a:rPr lang="en-US" sz="2000" u="sng" dirty="0">
                          <a:solidFill>
                            <a:srgbClr val="0000FF"/>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rPr>
                        <a:t>contracción</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-ισμός</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Hemiballismus"/>
                        </a:rPr>
                        <a:t>Hemiballismus</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extLst>
                  <a:ext uri="{0D108BD9-81ED-4DB2-BD59-A6C34878D82A}">
                    <a16:rowId xmlns:a16="http://schemas.microsoft.com/office/drawing/2014/main" val="10001"/>
                  </a:ext>
                </a:extLst>
              </a:tr>
              <a:tr h="86317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iso-</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como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igual</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ἴσος (ísos), equal</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Isotonic (disambiguation)"/>
                        </a:rPr>
                        <a:t>Isotonic</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extLst>
                  <a:ext uri="{0D108BD9-81ED-4DB2-BD59-A6C34878D82A}">
                    <a16:rowId xmlns:a16="http://schemas.microsoft.com/office/drawing/2014/main" val="10002"/>
                  </a:ext>
                </a:extLst>
              </a:tr>
              <a:tr h="5805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-ist</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uno que se especializa en
</a:t>
                      </a:r>
                      <a:endParaRPr lang="en-US" sz="2000" dirty="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-ιστής (-istes)</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Pathologist"/>
                        </a:rPr>
                        <a:t>Pathologist</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extLst>
                  <a:ext uri="{0D108BD9-81ED-4DB2-BD59-A6C34878D82A}">
                    <a16:rowId xmlns:a16="http://schemas.microsoft.com/office/drawing/2014/main" val="10003"/>
                  </a:ext>
                </a:extLst>
              </a:tr>
              <a:tr h="5805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-ite</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uno que se especializa en
</a:t>
                      </a:r>
                      <a:endParaRPr lang="en-US" sz="2000" dirty="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-ίτης</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6" tooltip="Hermaphrodite"/>
                        </a:rPr>
                        <a:t>Hermaphrodite</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extLst>
                  <a:ext uri="{0D108BD9-81ED-4DB2-BD59-A6C34878D82A}">
                    <a16:rowId xmlns:a16="http://schemas.microsoft.com/office/drawing/2014/main" val="10004"/>
                  </a:ext>
                </a:extLst>
              </a:tr>
              <a:tr h="29796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-itis</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chemeClr val="tx1"/>
                          </a:solidFill>
                          <a:latin typeface="Times New Roman"/>
                          <a:ea typeface="Times New Roman"/>
                          <a:cs typeface="Times New Roman"/>
                        </a:rPr>
                        <a:t>Inflamación</a:t>
                      </a:r>
                      <a:r>
                        <a:rPr lang="en-US" sz="2000" u="sng" dirty="0">
                          <a:solidFill>
                            <a:schemeClr val="tx1"/>
                          </a:solidFill>
                          <a:latin typeface="Times New Roman"/>
                          <a:ea typeface="Times New Roman"/>
                          <a:cs typeface="Times New Roman"/>
                        </a:rPr>
                        <a:t>
</a:t>
                      </a:r>
                      <a:endParaRPr lang="en-US" sz="2000" dirty="0">
                        <a:solidFill>
                          <a:schemeClr val="tx1"/>
                        </a:solidFill>
                        <a:latin typeface="Arial"/>
                        <a:ea typeface="Calibri"/>
                        <a:cs typeface="Times New Roman"/>
                      </a:endParaRPr>
                    </a:p>
                  </a:txBody>
                  <a:tcPr marL="7680" marR="7680" marT="7680" marB="7680"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chemeClr val="tx1"/>
                          </a:solidFill>
                          <a:latin typeface="Arial"/>
                          <a:ea typeface="Calibri"/>
                          <a:cs typeface="Times New Roman"/>
                        </a:rPr>
                        <a:t>Tonsillitis</a:t>
                      </a:r>
                    </a:p>
                  </a:txBody>
                  <a:tcPr marL="7680" marR="7680" marT="7680" marB="7680" anchor="ctr">
                    <a:lnL>
                      <a:noFill/>
                    </a:lnL>
                    <a:lnR>
                      <a:noFill/>
                    </a:lnR>
                    <a:lnT>
                      <a:noFill/>
                    </a:lnT>
                    <a:lnB>
                      <a:noFill/>
                    </a:lnB>
                  </a:tcPr>
                </a:tc>
                <a:extLst>
                  <a:ext uri="{0D108BD9-81ED-4DB2-BD59-A6C34878D82A}">
                    <a16:rowId xmlns:a16="http://schemas.microsoft.com/office/drawing/2014/main" val="10005"/>
                  </a:ext>
                </a:extLst>
              </a:tr>
              <a:tr h="5805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-ium</a:t>
                      </a:r>
                      <a:endParaRPr lang="en-US" sz="200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estructura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tejido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680" marR="7680" marT="7680" marB="7680"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7680" marR="7680" marT="7680" marB="768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pericardium</a:t>
                      </a:r>
                      <a:endParaRPr lang="en-US" sz="2000" dirty="0">
                        <a:solidFill>
                          <a:srgbClr val="333333"/>
                        </a:solidFill>
                        <a:latin typeface="Arial"/>
                        <a:ea typeface="Calibri"/>
                        <a:cs typeface="Times New Roman"/>
                      </a:endParaRPr>
                    </a:p>
                  </a:txBody>
                  <a:tcPr marL="7680" marR="7680" marT="7680" marB="7680" anchor="ctr">
                    <a:lnL>
                      <a:noFill/>
                    </a:lnL>
                    <a:lnR>
                      <a:noFill/>
                    </a:lnR>
                    <a:lnT>
                      <a:noFill/>
                    </a:lnT>
                    <a:lnB>
                      <a:no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15910978"/>
              </p:ext>
            </p:extLst>
          </p:nvPr>
        </p:nvGraphicFramePr>
        <p:xfrm>
          <a:off x="228600" y="0"/>
          <a:ext cx="8686800" cy="5930066"/>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1104658">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381323">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kal</a:t>
                      </a: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i</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Potasio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7180" marR="7180" marT="7180" marB="7180"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Kaliemia</a:t>
                      </a:r>
                      <a:endParaRPr lang="en-US" sz="2000" dirty="0">
                        <a:latin typeface="Calibri"/>
                        <a:ea typeface="Times New Roman"/>
                        <a:cs typeface="Times New Roman"/>
                      </a:endParaRPr>
                    </a:p>
                  </a:txBody>
                  <a:tcPr marL="7180" marR="7180" marT="7180" marB="7180" anchor="ctr">
                    <a:lnL>
                      <a:noFill/>
                    </a:lnL>
                    <a:lnR>
                      <a:noFill/>
                    </a:lnR>
                    <a:lnT>
                      <a:noFill/>
                    </a:lnT>
                    <a:lnB>
                      <a:noFill/>
                    </a:lnB>
                  </a:tcPr>
                </a:tc>
                <a:extLst>
                  <a:ext uri="{0D108BD9-81ED-4DB2-BD59-A6C34878D82A}">
                    <a16:rowId xmlns:a16="http://schemas.microsoft.com/office/drawing/2014/main" val="10001"/>
                  </a:ext>
                </a:extLst>
              </a:tr>
              <a:tr h="7429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karyo-</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Núcleo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κάρυον, "nut"</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Eukaryote"/>
                        </a:rPr>
                        <a:t>Eukaryote</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extLst>
                  <a:ext uri="{0D108BD9-81ED-4DB2-BD59-A6C34878D82A}">
                    <a16:rowId xmlns:a16="http://schemas.microsoft.com/office/drawing/2014/main" val="10002"/>
                  </a:ext>
                </a:extLst>
              </a:tr>
              <a:tr h="7429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kerat(o)-</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córnea</a:t>
                      </a:r>
                      <a:r>
                        <a:rPr lang="en-US" sz="2000" u="sng" dirty="0">
                          <a:solidFill>
                            <a:srgbClr val="0000FF"/>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rPr>
                        <a:t>ojo</a:t>
                      </a:r>
                      <a:r>
                        <a:rPr lang="en-US" sz="2000" u="sng" dirty="0">
                          <a:solidFill>
                            <a:srgbClr val="0000FF"/>
                          </a:solidFill>
                          <a:latin typeface="Times New Roman"/>
                          <a:ea typeface="Times New Roman"/>
                          <a:cs typeface="Times New Roman"/>
                        </a:rPr>
                        <a:t> o </a:t>
                      </a:r>
                      <a:r>
                        <a:rPr lang="en-US" sz="2000" u="sng" dirty="0" err="1">
                          <a:solidFill>
                            <a:srgbClr val="0000FF"/>
                          </a:solidFill>
                          <a:latin typeface="Times New Roman"/>
                          <a:ea typeface="Times New Roman"/>
                          <a:cs typeface="Times New Roman"/>
                        </a:rPr>
                        <a:t>piel</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Keratoscope"/>
                        </a:rPr>
                        <a:t>Keratoscope</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extLst>
                  <a:ext uri="{0D108BD9-81ED-4DB2-BD59-A6C34878D82A}">
                    <a16:rowId xmlns:a16="http://schemas.microsoft.com/office/drawing/2014/main" val="10003"/>
                  </a:ext>
                </a:extLst>
              </a:tr>
              <a:tr h="1104658">
                <a:tc>
                  <a:txBody>
                    <a:bodyPr/>
                    <a:lstStyle/>
                    <a:p>
                      <a:pPr marL="0" marR="0">
                        <a:lnSpc>
                          <a:spcPct val="115000"/>
                        </a:lnSpc>
                        <a:spcBef>
                          <a:spcPts val="0"/>
                        </a:spcBef>
                        <a:spcAft>
                          <a:spcPts val="0"/>
                        </a:spcAft>
                      </a:pPr>
                      <a:r>
                        <a:rPr lang="es-CO" sz="2000" b="1" dirty="0" err="1">
                          <a:solidFill>
                            <a:srgbClr val="333333"/>
                          </a:solidFill>
                          <a:latin typeface="Times New Roman"/>
                          <a:ea typeface="Times New Roman"/>
                          <a:cs typeface="Times New Roman"/>
                        </a:rPr>
                        <a:t>kin</a:t>
                      </a:r>
                      <a:r>
                        <a:rPr lang="es-CO" sz="2000" b="1" dirty="0">
                          <a:solidFill>
                            <a:srgbClr val="333333"/>
                          </a:solidFill>
                          <a:latin typeface="Times New Roman"/>
                          <a:ea typeface="Times New Roman"/>
                          <a:cs typeface="Times New Roman"/>
                        </a:rPr>
                        <a:t>(e)-, </a:t>
                      </a:r>
                      <a:r>
                        <a:rPr lang="es-CO" sz="2000" b="1" dirty="0" err="1">
                          <a:solidFill>
                            <a:srgbClr val="333333"/>
                          </a:solidFill>
                          <a:latin typeface="Times New Roman"/>
                          <a:ea typeface="Times New Roman"/>
                          <a:cs typeface="Times New Roman"/>
                        </a:rPr>
                        <a:t>kin</a:t>
                      </a:r>
                      <a:r>
                        <a:rPr lang="es-CO" sz="2000" b="1" dirty="0">
                          <a:solidFill>
                            <a:srgbClr val="333333"/>
                          </a:solidFill>
                          <a:latin typeface="Times New Roman"/>
                          <a:ea typeface="Times New Roman"/>
                          <a:cs typeface="Times New Roman"/>
                        </a:rPr>
                        <a:t>(o)- </a:t>
                      </a:r>
                      <a:r>
                        <a:rPr lang="es-CO" sz="2000" b="1" dirty="0" err="1">
                          <a:solidFill>
                            <a:srgbClr val="333333"/>
                          </a:solidFill>
                          <a:latin typeface="Times New Roman"/>
                          <a:ea typeface="Times New Roman"/>
                          <a:cs typeface="Times New Roman"/>
                        </a:rPr>
                        <a:t>kinesi</a:t>
                      </a:r>
                      <a:r>
                        <a:rPr lang="es-CO"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Movimiento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κινέω</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Kinesthesia"/>
                        </a:rPr>
                        <a:t>Kinesthesia</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extLst>
                  <a:ext uri="{0D108BD9-81ED-4DB2-BD59-A6C34878D82A}">
                    <a16:rowId xmlns:a16="http://schemas.microsoft.com/office/drawing/2014/main" val="10004"/>
                  </a:ext>
                </a:extLst>
              </a:tr>
              <a:tr h="7429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koil(o)-</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Hueco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κοῖλος (koilos)</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Koilocyte"/>
                        </a:rPr>
                        <a:t>Koilocyte</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extLst>
                  <a:ext uri="{0D108BD9-81ED-4DB2-BD59-A6C34878D82A}">
                    <a16:rowId xmlns:a16="http://schemas.microsoft.com/office/drawing/2014/main" val="10005"/>
                  </a:ext>
                </a:extLst>
              </a:tr>
              <a:tr h="7429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kyph(o)-</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jorobado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κυφός</a:t>
                      </a:r>
                      <a:endParaRPr lang="en-US" sz="2000">
                        <a:solidFill>
                          <a:srgbClr val="333333"/>
                        </a:solidFill>
                        <a:latin typeface="Arial"/>
                        <a:ea typeface="Calibri"/>
                        <a:cs typeface="Times New Roman"/>
                      </a:endParaRPr>
                    </a:p>
                  </a:txBody>
                  <a:tcPr marL="7180" marR="7180" marT="7180" marB="718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6" tooltip="Kyphoscoliosis"/>
                        </a:rPr>
                        <a:t>Kyphoscoliosis</a:t>
                      </a:r>
                      <a:endParaRPr lang="en-US" sz="2000" dirty="0">
                        <a:solidFill>
                          <a:srgbClr val="333333"/>
                        </a:solidFill>
                        <a:latin typeface="Arial"/>
                        <a:ea typeface="Calibri"/>
                        <a:cs typeface="Times New Roman"/>
                      </a:endParaRPr>
                    </a:p>
                  </a:txBody>
                  <a:tcPr marL="7180" marR="7180" marT="7180" marB="7180"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3686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K</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672591444"/>
              </p:ext>
            </p:extLst>
          </p:nvPr>
        </p:nvGraphicFramePr>
        <p:xfrm>
          <a:off x="457198" y="457200"/>
          <a:ext cx="8229604" cy="5100747"/>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1070882">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07088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labi(o)-</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labio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(labium), lip</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2" tooltip="Labiodental"/>
                        </a:rPr>
                        <a:t>Labiodental</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1"/>
                  </a:ext>
                </a:extLst>
              </a:tr>
              <a:tr h="72027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lacrim(o)-</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Rasgón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Lacrimal canaliculi"/>
                        </a:rPr>
                        <a:t>Lacrimal canaliculi</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2"/>
                  </a:ext>
                </a:extLst>
              </a:tr>
              <a:tr h="72027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lact(i)-, lact(o)</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Leche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Lactation"/>
                        </a:rPr>
                        <a:t>Lactation</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3"/>
                  </a:ext>
                </a:extLst>
              </a:tr>
              <a:tr h="14214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lapar(o)-</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pared del abdomen, flanco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λαπάρᾱ (lapárā), flank</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Laparotomy"/>
                        </a:rPr>
                        <a:t>Laparotomy</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3584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L</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33482889"/>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284768904"/>
              </p:ext>
            </p:extLst>
          </p:nvPr>
        </p:nvGraphicFramePr>
        <p:xfrm>
          <a:off x="380998" y="1066800"/>
          <a:ext cx="8458204" cy="4758392"/>
        </p:xfrm>
        <a:graphic>
          <a:graphicData uri="http://schemas.openxmlformats.org/drawingml/2006/table">
            <a:tbl>
              <a:tblPr/>
              <a:tblGrid>
                <a:gridCol w="1371602">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905002">
                  <a:extLst>
                    <a:ext uri="{9D8B030D-6E8A-4147-A177-3AD203B41FA5}">
                      <a16:colId xmlns:a16="http://schemas.microsoft.com/office/drawing/2014/main" val="20003"/>
                    </a:ext>
                  </a:extLst>
                </a:gridCol>
              </a:tblGrid>
              <a:tr h="200878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laryng</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laringe, la cavidad inferior de la garganta donde se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λάρυγξ</a:t>
                      </a:r>
                      <a:r>
                        <a:rPr lang="en-US" sz="2000" dirty="0">
                          <a:solidFill>
                            <a:srgbClr val="333333"/>
                          </a:solidFill>
                          <a:latin typeface="Times New Roman"/>
                          <a:ea typeface="Times New Roman"/>
                          <a:cs typeface="Times New Roman"/>
                        </a:rPr>
                        <a:t>, λα</a:t>
                      </a:r>
                      <a:r>
                        <a:rPr lang="en-US" sz="2000" dirty="0" err="1">
                          <a:solidFill>
                            <a:srgbClr val="333333"/>
                          </a:solidFill>
                          <a:latin typeface="Times New Roman"/>
                          <a:ea typeface="Times New Roman"/>
                          <a:cs typeface="Times New Roman"/>
                        </a:rPr>
                        <a:t>ρυγγ</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lárynx</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laryng</a:t>
                      </a:r>
                      <a:r>
                        <a:rPr lang="en-US" sz="2000" dirty="0">
                          <a:solidFill>
                            <a:srgbClr val="333333"/>
                          </a:solidFill>
                          <a:latin typeface="Times New Roman"/>
                          <a:ea typeface="Times New Roman"/>
                          <a:cs typeface="Times New Roman"/>
                        </a:rPr>
                        <a:t>-), throat, gullet</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Arial"/>
                          <a:ea typeface="Calibri"/>
                          <a:cs typeface="Times New Roman"/>
                        </a:rPr>
                        <a:t>Laringoscopy</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0"/>
                  </a:ext>
                </a:extLst>
              </a:tr>
              <a:tr h="58499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latero-</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lateral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Lateral pectoral nerve"/>
                        </a:rPr>
                        <a:t>Lateral pectoral nerve</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1"/>
                  </a:ext>
                </a:extLst>
              </a:tr>
              <a:tr h="30023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lei(o)-</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Suave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λεῖος</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Leiomyoma"/>
                        </a:rPr>
                        <a:t>Leiomyoma</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2"/>
                  </a:ext>
                </a:extLst>
              </a:tr>
              <a:tr h="58499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-lepsis, -lepsy</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ataque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incautación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λῆψις</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Epilepsy"/>
                        </a:rPr>
                        <a:t>Epilepsy</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5" tooltip="Narcolepsy"/>
                        </a:rPr>
                        <a:t>narcolepsy</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3"/>
                  </a:ext>
                </a:extLst>
              </a:tr>
              <a:tr h="58499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lept(o)-</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ligero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delgado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λεπτός (leptos)</a:t>
                      </a:r>
                      <a:endParaRPr lang="en-US" sz="2000">
                        <a:solidFill>
                          <a:srgbClr val="333333"/>
                        </a:solidFill>
                        <a:latin typeface="Arial"/>
                        <a:ea typeface="Calibri"/>
                        <a:cs typeface="Times New Roman"/>
                      </a:endParaRPr>
                    </a:p>
                  </a:txBody>
                  <a:tcPr marL="7738" marR="7738" marT="7738" marB="773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Leptomeningeal</a:t>
                      </a:r>
                      <a:endParaRPr lang="en-US" sz="2000" dirty="0">
                        <a:solidFill>
                          <a:srgbClr val="333333"/>
                        </a:solidFill>
                        <a:latin typeface="Arial"/>
                        <a:ea typeface="Calibri"/>
                        <a:cs typeface="Times New Roman"/>
                      </a:endParaRPr>
                    </a:p>
                  </a:txBody>
                  <a:tcPr marL="7738" marR="7738" marT="7738" marB="7738"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55543601"/>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41052867"/>
              </p:ext>
            </p:extLst>
          </p:nvPr>
        </p:nvGraphicFramePr>
        <p:xfrm>
          <a:off x="381000" y="1371600"/>
          <a:ext cx="8305800" cy="4034306"/>
        </p:xfrm>
        <a:graphic>
          <a:graphicData uri="http://schemas.openxmlformats.org/drawingml/2006/table">
            <a:tbl>
              <a:tblPr/>
              <a:tblGrid>
                <a:gridCol w="20764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158656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leuc(o)-, leuk(o)-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un color </a:t>
                      </a:r>
                      <a:r>
                        <a:rPr lang="en-US" sz="2000" dirty="0" err="1">
                          <a:solidFill>
                            <a:srgbClr val="333333"/>
                          </a:solidFill>
                          <a:latin typeface="Times New Roman"/>
                          <a:ea typeface="Times New Roman"/>
                          <a:cs typeface="Times New Roman"/>
                        </a:rPr>
                        <a:t>blanco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λευκός (leukos), white, bright</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Leukocyte"/>
                        </a:rPr>
                        <a:t>Leukocyte</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06712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lingu(a)-, lingu(o)-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lengua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(lingua), tongue</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Linguistics"/>
                        </a:rPr>
                        <a:t>Linguistics</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476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lip(o)-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Grasa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λίπος</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Liposuction"/>
                        </a:rPr>
                        <a:t>Liposuction</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5476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lith(o)-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piedra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cálculo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λίθος</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Lithotripsy"/>
                        </a:rPr>
                        <a:t>Lithotripsy</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64666341"/>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175926227"/>
              </p:ext>
            </p:extLst>
          </p:nvPr>
        </p:nvGraphicFramePr>
        <p:xfrm>
          <a:off x="228598" y="1447800"/>
          <a:ext cx="8915402" cy="4531830"/>
        </p:xfrm>
        <a:graphic>
          <a:graphicData uri="http://schemas.openxmlformats.org/drawingml/2006/table">
            <a:tbl>
              <a:tblPr/>
              <a:tblGrid>
                <a:gridCol w="1524002">
                  <a:extLst>
                    <a:ext uri="{9D8B030D-6E8A-4147-A177-3AD203B41FA5}">
                      <a16:colId xmlns:a16="http://schemas.microsoft.com/office/drawing/2014/main" val="20000"/>
                    </a:ext>
                  </a:extLst>
                </a:gridCol>
                <a:gridCol w="3086098">
                  <a:extLst>
                    <a:ext uri="{9D8B030D-6E8A-4147-A177-3AD203B41FA5}">
                      <a16:colId xmlns:a16="http://schemas.microsoft.com/office/drawing/2014/main" val="20001"/>
                    </a:ext>
                  </a:extLst>
                </a:gridCol>
                <a:gridCol w="2152651">
                  <a:extLst>
                    <a:ext uri="{9D8B030D-6E8A-4147-A177-3AD203B41FA5}">
                      <a16:colId xmlns:a16="http://schemas.microsoft.com/office/drawing/2014/main" val="20002"/>
                    </a:ext>
                  </a:extLst>
                </a:gridCol>
                <a:gridCol w="2152651">
                  <a:extLst>
                    <a:ext uri="{9D8B030D-6E8A-4147-A177-3AD203B41FA5}">
                      <a16:colId xmlns:a16="http://schemas.microsoft.com/office/drawing/2014/main" val="20003"/>
                    </a:ext>
                  </a:extLst>
                </a:gridCol>
              </a:tblGrid>
              <a:tr h="34596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log(o)-</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Discurso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λόγος</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a:lnSpc>
                          <a:spcPct val="115000"/>
                        </a:lnSpc>
                      </a:pPr>
                      <a:r>
                        <a:rPr lang="en-US" sz="2000" dirty="0">
                          <a:latin typeface="Calibri"/>
                          <a:ea typeface="Times New Roman"/>
                          <a:cs typeface="Times New Roman"/>
                        </a:rPr>
                        <a:t>Gerontology</a:t>
                      </a:r>
                    </a:p>
                  </a:txBody>
                  <a:tcPr marL="7768" marR="7768" marT="7768" marB="7768" anchor="ctr">
                    <a:lnL>
                      <a:noFill/>
                    </a:lnL>
                    <a:lnR>
                      <a:noFill/>
                    </a:lnR>
                    <a:lnT>
                      <a:noFill/>
                    </a:lnT>
                    <a:lnB>
                      <a:noFill/>
                    </a:lnB>
                  </a:tcPr>
                </a:tc>
                <a:extLst>
                  <a:ext uri="{0D108BD9-81ED-4DB2-BD59-A6C34878D82A}">
                    <a16:rowId xmlns:a16="http://schemas.microsoft.com/office/drawing/2014/main" val="10000"/>
                  </a:ext>
                </a:extLst>
              </a:tr>
              <a:tr h="147641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-logist</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 alguien que estudia un campo determinado: _____-</a:t>
                      </a:r>
                      <a:r>
                        <a:rPr lang="es-ES" sz="2000" dirty="0" err="1">
                          <a:solidFill>
                            <a:srgbClr val="333333"/>
                          </a:solidFill>
                          <a:latin typeface="Times New Roman"/>
                          <a:ea typeface="Times New Roman"/>
                          <a:cs typeface="Times New Roman"/>
                        </a:rPr>
                        <a:t>logy</a:t>
                      </a:r>
                      <a:r>
                        <a:rPr lang="es-E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λογιστής (logistēs), studier, practitioner</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2" tooltip="Oncologist"/>
                        </a:rPr>
                        <a:t>Oncologist</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3" tooltip="Pathologist"/>
                        </a:rPr>
                        <a:t>pathologist</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1"/>
                  </a:ext>
                </a:extLst>
              </a:tr>
              <a:tr h="176852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-logy</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el estudio académico o la práctica de un determinado campo; El estudio de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λόγoς (logos) study</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Hematology"/>
                        </a:rPr>
                        <a:t>hematology</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5" tooltip="Urology"/>
                        </a:rPr>
                        <a:t>urology</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2"/>
                  </a:ext>
                </a:extLst>
              </a:tr>
              <a:tr h="600092">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89869941"/>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304800" y="1524001"/>
          <a:ext cx="8839200" cy="2926377"/>
        </p:xfrm>
        <a:graphic>
          <a:graphicData uri="http://schemas.openxmlformats.org/drawingml/2006/table">
            <a:tbl>
              <a:tblPr/>
              <a:tblGrid>
                <a:gridCol w="22098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111803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lymph(o)-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Linfa</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λέμφος, λύμφη</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Lymphedema"/>
                        </a:rPr>
                        <a:t>Lymphedema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57380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lys(o)-, -lytic</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Disolución</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3" tooltip="Lysosome"/>
                        </a:rPr>
                        <a:t>Lysosome</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111803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-lysis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Destrucción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separación</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λύσις</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Paralysis"/>
                        </a:rPr>
                        <a:t>Paralysis</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839753728"/>
              </p:ext>
            </p:extLst>
          </p:nvPr>
        </p:nvGraphicFramePr>
        <p:xfrm>
          <a:off x="533400" y="152400"/>
          <a:ext cx="8382000" cy="5634705"/>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346592">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46475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macr(o)-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grandes</a:t>
                      </a:r>
                      <a:r>
                        <a:rPr lang="en-US" sz="2000" dirty="0">
                          <a:solidFill>
                            <a:srgbClr val="333333"/>
                          </a:solidFill>
                          <a:latin typeface="Times New Roman"/>
                          <a:ea typeface="Times New Roman"/>
                          <a:cs typeface="Times New Roman"/>
                        </a:rPr>
                        <a:t>, largos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μακρός</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Macrophage"/>
                        </a:rPr>
                        <a:t>Macrophage</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1"/>
                  </a:ext>
                </a:extLst>
              </a:tr>
              <a:tr h="90567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-malacia</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Ablandamiento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a:t>
                      </a:r>
                      <a:r>
                        <a:rPr lang="en-US" sz="2000" u="sng">
                          <a:solidFill>
                            <a:srgbClr val="0000FF"/>
                          </a:solidFill>
                          <a:latin typeface="Times New Roman"/>
                          <a:ea typeface="Times New Roman"/>
                          <a:cs typeface="Times New Roman"/>
                          <a:hlinkClick r:id="rId3" tooltip="Malakia"/>
                        </a:rPr>
                        <a:t>μαλακία</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Osteomalacia"/>
                        </a:rPr>
                        <a:t>Osteomalacia</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2"/>
                  </a:ext>
                </a:extLst>
              </a:tr>
              <a:tr h="134659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mamm(o)-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mama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(mamma), breast; udder</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Mammogram"/>
                        </a:rPr>
                        <a:t>Mammogram</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3"/>
                  </a:ext>
                </a:extLst>
              </a:tr>
              <a:tr h="134659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mammill(o)-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pezón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(mammilla), nipple</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3072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M</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68472256"/>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12393302"/>
              </p:ext>
            </p:extLst>
          </p:nvPr>
        </p:nvGraphicFramePr>
        <p:xfrm>
          <a:off x="457200" y="1397000"/>
          <a:ext cx="8458200" cy="4835851"/>
        </p:xfrm>
        <a:graphic>
          <a:graphicData uri="http://schemas.openxmlformats.org/drawingml/2006/table">
            <a:tbl>
              <a:tblPr/>
              <a:tblGrid>
                <a:gridCol w="2114550">
                  <a:extLst>
                    <a:ext uri="{9D8B030D-6E8A-4147-A177-3AD203B41FA5}">
                      <a16:colId xmlns:a16="http://schemas.microsoft.com/office/drawing/2014/main" val="20000"/>
                    </a:ext>
                  </a:extLst>
                </a:gridCol>
                <a:gridCol w="211455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61397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manu</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mano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(manus), hand</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Manufacture"/>
                        </a:rPr>
                        <a:t>Manufacture</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0"/>
                  </a:ext>
                </a:extLst>
              </a:tr>
              <a:tr h="161904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mast(o)-</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mama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μαστός (mastós), breast, women's breast; man's pectoral muscle</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Mastectomy"/>
                        </a:rPr>
                        <a:t>Mastectomy</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1"/>
                  </a:ext>
                </a:extLst>
              </a:tr>
              <a:tr h="613970">
                <a:tc>
                  <a:txBody>
                    <a:bodyPr/>
                    <a:lstStyle/>
                    <a:p>
                      <a:pPr marL="0" marR="0">
                        <a:lnSpc>
                          <a:spcPct val="115000"/>
                        </a:lnSpc>
                        <a:spcBef>
                          <a:spcPts val="0"/>
                        </a:spcBef>
                        <a:spcAft>
                          <a:spcPts val="0"/>
                        </a:spcAft>
                      </a:pPr>
                      <a:r>
                        <a:rPr lang="es-CO" sz="2000" b="1">
                          <a:solidFill>
                            <a:srgbClr val="333333"/>
                          </a:solidFill>
                          <a:latin typeface="Times New Roman"/>
                          <a:ea typeface="Times New Roman"/>
                          <a:cs typeface="Times New Roman"/>
                        </a:rPr>
                        <a:t>meg(a)-, megal(o)-, -megaly</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Ampliación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μέγας</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Splenomegaly"/>
                        </a:rPr>
                        <a:t>Splenomegaly</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2"/>
                  </a:ext>
                </a:extLst>
              </a:tr>
              <a:tr h="121701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melan(o)-</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color negro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μέλας, μελανο- (melas, melano-), black; dark</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Melanin"/>
                        </a:rPr>
                        <a:t>Melanin</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435861707"/>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228600" y="1638300"/>
          <a:ext cx="8686800" cy="4443209"/>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552400">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melos</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Extremidad</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μέλος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Erythromelalgia"/>
                        </a:rPr>
                        <a:t>erythromelalgia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07632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mening(o)-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Membrana</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μῆνιγξ, μηνιγγ-</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Meningitis"/>
                        </a:rPr>
                        <a:t>Meningitis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107632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mero-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Parte</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μέρος (meros), part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Merocrine"/>
                        </a:rPr>
                        <a:t>merocrine</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5" tooltip="Meroblastic"/>
                        </a:rPr>
                        <a:t>meroblastic</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160025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mes(o)-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Medio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μέσος (mesos), "middle"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6" tooltip="Mesoderm"/>
                        </a:rPr>
                        <a:t>Mesoderm</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82136594"/>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631702427"/>
              </p:ext>
            </p:extLst>
          </p:nvPr>
        </p:nvGraphicFramePr>
        <p:xfrm>
          <a:off x="304800" y="1463040"/>
          <a:ext cx="8610600" cy="4700565"/>
        </p:xfrm>
        <a:graphic>
          <a:graphicData uri="http://schemas.openxmlformats.org/drawingml/2006/table">
            <a:tbl>
              <a:tblPr/>
              <a:tblGrid>
                <a:gridCol w="144780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51251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meta-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después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detrás</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μετά</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Metacarpus"/>
                        </a:rPr>
                        <a:t>Metacarpus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99861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-meter</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pt-BR" sz="2000" dirty="0">
                          <a:solidFill>
                            <a:srgbClr val="333333"/>
                          </a:solidFill>
                          <a:latin typeface="Times New Roman"/>
                          <a:ea typeface="Times New Roman"/>
                          <a:cs typeface="Times New Roman"/>
                        </a:rPr>
                        <a:t>instrumento utilizado para medir o contar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μέτρον</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Sphygmomanometer"/>
                        </a:rPr>
                        <a:t>Sphygmomanometer</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99861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-metry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proceso</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medición</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-μετρία</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Optometry"/>
                        </a:rPr>
                        <a:t>Optometry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197081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metr(o)-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a:t>
                      </a:r>
                      <a:r>
                        <a:rPr lang="en-US" sz="2000" dirty="0" err="1">
                          <a:solidFill>
                            <a:srgbClr val="333333"/>
                          </a:solidFill>
                          <a:latin typeface="Times New Roman"/>
                          <a:ea typeface="Times New Roman"/>
                          <a:cs typeface="Times New Roman"/>
                        </a:rPr>
                        <a:t>afecciones</a:t>
                      </a:r>
                      <a:r>
                        <a:rPr lang="en-US" sz="2000" dirty="0">
                          <a:solidFill>
                            <a:srgbClr val="333333"/>
                          </a:solidFill>
                          <a:latin typeface="Times New Roman"/>
                          <a:ea typeface="Times New Roman"/>
                          <a:cs typeface="Times New Roman"/>
                        </a:rPr>
                        <a:t> o </a:t>
                      </a:r>
                      <a:r>
                        <a:rPr lang="en-US" sz="2000" dirty="0" err="1">
                          <a:solidFill>
                            <a:srgbClr val="333333"/>
                          </a:solidFill>
                          <a:latin typeface="Times New Roman"/>
                          <a:ea typeface="Times New Roman"/>
                          <a:cs typeface="Times New Roman"/>
                        </a:rPr>
                        <a:t>instrumentos</a:t>
                      </a:r>
                      <a:r>
                        <a:rPr lang="en-US" sz="2000" dirty="0">
                          <a:solidFill>
                            <a:srgbClr val="333333"/>
                          </a:solidFill>
                          <a:latin typeface="Times New Roman"/>
                          <a:ea typeface="Times New Roman"/>
                          <a:cs typeface="Times New Roman"/>
                        </a:rPr>
                        <a:t> del </a:t>
                      </a:r>
                      <a:r>
                        <a:rPr lang="en-US" sz="2000" dirty="0" err="1">
                          <a:solidFill>
                            <a:srgbClr val="333333"/>
                          </a:solidFill>
                          <a:latin typeface="Times New Roman"/>
                          <a:ea typeface="Times New Roman"/>
                          <a:cs typeface="Times New Roman"/>
                        </a:rPr>
                        <a:t>útero</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μήτρᾱ (mētrā), womb, uterus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Metrorrhagia"/>
                        </a:rPr>
                        <a:t>Metrorrhagia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85496678"/>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420649852"/>
              </p:ext>
            </p:extLst>
          </p:nvPr>
        </p:nvGraphicFramePr>
        <p:xfrm>
          <a:off x="380998" y="1397000"/>
          <a:ext cx="8763004" cy="4960430"/>
        </p:xfrm>
        <a:graphic>
          <a:graphicData uri="http://schemas.openxmlformats.org/drawingml/2006/table">
            <a:tbl>
              <a:tblPr/>
              <a:tblGrid>
                <a:gridCol w="1600202">
                  <a:extLst>
                    <a:ext uri="{9D8B030D-6E8A-4147-A177-3AD203B41FA5}">
                      <a16:colId xmlns:a16="http://schemas.microsoft.com/office/drawing/2014/main" val="20000"/>
                    </a:ext>
                  </a:extLst>
                </a:gridCol>
                <a:gridCol w="2781300">
                  <a:extLst>
                    <a:ext uri="{9D8B030D-6E8A-4147-A177-3AD203B41FA5}">
                      <a16:colId xmlns:a16="http://schemas.microsoft.com/office/drawing/2014/main" val="20001"/>
                    </a:ext>
                  </a:extLst>
                </a:gridCol>
                <a:gridCol w="2190751">
                  <a:extLst>
                    <a:ext uri="{9D8B030D-6E8A-4147-A177-3AD203B41FA5}">
                      <a16:colId xmlns:a16="http://schemas.microsoft.com/office/drawing/2014/main" val="20002"/>
                    </a:ext>
                  </a:extLst>
                </a:gridCol>
                <a:gridCol w="2190751">
                  <a:extLst>
                    <a:ext uri="{9D8B030D-6E8A-4147-A177-3AD203B41FA5}">
                      <a16:colId xmlns:a16="http://schemas.microsoft.com/office/drawing/2014/main" val="20003"/>
                    </a:ext>
                  </a:extLst>
                </a:gridCol>
              </a:tblGrid>
              <a:tr h="134502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micro-</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algo tan pequeño, o relacionado con la pequeñez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μικρός (mikros), small</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Microscope"/>
                        </a:rPr>
                        <a:t>Microscope</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0"/>
                  </a:ext>
                </a:extLst>
              </a:tr>
              <a:tr h="8128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mon(o)-</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soltero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μονός</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Infectious mononucleosis"/>
                        </a:rPr>
                        <a:t>Infectious mononucleosis</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1"/>
                  </a:ext>
                </a:extLst>
              </a:tr>
              <a:tr h="28057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morph(o)-</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forma, forma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μορφή</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Morphology (biology)"/>
                        </a:rPr>
                        <a:t>Morphology</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2"/>
                  </a:ext>
                </a:extLst>
              </a:tr>
              <a:tr h="54668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muscul(o)-</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Músculo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Musculoskeletal system"/>
                        </a:rPr>
                        <a:t>Musculoskeletal system</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3"/>
                  </a:ext>
                </a:extLst>
              </a:tr>
              <a:tr h="107891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my(o)-</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 con el músculo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μῦς, μυ- (mys, my-), muscle; mouse; mussel</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6" tooltip="Myoblast"/>
                        </a:rPr>
                        <a:t>Myoblast</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25621477"/>
              </p:ext>
            </p:extLst>
          </p:nvPr>
        </p:nvGraphicFramePr>
        <p:xfrm>
          <a:off x="304800" y="457200"/>
          <a:ext cx="8382000" cy="1167829"/>
        </p:xfrm>
        <a:graphic>
          <a:graphicData uri="http://schemas.openxmlformats.org/drawingml/2006/table">
            <a:tbl>
              <a:tblPr/>
              <a:tblGrid>
                <a:gridCol w="2095500">
                  <a:extLst>
                    <a:ext uri="{9D8B030D-6E8A-4147-A177-3AD203B41FA5}">
                      <a16:colId xmlns:a16="http://schemas.microsoft.com/office/drawing/2014/main" val="20000"/>
                    </a:ext>
                  </a:extLst>
                </a:gridCol>
                <a:gridCol w="20955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642286">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nvGraphicFramePr>
        <p:xfrm>
          <a:off x="381000" y="1447799"/>
          <a:ext cx="8458200" cy="4609442"/>
        </p:xfrm>
        <a:graphic>
          <a:graphicData uri="http://schemas.openxmlformats.org/drawingml/2006/table">
            <a:tbl>
              <a:tblPr/>
              <a:tblGrid>
                <a:gridCol w="2114550">
                  <a:extLst>
                    <a:ext uri="{9D8B030D-6E8A-4147-A177-3AD203B41FA5}">
                      <a16:colId xmlns:a16="http://schemas.microsoft.com/office/drawing/2014/main" val="20000"/>
                    </a:ext>
                  </a:extLst>
                </a:gridCol>
                <a:gridCol w="211455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108585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myc</a:t>
                      </a:r>
                      <a:r>
                        <a:rPr lang="en-US" sz="2000" b="1" dirty="0">
                          <a:solidFill>
                            <a:srgbClr val="333333"/>
                          </a:solidFill>
                          <a:latin typeface="Times New Roman"/>
                          <a:ea typeface="Times New Roman"/>
                          <a:cs typeface="Times New Roman"/>
                        </a:rPr>
                        <a:t>(o)-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Hongo</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μύκης, μυκητ-</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Onychomycosis"/>
                        </a:rPr>
                        <a:t>Onychomycosis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21429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myel(o)-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 con la médula ósea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μυελόν (myelon), marrow; bone-marrow</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Myeloblast"/>
                        </a:rPr>
                        <a:t>Myeloblast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5728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myring(o)-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Tímpano</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myringa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Myringotomy"/>
                        </a:rPr>
                        <a:t>Myringotomy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55728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myx(o)-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Moco</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μύξα</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Myxoma"/>
                        </a:rPr>
                        <a:t>Myxoma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N</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873317829"/>
              </p:ext>
            </p:extLst>
          </p:nvPr>
        </p:nvGraphicFramePr>
        <p:xfrm>
          <a:off x="533400" y="0"/>
          <a:ext cx="8686800" cy="6305302"/>
        </p:xfrm>
        <a:graphic>
          <a:graphicData uri="http://schemas.openxmlformats.org/drawingml/2006/table">
            <a:tbl>
              <a:tblPr/>
              <a:tblGrid>
                <a:gridCol w="14478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1043461">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60786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narc(o)-</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entumecido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dormir</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νάρκη</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2" tooltip="Narcolepsy"/>
                        </a:rPr>
                        <a:t>narcolepsy</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60786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nas(o)-</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nariz
</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(nāsum), nose</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nasal</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44153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necr(o)-</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Muerte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νεκρός</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Necrosis"/>
                        </a:rPr>
                        <a:t>Necrosis</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4" tooltip="Necrotizing fasciitis"/>
                        </a:rPr>
                        <a:t>necrotizing fasciitis</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51363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neo-</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Nuevo
</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νέος</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Neoplasm"/>
                        </a:rPr>
                        <a:t>Neoplasm</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60905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nephr(o)-</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riñón
</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νεφρός (nephrós), kidney</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6" tooltip="Nephrology"/>
                        </a:rPr>
                        <a:t>Nephrology</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34854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nerv-</a:t>
                      </a: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los nervios y el sistema nervioso</a:t>
                      </a:r>
                      <a:r>
                        <a:rPr lang="en-US" sz="2000" dirty="0">
                          <a:solidFill>
                            <a:srgbClr val="333333"/>
                          </a:solidFill>
                          <a:latin typeface="Times New Roman"/>
                          <a:ea typeface="Times New Roman"/>
                          <a:cs typeface="Times New Roman"/>
                        </a:rPr>
                        <a:t> </a:t>
                      </a:r>
                      <a:r>
                        <a:rPr lang="en-US" sz="2000" i="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dirty="0" err="1">
                          <a:solidFill>
                            <a:srgbClr val="333333"/>
                          </a:solidFill>
                          <a:latin typeface="Times New Roman"/>
                          <a:ea typeface="Times New Roman"/>
                          <a:cs typeface="Times New Roman"/>
                        </a:rPr>
                        <a:t>nervus</a:t>
                      </a:r>
                      <a:r>
                        <a:rPr lang="en-US" sz="2000" dirty="0">
                          <a:solidFill>
                            <a:srgbClr val="333333"/>
                          </a:solidFill>
                          <a:latin typeface="Times New Roman"/>
                          <a:ea typeface="Times New Roman"/>
                          <a:cs typeface="Times New Roman"/>
                        </a:rPr>
                        <a:t>), tendon; nerve; Cognate with the Greek </a:t>
                      </a:r>
                      <a:r>
                        <a:rPr lang="en-US" sz="2000" dirty="0" err="1">
                          <a:solidFill>
                            <a:srgbClr val="333333"/>
                          </a:solidFill>
                          <a:latin typeface="Times New Roman"/>
                          <a:ea typeface="Times New Roman"/>
                          <a:cs typeface="Times New Roman"/>
                        </a:rPr>
                        <a:t>νευρον</a:t>
                      </a:r>
                      <a:r>
                        <a:rPr lang="en-US" sz="2000" dirty="0">
                          <a:solidFill>
                            <a:srgbClr val="333333"/>
                          </a:solidFill>
                          <a:latin typeface="Times New Roman"/>
                          <a:ea typeface="Times New Roman"/>
                          <a:cs typeface="Times New Roman"/>
                        </a:rPr>
                        <a:t> (neuron) (see below)</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7" tooltip="Nerve"/>
                        </a:rPr>
                        <a:t>Nerve</a:t>
                      </a: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N</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472053223"/>
              </p:ext>
            </p:extLst>
          </p:nvPr>
        </p:nvGraphicFramePr>
        <p:xfrm>
          <a:off x="228600" y="228600"/>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757851">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nvGraphicFramePr>
        <p:xfrm>
          <a:off x="304800" y="1371600"/>
          <a:ext cx="8458200" cy="3779663"/>
        </p:xfrm>
        <a:graphic>
          <a:graphicData uri="http://schemas.openxmlformats.org/drawingml/2006/table">
            <a:tbl>
              <a:tblPr/>
              <a:tblGrid>
                <a:gridCol w="2114550">
                  <a:extLst>
                    <a:ext uri="{9D8B030D-6E8A-4147-A177-3AD203B41FA5}">
                      <a16:colId xmlns:a16="http://schemas.microsoft.com/office/drawing/2014/main" val="20000"/>
                    </a:ext>
                  </a:extLst>
                </a:gridCol>
                <a:gridCol w="211455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308935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neur(i)-, neur(o)-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los nervios y el sistema nervioso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νεῦρον (neuron), tendon, sinew; nerve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Neurofibromatosis"/>
                        </a:rPr>
                        <a:t>Neurofibromatosis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64444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normo-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Normal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3" tooltip="Normocapnia"/>
                        </a:rPr>
                        <a:t>Normocapnia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3934"/>
            <a:ext cx="36420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pitchFamily="34" charset="0"/>
                <a:cs typeface="Arial" pitchFamily="34" charset="0"/>
              </a:rPr>
              <a:t>O</a:t>
            </a:r>
          </a:p>
        </p:txBody>
      </p:sp>
      <p:graphicFrame>
        <p:nvGraphicFramePr>
          <p:cNvPr id="4" name="Table 3"/>
          <p:cNvGraphicFramePr>
            <a:graphicFrameLocks noGrp="1"/>
          </p:cNvGraphicFramePr>
          <p:nvPr>
            <p:extLst>
              <p:ext uri="{D42A27DB-BD31-4B8C-83A1-F6EECF244321}">
                <p14:modId xmlns:p14="http://schemas.microsoft.com/office/powerpoint/2010/main" val="3128350201"/>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280098518"/>
              </p:ext>
            </p:extLst>
          </p:nvPr>
        </p:nvGraphicFramePr>
        <p:xfrm>
          <a:off x="228600" y="1397001"/>
          <a:ext cx="8915400" cy="4300388"/>
        </p:xfrm>
        <a:graphic>
          <a:graphicData uri="http://schemas.openxmlformats.org/drawingml/2006/table">
            <a:tbl>
              <a:tblPr/>
              <a:tblGrid>
                <a:gridCol w="18288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2228850">
                  <a:extLst>
                    <a:ext uri="{9D8B030D-6E8A-4147-A177-3AD203B41FA5}">
                      <a16:colId xmlns:a16="http://schemas.microsoft.com/office/drawing/2014/main" val="20003"/>
                    </a:ext>
                  </a:extLst>
                </a:gridCol>
              </a:tblGrid>
              <a:tr h="87894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ocul</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ojo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(oculus), the eye</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Oculist"/>
                        </a:rPr>
                        <a:t>Oculist</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0"/>
                  </a:ext>
                </a:extLst>
              </a:tr>
              <a:tr h="116670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odont(o)-</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los dientes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ὀδούς, ὀδοντ- (odoús, odont-), tooth</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Orthodontist"/>
                        </a:rPr>
                        <a:t>orthodontist</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1"/>
                  </a:ext>
                </a:extLst>
              </a:tr>
              <a:tr h="34504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odyn(o)-</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Dolor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ὀδύνη</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stomatodynia</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2"/>
                  </a:ext>
                </a:extLst>
              </a:tr>
              <a:tr h="878940">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3"/>
                  </a:ext>
                </a:extLst>
              </a:tr>
              <a:tr h="59117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-oid</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semejanza</a:t>
                      </a:r>
                      <a:r>
                        <a:rPr lang="en-US" sz="2000" dirty="0">
                          <a:solidFill>
                            <a:srgbClr val="333333"/>
                          </a:solidFill>
                          <a:latin typeface="Times New Roman"/>
                          <a:ea typeface="Times New Roman"/>
                          <a:cs typeface="Times New Roman"/>
                        </a:rPr>
                        <a:t> con
</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-οειδής</a:t>
                      </a:r>
                      <a:endParaRPr lang="en-US" sz="2000">
                        <a:solidFill>
                          <a:srgbClr val="333333"/>
                        </a:solidFill>
                        <a:latin typeface="Arial"/>
                        <a:ea typeface="Calibri"/>
                        <a:cs typeface="Times New Roman"/>
                      </a:endParaRPr>
                    </a:p>
                  </a:txBody>
                  <a:tcPr marL="8321" marR="8321" marT="8321" marB="8321"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Sarcoidosis"/>
                        </a:rPr>
                        <a:t>Sarcoidosis</a:t>
                      </a:r>
                      <a:endParaRPr lang="en-US" sz="2000" dirty="0">
                        <a:solidFill>
                          <a:srgbClr val="333333"/>
                        </a:solidFill>
                        <a:latin typeface="Arial"/>
                        <a:ea typeface="Calibri"/>
                        <a:cs typeface="Times New Roman"/>
                      </a:endParaRPr>
                    </a:p>
                  </a:txBody>
                  <a:tcPr marL="8321" marR="8321" marT="8321" marB="8321"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85457004"/>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441415044"/>
              </p:ext>
            </p:extLst>
          </p:nvPr>
        </p:nvGraphicFramePr>
        <p:xfrm>
          <a:off x="152400" y="1066800"/>
          <a:ext cx="8534400" cy="4708513"/>
        </p:xfrm>
        <a:graphic>
          <a:graphicData uri="http://schemas.openxmlformats.org/drawingml/2006/table">
            <a:tbl>
              <a:tblPr/>
              <a:tblGrid>
                <a:gridCol w="213360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462356">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ole</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pequeño</a:t>
                      </a:r>
                      <a:r>
                        <a:rPr lang="en-US" sz="2000" dirty="0">
                          <a:solidFill>
                            <a:srgbClr val="333333"/>
                          </a:solidFill>
                          <a:latin typeface="Times New Roman"/>
                          <a:ea typeface="Times New Roman"/>
                          <a:cs typeface="Times New Roman"/>
                        </a:rPr>
                        <a:t> o </a:t>
                      </a:r>
                      <a:r>
                        <a:rPr lang="en-US" sz="2000" dirty="0" err="1">
                          <a:solidFill>
                            <a:srgbClr val="333333"/>
                          </a:solidFill>
                          <a:latin typeface="Times New Roman"/>
                          <a:ea typeface="Times New Roman"/>
                          <a:cs typeface="Times New Roman"/>
                        </a:rPr>
                        <a:t>pequeño</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r>
                        <a:rPr lang="en-US" sz="2000" dirty="0">
                          <a:latin typeface="Calibri"/>
                          <a:ea typeface="Times New Roman"/>
                          <a:cs typeface="Times New Roman"/>
                        </a:rPr>
                        <a:t>Arteriole</a:t>
                      </a: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77792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olig(o)-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algo como 'tener poco, tener pocos'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ὀλίγος (oligos), few</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2" tooltip="Oligotrophy"/>
                        </a:rPr>
                        <a:t>Oligotrophy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133940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om(o)-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hombro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ὠμός (ōmos), shoulder</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Omoplate (page does not exist)"/>
                        </a:rPr>
                        <a:t>Omoplate</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90087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-oma</a:t>
                      </a:r>
                      <a:r>
                        <a:rPr lang="en-US" sz="2000">
                          <a:solidFill>
                            <a:srgbClr val="333333"/>
                          </a:solidFill>
                          <a:latin typeface="Times New Roman"/>
                          <a:ea typeface="Times New Roman"/>
                          <a:cs typeface="Times New Roman"/>
                        </a:rPr>
                        <a:t> (singular), </a:t>
                      </a:r>
                      <a:r>
                        <a:rPr lang="en-US" sz="2000" b="1">
                          <a:solidFill>
                            <a:srgbClr val="333333"/>
                          </a:solidFill>
                          <a:latin typeface="Times New Roman"/>
                          <a:ea typeface="Times New Roman"/>
                          <a:cs typeface="Times New Roman"/>
                        </a:rPr>
                        <a:t>-omata</a:t>
                      </a:r>
                      <a:r>
                        <a:rPr lang="en-US" sz="2000">
                          <a:solidFill>
                            <a:srgbClr val="333333"/>
                          </a:solidFill>
                          <a:latin typeface="Times New Roman"/>
                          <a:ea typeface="Times New Roman"/>
                          <a:cs typeface="Times New Roman"/>
                        </a:rPr>
                        <a:t> (plural)</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tumor, masa, </a:t>
                      </a:r>
                      <a:r>
                        <a:rPr lang="en-US" sz="2000" u="sng" dirty="0" err="1">
                          <a:solidFill>
                            <a:srgbClr val="0000FF"/>
                          </a:solidFill>
                          <a:latin typeface="Times New Roman"/>
                          <a:ea typeface="Times New Roman"/>
                          <a:cs typeface="Times New Roman"/>
                        </a:rPr>
                        <a:t>colección</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-ωμα</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Sarcoma"/>
                        </a:rPr>
                        <a:t>Sarcoma</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5" tooltip="Teratoma"/>
                        </a:rPr>
                        <a:t>teratoma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92096317"/>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94313025"/>
              </p:ext>
            </p:extLst>
          </p:nvPr>
        </p:nvGraphicFramePr>
        <p:xfrm>
          <a:off x="304801" y="1397000"/>
          <a:ext cx="8534400" cy="4455274"/>
        </p:xfrm>
        <a:graphic>
          <a:graphicData uri="http://schemas.openxmlformats.org/drawingml/2006/table">
            <a:tbl>
              <a:tblPr/>
              <a:tblGrid>
                <a:gridCol w="1447799">
                  <a:extLst>
                    <a:ext uri="{9D8B030D-6E8A-4147-A177-3AD203B41FA5}">
                      <a16:colId xmlns:a16="http://schemas.microsoft.com/office/drawing/2014/main" val="20000"/>
                    </a:ext>
                  </a:extLst>
                </a:gridCol>
                <a:gridCol w="2831919">
                  <a:extLst>
                    <a:ext uri="{9D8B030D-6E8A-4147-A177-3AD203B41FA5}">
                      <a16:colId xmlns:a16="http://schemas.microsoft.com/office/drawing/2014/main" val="20001"/>
                    </a:ext>
                  </a:extLst>
                </a:gridCol>
                <a:gridCol w="2349681">
                  <a:extLst>
                    <a:ext uri="{9D8B030D-6E8A-4147-A177-3AD203B41FA5}">
                      <a16:colId xmlns:a16="http://schemas.microsoft.com/office/drawing/2014/main" val="20002"/>
                    </a:ext>
                  </a:extLst>
                </a:gridCol>
                <a:gridCol w="1905001">
                  <a:extLst>
                    <a:ext uri="{9D8B030D-6E8A-4147-A177-3AD203B41FA5}">
                      <a16:colId xmlns:a16="http://schemas.microsoft.com/office/drawing/2014/main" val="20003"/>
                    </a:ext>
                  </a:extLst>
                </a:gridCol>
              </a:tblGrid>
              <a:tr h="11930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omphal(o)-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ombligo, el </a:t>
                      </a:r>
                      <a:r>
                        <a:rPr lang="es-ES" sz="2000" dirty="0" err="1">
                          <a:solidFill>
                            <a:srgbClr val="333333"/>
                          </a:solidFill>
                          <a:latin typeface="Times New Roman"/>
                          <a:ea typeface="Times New Roman"/>
                          <a:cs typeface="Times New Roman"/>
                        </a:rPr>
                        <a:t>umbilicus</a:t>
                      </a:r>
                      <a:r>
                        <a:rPr lang="es-E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ὀμφαλός (omphalós), navel, belly-button</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2" tooltip="Omphalotomy (page does not exist)"/>
                        </a:rPr>
                        <a:t>Omphalotomy</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0"/>
                  </a:ext>
                </a:extLst>
              </a:tr>
              <a:tr h="4849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onco-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tumor, </a:t>
                      </a:r>
                      <a:r>
                        <a:rPr lang="en-US" sz="2000" dirty="0" err="1">
                          <a:solidFill>
                            <a:srgbClr val="333333"/>
                          </a:solidFill>
                          <a:latin typeface="Times New Roman"/>
                          <a:ea typeface="Times New Roman"/>
                          <a:cs typeface="Times New Roman"/>
                        </a:rPr>
                        <a:t>volumen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volumen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ὄγκος</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Oncology"/>
                        </a:rPr>
                        <a:t>Oncology</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1"/>
                  </a:ext>
                </a:extLst>
              </a:tr>
              <a:tr h="11930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onych(o)-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uña (de un dedo o dedo del pie)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ὄνυξ, ὀνυχο- (ónyx, ónycho-), nail; claw; talon</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Onychophagy"/>
                        </a:rPr>
                        <a:t>Onychophagy</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2"/>
                  </a:ext>
                </a:extLst>
              </a:tr>
              <a:tr h="11930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huevo, un huevo de mujer, el óvulo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ᾠόν</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ᾠο</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ōón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ōo</a:t>
                      </a:r>
                      <a:r>
                        <a:rPr lang="en-US" sz="2000" dirty="0">
                          <a:solidFill>
                            <a:srgbClr val="333333"/>
                          </a:solidFill>
                          <a:latin typeface="Times New Roman"/>
                          <a:ea typeface="Times New Roman"/>
                          <a:cs typeface="Times New Roman"/>
                        </a:rPr>
                        <a:t>-), egg, ovum</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Oogenesis"/>
                        </a:rPr>
                        <a:t>Oogenesis</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88068888"/>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454219561"/>
              </p:ext>
            </p:extLst>
          </p:nvPr>
        </p:nvGraphicFramePr>
        <p:xfrm>
          <a:off x="304800" y="993981"/>
          <a:ext cx="8610600" cy="4690507"/>
        </p:xfrm>
        <a:graphic>
          <a:graphicData uri="http://schemas.openxmlformats.org/drawingml/2006/table">
            <a:tbl>
              <a:tblPr/>
              <a:tblGrid>
                <a:gridCol w="16002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122029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oophor(o)-</a:t>
                      </a:r>
                      <a:endParaRPr lang="en-US" sz="200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ovario de la mujer
</a:t>
                      </a:r>
                      <a:endParaRPr lang="en-US" sz="2000" dirty="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Neoclassical Greek ᾠοφόρον (ōophóron), ovary, egg-bearing</a:t>
                      </a:r>
                      <a:endParaRPr lang="en-US" sz="200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Oophorectomy"/>
                        </a:rPr>
                        <a:t>Oophorectomy</a:t>
                      </a:r>
                      <a:endParaRPr lang="en-US" sz="2000">
                        <a:solidFill>
                          <a:srgbClr val="333333"/>
                        </a:solidFill>
                        <a:latin typeface="Arial"/>
                        <a:ea typeface="Calibri"/>
                        <a:cs typeface="Times New Roman"/>
                      </a:endParaRPr>
                    </a:p>
                  </a:txBody>
                  <a:tcPr marL="5477" marR="5477" marT="5477" marB="5477" anchor="ctr">
                    <a:lnL>
                      <a:noFill/>
                    </a:lnL>
                    <a:lnR>
                      <a:noFill/>
                    </a:lnR>
                    <a:lnT>
                      <a:noFill/>
                    </a:lnT>
                    <a:lnB>
                      <a:noFill/>
                    </a:lnB>
                  </a:tcPr>
                </a:tc>
                <a:extLst>
                  <a:ext uri="{0D108BD9-81ED-4DB2-BD59-A6C34878D82A}">
                    <a16:rowId xmlns:a16="http://schemas.microsoft.com/office/drawing/2014/main" val="10000"/>
                  </a:ext>
                </a:extLst>
              </a:tr>
              <a:tr h="81718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ophthalm(o)-</a:t>
                      </a:r>
                      <a:endParaRPr lang="en-US" sz="200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ojo
</a:t>
                      </a:r>
                      <a:endParaRPr lang="en-US" sz="2000" dirty="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ὀφθαλμός (ophthalmós), the eye</a:t>
                      </a:r>
                      <a:endParaRPr lang="en-US" sz="200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Ophthalmology"/>
                        </a:rPr>
                        <a:t>Ophthalmology</a:t>
                      </a:r>
                      <a:endParaRPr lang="en-US" sz="2000">
                        <a:solidFill>
                          <a:srgbClr val="333333"/>
                        </a:solidFill>
                        <a:latin typeface="Arial"/>
                        <a:ea typeface="Calibri"/>
                        <a:cs typeface="Times New Roman"/>
                      </a:endParaRPr>
                    </a:p>
                  </a:txBody>
                  <a:tcPr marL="5477" marR="5477" marT="5477" marB="5477" anchor="ctr">
                    <a:lnL>
                      <a:noFill/>
                    </a:lnL>
                    <a:lnR>
                      <a:noFill/>
                    </a:lnR>
                    <a:lnT>
                      <a:noFill/>
                    </a:lnT>
                    <a:lnB>
                      <a:noFill/>
                    </a:lnB>
                  </a:tcPr>
                </a:tc>
                <a:extLst>
                  <a:ext uri="{0D108BD9-81ED-4DB2-BD59-A6C34878D82A}">
                    <a16:rowId xmlns:a16="http://schemas.microsoft.com/office/drawing/2014/main" val="10001"/>
                  </a:ext>
                </a:extLst>
              </a:tr>
              <a:tr h="202652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optic(o)-</a:t>
                      </a:r>
                      <a:endParaRPr lang="en-US" sz="200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relacionados con las propiedades químicas del ojo
</a:t>
                      </a:r>
                      <a:endParaRPr lang="en-US" sz="2000" dirty="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Middle French (optique) &lt; Greek ὀπτικός (optikós); ώψ(opsi), vision. Cognate with Latin </a:t>
                      </a:r>
                      <a:r>
                        <a:rPr lang="en-US" sz="2000" i="1">
                          <a:solidFill>
                            <a:srgbClr val="333333"/>
                          </a:solidFill>
                          <a:latin typeface="Times New Roman"/>
                          <a:ea typeface="Times New Roman"/>
                          <a:cs typeface="Times New Roman"/>
                        </a:rPr>
                        <a:t>oculus</a:t>
                      </a:r>
                      <a:r>
                        <a:rPr lang="en-US" sz="2000">
                          <a:solidFill>
                            <a:srgbClr val="333333"/>
                          </a:solidFill>
                          <a:latin typeface="Times New Roman"/>
                          <a:ea typeface="Times New Roman"/>
                          <a:cs typeface="Times New Roman"/>
                        </a:rPr>
                        <a:t>, relating to the eye</a:t>
                      </a:r>
                      <a:endParaRPr lang="en-US" sz="2000">
                        <a:solidFill>
                          <a:srgbClr val="333333"/>
                        </a:solidFill>
                        <a:latin typeface="Arial"/>
                        <a:ea typeface="Calibri"/>
                        <a:cs typeface="Times New Roman"/>
                      </a:endParaRPr>
                    </a:p>
                  </a:txBody>
                  <a:tcPr marL="5477" marR="5477" marT="5477" marB="5477"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Opticochemical, biopsy (page does not exist)"/>
                        </a:rPr>
                        <a:t>Opticochemical</a:t>
                      </a:r>
                      <a:r>
                        <a:rPr lang="en-US" sz="2000" u="sng" dirty="0">
                          <a:solidFill>
                            <a:srgbClr val="0000FF"/>
                          </a:solidFill>
                          <a:latin typeface="Times New Roman"/>
                          <a:ea typeface="Times New Roman"/>
                          <a:cs typeface="Times New Roman"/>
                          <a:hlinkClick r:id="rId4" tooltip="Opticochemical, biopsy (page does not exist)"/>
                        </a:rPr>
                        <a:t>, biopsy</a:t>
                      </a:r>
                      <a:endParaRPr lang="en-US" sz="2000" dirty="0">
                        <a:solidFill>
                          <a:srgbClr val="333333"/>
                        </a:solidFill>
                        <a:latin typeface="Arial"/>
                        <a:ea typeface="Calibri"/>
                        <a:cs typeface="Times New Roman"/>
                      </a:endParaRPr>
                    </a:p>
                  </a:txBody>
                  <a:tcPr marL="5477" marR="5477" marT="5477" marB="5477"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21551122"/>
              </p:ext>
            </p:extLst>
          </p:nvPr>
        </p:nvGraphicFramePr>
        <p:xfrm>
          <a:off x="228600" y="0"/>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511907540"/>
              </p:ext>
            </p:extLst>
          </p:nvPr>
        </p:nvGraphicFramePr>
        <p:xfrm>
          <a:off x="304798" y="838200"/>
          <a:ext cx="8763004" cy="5173334"/>
        </p:xfrm>
        <a:graphic>
          <a:graphicData uri="http://schemas.openxmlformats.org/drawingml/2006/table">
            <a:tbl>
              <a:tblPr/>
              <a:tblGrid>
                <a:gridCol w="1600202">
                  <a:extLst>
                    <a:ext uri="{9D8B030D-6E8A-4147-A177-3AD203B41FA5}">
                      <a16:colId xmlns:a16="http://schemas.microsoft.com/office/drawing/2014/main" val="20000"/>
                    </a:ext>
                  </a:extLst>
                </a:gridCol>
                <a:gridCol w="2781300">
                  <a:extLst>
                    <a:ext uri="{9D8B030D-6E8A-4147-A177-3AD203B41FA5}">
                      <a16:colId xmlns:a16="http://schemas.microsoft.com/office/drawing/2014/main" val="20001"/>
                    </a:ext>
                  </a:extLst>
                </a:gridCol>
                <a:gridCol w="2190751">
                  <a:extLst>
                    <a:ext uri="{9D8B030D-6E8A-4147-A177-3AD203B41FA5}">
                      <a16:colId xmlns:a16="http://schemas.microsoft.com/office/drawing/2014/main" val="20002"/>
                    </a:ext>
                  </a:extLst>
                </a:gridCol>
                <a:gridCol w="2190751">
                  <a:extLst>
                    <a:ext uri="{9D8B030D-6E8A-4147-A177-3AD203B41FA5}">
                      <a16:colId xmlns:a16="http://schemas.microsoft.com/office/drawing/2014/main" val="20003"/>
                    </a:ext>
                  </a:extLst>
                </a:gridCol>
              </a:tblGrid>
              <a:tr h="78544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or(o)-</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boca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dirty="0" err="1">
                          <a:solidFill>
                            <a:srgbClr val="333333"/>
                          </a:solidFill>
                          <a:latin typeface="Times New Roman"/>
                          <a:ea typeface="Times New Roman"/>
                          <a:cs typeface="Times New Roman"/>
                        </a:rPr>
                        <a:t>ōs</a:t>
                      </a:r>
                      <a:r>
                        <a:rPr lang="en-US" sz="2000" dirty="0">
                          <a:solidFill>
                            <a:srgbClr val="333333"/>
                          </a:solidFill>
                          <a:latin typeface="Times New Roman"/>
                          <a:ea typeface="Times New Roman"/>
                          <a:cs typeface="Times New Roman"/>
                        </a:rPr>
                        <a:t>, or-), mouth</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Mouth"/>
                        </a:rPr>
                        <a:t>Oral</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0"/>
                  </a:ext>
                </a:extLst>
              </a:tr>
              <a:tr h="9060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orchi(o)-, orchid(o)-, orch(o)-</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Testículo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ὀρχις (orkhis, orkhi-)</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Orchiectomy"/>
                        </a:rPr>
                        <a:t>Orchiectomy</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4" tooltip="Orchidectomy"/>
                        </a:rPr>
                        <a:t>orchidectomy</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1"/>
                  </a:ext>
                </a:extLst>
              </a:tr>
              <a:tr h="90273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orth(o)-</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algo tan recto o correcto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ὀρθός (orthos), straight, correct, normal</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Orthodontist"/>
                        </a:rPr>
                        <a:t>Orthodontist</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2"/>
                  </a:ext>
                </a:extLst>
              </a:tr>
              <a:tr h="121287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-osis</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una afección, enfermedad o aumento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ωσις</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6" tooltip="Harlequin type ichthyosis"/>
                        </a:rPr>
                        <a:t>Harlequin type </a:t>
                      </a:r>
                      <a:r>
                        <a:rPr lang="en-US" sz="2000" u="sng" dirty="0" err="1">
                          <a:solidFill>
                            <a:srgbClr val="0000FF"/>
                          </a:solidFill>
                          <a:latin typeface="Times New Roman"/>
                          <a:ea typeface="Times New Roman"/>
                          <a:cs typeface="Times New Roman"/>
                          <a:hlinkClick r:id="rId6" tooltip="Harlequin type ichthyosis"/>
                        </a:rPr>
                        <a:t>ichthyosis</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7" tooltip="Psychosis"/>
                        </a:rPr>
                        <a:t>psychosis</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8" tooltip="Osteoperosis"/>
                        </a:rPr>
                        <a:t>osteoperosis</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3"/>
                  </a:ext>
                </a:extLst>
              </a:tr>
              <a:tr h="5981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osseo-</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Huesuda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Interosseo</a:t>
                      </a:r>
                      <a:endParaRPr lang="en-US" sz="2000" dirty="0">
                        <a:latin typeface="Calibri"/>
                        <a:ea typeface="Times New Roman"/>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07787810"/>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939156171"/>
              </p:ext>
            </p:extLst>
          </p:nvPr>
        </p:nvGraphicFramePr>
        <p:xfrm>
          <a:off x="457200" y="1143000"/>
          <a:ext cx="8686800" cy="4470901"/>
        </p:xfrm>
        <a:graphic>
          <a:graphicData uri="http://schemas.openxmlformats.org/drawingml/2006/table">
            <a:tbl>
              <a:tblPr/>
              <a:tblGrid>
                <a:gridCol w="2190810">
                  <a:extLst>
                    <a:ext uri="{9D8B030D-6E8A-4147-A177-3AD203B41FA5}">
                      <a16:colId xmlns:a16="http://schemas.microsoft.com/office/drawing/2014/main" val="20000"/>
                    </a:ext>
                  </a:extLst>
                </a:gridCol>
                <a:gridCol w="2165330">
                  <a:extLst>
                    <a:ext uri="{9D8B030D-6E8A-4147-A177-3AD203B41FA5}">
                      <a16:colId xmlns:a16="http://schemas.microsoft.com/office/drawing/2014/main" val="20001"/>
                    </a:ext>
                  </a:extLst>
                </a:gridCol>
                <a:gridCol w="2165330">
                  <a:extLst>
                    <a:ext uri="{9D8B030D-6E8A-4147-A177-3AD203B41FA5}">
                      <a16:colId xmlns:a16="http://schemas.microsoft.com/office/drawing/2014/main" val="20002"/>
                    </a:ext>
                  </a:extLst>
                </a:gridCol>
                <a:gridCol w="2165330">
                  <a:extLst>
                    <a:ext uri="{9D8B030D-6E8A-4147-A177-3AD203B41FA5}">
                      <a16:colId xmlns:a16="http://schemas.microsoft.com/office/drawing/2014/main" val="20003"/>
                    </a:ext>
                  </a:extLst>
                </a:gridCol>
              </a:tblGrid>
              <a:tr h="10115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ossi-</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Hueso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eripheral ossifying fibroma"/>
                        </a:rPr>
                        <a:t>Peripheral ossifying fibroma</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0"/>
                  </a:ext>
                </a:extLst>
              </a:tr>
              <a:tr h="68033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ost(e)-, oste(o)-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Hueso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ὀστέον</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Osteoporosis"/>
                        </a:rPr>
                        <a:t>Osteoporosis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1"/>
                  </a:ext>
                </a:extLst>
              </a:tr>
              <a:tr h="10115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ot(o)-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oreja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οὖς, ὠτ- (ous, ōt-), the ear</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Otopathy (page does not exist)"/>
                        </a:rPr>
                        <a:t>Otopathy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2"/>
                  </a:ext>
                </a:extLst>
              </a:tr>
              <a:tr h="34916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-ous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pertenecientes</a:t>
                      </a:r>
                      <a:r>
                        <a:rPr lang="en-US" sz="2000" dirty="0">
                          <a:solidFill>
                            <a:srgbClr val="333333"/>
                          </a:solidFill>
                          <a:latin typeface="Times New Roman"/>
                          <a:ea typeface="Times New Roman"/>
                          <a:cs typeface="Times New Roman"/>
                        </a:rPr>
                        <a:t> a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-osus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3"/>
                  </a:ext>
                </a:extLst>
              </a:tr>
              <a:tr h="10115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ovari(o)-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los </a:t>
                      </a:r>
                      <a:r>
                        <a:rPr lang="en-US" sz="2000" dirty="0" err="1">
                          <a:solidFill>
                            <a:srgbClr val="333333"/>
                          </a:solidFill>
                          <a:latin typeface="Times New Roman"/>
                          <a:ea typeface="Times New Roman"/>
                          <a:cs typeface="Times New Roman"/>
                        </a:rPr>
                        <a:t>ovarios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(ōvarium), ovary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Ovariectomy"/>
                        </a:rPr>
                        <a:t>Ovariectomy</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450646105"/>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nvGraphicFramePr>
        <p:xfrm>
          <a:off x="304800" y="1447800"/>
          <a:ext cx="8610601" cy="3564095"/>
        </p:xfrm>
        <a:graphic>
          <a:graphicData uri="http://schemas.openxmlformats.org/drawingml/2006/table">
            <a:tbl>
              <a:tblPr/>
              <a:tblGrid>
                <a:gridCol w="2171593">
                  <a:extLst>
                    <a:ext uri="{9D8B030D-6E8A-4147-A177-3AD203B41FA5}">
                      <a16:colId xmlns:a16="http://schemas.microsoft.com/office/drawing/2014/main" val="20000"/>
                    </a:ext>
                  </a:extLst>
                </a:gridCol>
                <a:gridCol w="2146336">
                  <a:extLst>
                    <a:ext uri="{9D8B030D-6E8A-4147-A177-3AD203B41FA5}">
                      <a16:colId xmlns:a16="http://schemas.microsoft.com/office/drawing/2014/main" val="20001"/>
                    </a:ext>
                  </a:extLst>
                </a:gridCol>
                <a:gridCol w="2146336">
                  <a:extLst>
                    <a:ext uri="{9D8B030D-6E8A-4147-A177-3AD203B41FA5}">
                      <a16:colId xmlns:a16="http://schemas.microsoft.com/office/drawing/2014/main" val="20002"/>
                    </a:ext>
                  </a:extLst>
                </a:gridCol>
                <a:gridCol w="2146336">
                  <a:extLst>
                    <a:ext uri="{9D8B030D-6E8A-4147-A177-3AD203B41FA5}">
                      <a16:colId xmlns:a16="http://schemas.microsoft.com/office/drawing/2014/main" val="20003"/>
                    </a:ext>
                  </a:extLst>
                </a:gridCol>
              </a:tblGrid>
              <a:tr h="167487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ovo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ovi</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ov</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los huevos, el óvulo
</a:t>
                      </a:r>
                      <a:endParaRPr lang="en-US" sz="2000" dirty="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(ōvum), egg, ovum</a:t>
                      </a:r>
                      <a:endParaRPr lang="en-US" sz="200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Ovogenesis"/>
                        </a:rPr>
                        <a:t>Ovogenesis</a:t>
                      </a:r>
                      <a:endParaRPr lang="en-US" sz="2000">
                        <a:solidFill>
                          <a:srgbClr val="333333"/>
                        </a:solidFill>
                        <a:latin typeface="Arial"/>
                        <a:ea typeface="Calibri"/>
                        <a:cs typeface="Times New Roman"/>
                      </a:endParaRPr>
                    </a:p>
                  </a:txBody>
                  <a:tcPr marL="9392" marR="9392" marT="9392" marB="9392" anchor="ctr">
                    <a:lnL>
                      <a:noFill/>
                    </a:lnL>
                    <a:lnR>
                      <a:noFill/>
                    </a:lnR>
                    <a:lnT>
                      <a:noFill/>
                    </a:lnT>
                    <a:lnB>
                      <a:noFill/>
                    </a:lnB>
                  </a:tcPr>
                </a:tc>
                <a:extLst>
                  <a:ext uri="{0D108BD9-81ED-4DB2-BD59-A6C34878D82A}">
                    <a16:rowId xmlns:a16="http://schemas.microsoft.com/office/drawing/2014/main" val="10000"/>
                  </a:ext>
                </a:extLst>
              </a:tr>
              <a:tr h="84866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oxo-</a:t>
                      </a:r>
                      <a:endParaRPr lang="en-US" sz="200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adición</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oxígeno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ὀξύς</a:t>
                      </a:r>
                      <a:endParaRPr lang="en-US" sz="200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9392" marR="9392" marT="9392" marB="9392" anchor="ctr">
                    <a:lnL>
                      <a:noFill/>
                    </a:lnL>
                    <a:lnR>
                      <a:noFill/>
                    </a:lnR>
                    <a:lnT>
                      <a:noFill/>
                    </a:lnT>
                    <a:lnB>
                      <a:noFill/>
                    </a:lnB>
                  </a:tcPr>
                </a:tc>
                <a:extLst>
                  <a:ext uri="{0D108BD9-81ED-4DB2-BD59-A6C34878D82A}">
                    <a16:rowId xmlns:a16="http://schemas.microsoft.com/office/drawing/2014/main" val="10001"/>
                  </a:ext>
                </a:extLst>
              </a:tr>
              <a:tr h="84866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oxy-</a:t>
                      </a:r>
                      <a:endParaRPr lang="en-US" sz="200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afilado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ácido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agudo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oxígeno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ὀξύς(oxus)</a:t>
                      </a:r>
                      <a:endParaRPr lang="en-US" sz="2000">
                        <a:solidFill>
                          <a:srgbClr val="333333"/>
                        </a:solidFill>
                        <a:latin typeface="Arial"/>
                        <a:ea typeface="Calibri"/>
                        <a:cs typeface="Times New Roman"/>
                      </a:endParaRPr>
                    </a:p>
                  </a:txBody>
                  <a:tcPr marL="9392" marR="9392" marT="9392" marB="9392"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9392" marR="9392" marT="9392" marB="9392"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43934"/>
            <a:ext cx="33855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pitchFamily="34" charset="0"/>
                <a:cs typeface="Arial" pitchFamily="34" charset="0"/>
              </a:rPr>
              <a:t>P</a:t>
            </a:r>
          </a:p>
        </p:txBody>
      </p:sp>
      <p:graphicFrame>
        <p:nvGraphicFramePr>
          <p:cNvPr id="4" name="Table 3"/>
          <p:cNvGraphicFramePr>
            <a:graphicFrameLocks noGrp="1"/>
          </p:cNvGraphicFramePr>
          <p:nvPr>
            <p:extLst>
              <p:ext uri="{D42A27DB-BD31-4B8C-83A1-F6EECF244321}">
                <p14:modId xmlns:p14="http://schemas.microsoft.com/office/powerpoint/2010/main" val="1291991251"/>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868999108"/>
              </p:ext>
            </p:extLst>
          </p:nvPr>
        </p:nvGraphicFramePr>
        <p:xfrm>
          <a:off x="304800" y="1472564"/>
          <a:ext cx="8610600" cy="4377155"/>
        </p:xfrm>
        <a:graphic>
          <a:graphicData uri="http://schemas.openxmlformats.org/drawingml/2006/table">
            <a:tbl>
              <a:tblPr/>
              <a:tblGrid>
                <a:gridCol w="16764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47938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pachy-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Grueso</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παχύς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achyderma"/>
                        </a:rPr>
                        <a:t>pachyderma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84342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palpebr-</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párpado [poco frecuente como raíz]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(palpebra), eyelid</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Palpebra"/>
                        </a:rPr>
                        <a:t>Palpebra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184342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pan-, pant(o)-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como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completo</a:t>
                      </a:r>
                      <a:r>
                        <a:rPr lang="en-US" sz="2000" dirty="0">
                          <a:solidFill>
                            <a:srgbClr val="333333"/>
                          </a:solidFill>
                          <a:latin typeface="Times New Roman"/>
                          <a:ea typeface="Times New Roman"/>
                          <a:cs typeface="Times New Roman"/>
                        </a:rPr>
                        <a:t>" o que </a:t>
                      </a:r>
                      <a:r>
                        <a:rPr lang="en-US" sz="2000" dirty="0" err="1">
                          <a:solidFill>
                            <a:srgbClr val="333333"/>
                          </a:solidFill>
                          <a:latin typeface="Times New Roman"/>
                          <a:ea typeface="Times New Roman"/>
                          <a:cs typeface="Times New Roman"/>
                        </a:rPr>
                        <a:t>contiene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todo</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πᾶς, παν- (</a:t>
                      </a:r>
                      <a:r>
                        <a:rPr lang="en-US" sz="2000" i="1">
                          <a:solidFill>
                            <a:srgbClr val="333333"/>
                          </a:solidFill>
                          <a:latin typeface="Times New Roman"/>
                          <a:ea typeface="Times New Roman"/>
                          <a:cs typeface="Times New Roman"/>
                        </a:rPr>
                        <a:t>pas, pan-</a:t>
                      </a:r>
                      <a:r>
                        <a:rPr lang="en-US" sz="2000">
                          <a:solidFill>
                            <a:srgbClr val="333333"/>
                          </a:solidFill>
                          <a:latin typeface="Times New Roman"/>
                          <a:ea typeface="Times New Roman"/>
                          <a:cs typeface="Times New Roman"/>
                        </a:rPr>
                        <a:t>), all, every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Panophobia"/>
                        </a:rPr>
                        <a:t>panophobia</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5" tooltip="Panopticon"/>
                        </a:rPr>
                        <a:t>panopticon</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77213542"/>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426538046"/>
              </p:ext>
            </p:extLst>
          </p:nvPr>
        </p:nvGraphicFramePr>
        <p:xfrm>
          <a:off x="304798" y="1397000"/>
          <a:ext cx="8610604" cy="4534225"/>
        </p:xfrm>
        <a:graphic>
          <a:graphicData uri="http://schemas.openxmlformats.org/drawingml/2006/table">
            <a:tbl>
              <a:tblPr/>
              <a:tblGrid>
                <a:gridCol w="1600202">
                  <a:extLst>
                    <a:ext uri="{9D8B030D-6E8A-4147-A177-3AD203B41FA5}">
                      <a16:colId xmlns:a16="http://schemas.microsoft.com/office/drawing/2014/main" val="20000"/>
                    </a:ext>
                  </a:extLst>
                </a:gridCol>
                <a:gridCol w="2705100">
                  <a:extLst>
                    <a:ext uri="{9D8B030D-6E8A-4147-A177-3AD203B41FA5}">
                      <a16:colId xmlns:a16="http://schemas.microsoft.com/office/drawing/2014/main" val="20001"/>
                    </a:ext>
                  </a:extLst>
                </a:gridCol>
                <a:gridCol w="2152651">
                  <a:extLst>
                    <a:ext uri="{9D8B030D-6E8A-4147-A177-3AD203B41FA5}">
                      <a16:colId xmlns:a16="http://schemas.microsoft.com/office/drawing/2014/main" val="20002"/>
                    </a:ext>
                  </a:extLst>
                </a:gridCol>
                <a:gridCol w="2152651">
                  <a:extLst>
                    <a:ext uri="{9D8B030D-6E8A-4147-A177-3AD203B41FA5}">
                      <a16:colId xmlns:a16="http://schemas.microsoft.com/office/drawing/2014/main" val="20003"/>
                    </a:ext>
                  </a:extLst>
                </a:gridCol>
              </a:tblGrid>
              <a:tr h="142907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papill</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pezón (del pecho/pecho)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(papilla), nipple; diminutive of papula (see below)</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2" tooltip="Papillitis"/>
                        </a:rPr>
                        <a:t>Papillitis</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0"/>
                  </a:ext>
                </a:extLst>
              </a:tr>
              <a:tr h="166511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papul(o)-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Indica </a:t>
                      </a:r>
                      <a:r>
                        <a:rPr lang="es-ES" sz="2000" dirty="0" err="1">
                          <a:solidFill>
                            <a:srgbClr val="333333"/>
                          </a:solidFill>
                          <a:latin typeface="Times New Roman"/>
                          <a:ea typeface="Times New Roman"/>
                          <a:cs typeface="Times New Roman"/>
                        </a:rPr>
                        <a:t>papulosidad</a:t>
                      </a:r>
                      <a:r>
                        <a:rPr lang="es-ES" sz="2000" dirty="0">
                          <a:solidFill>
                            <a:srgbClr val="333333"/>
                          </a:solidFill>
                          <a:latin typeface="Times New Roman"/>
                          <a:ea typeface="Times New Roman"/>
                          <a:cs typeface="Times New Roman"/>
                        </a:rPr>
                        <a:t>, una pequeña elevación o hinchazón en la piel, un grano, hinchazón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(papula), pimple, pustle; a small elevation or swelling in the skin</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Papulation (page does not exist)"/>
                        </a:rPr>
                        <a:t>Papulation</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1"/>
                  </a:ext>
                </a:extLst>
              </a:tr>
              <a:tr h="4849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para-</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junto con, </a:t>
                      </a:r>
                      <a:r>
                        <a:rPr lang="en-US" sz="2000" dirty="0" err="1">
                          <a:solidFill>
                            <a:srgbClr val="333333"/>
                          </a:solidFill>
                          <a:latin typeface="Times New Roman"/>
                          <a:ea typeface="Times New Roman"/>
                          <a:cs typeface="Times New Roman"/>
                        </a:rPr>
                        <a:t>anormal</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παρά (</a:t>
                      </a:r>
                      <a:r>
                        <a:rPr lang="en-US" sz="2000" i="1">
                          <a:solidFill>
                            <a:srgbClr val="333333"/>
                          </a:solidFill>
                          <a:latin typeface="Times New Roman"/>
                          <a:ea typeface="Times New Roman"/>
                          <a:cs typeface="Times New Roman"/>
                        </a:rPr>
                        <a:t>para</a:t>
                      </a: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Parapsycology</a:t>
                      </a:r>
                      <a:endParaRPr lang="en-US" sz="2000" dirty="0">
                        <a:latin typeface="Calibri"/>
                        <a:ea typeface="Times New Roman"/>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2"/>
                  </a:ext>
                </a:extLst>
              </a:tr>
              <a:tr h="4849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-paresis</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parálisis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leve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πάρεσις</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Hemiparesis"/>
                        </a:rPr>
                        <a:t>hemiparesis</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57649650"/>
              </p:ext>
            </p:extLst>
          </p:nvPr>
        </p:nvGraphicFramePr>
        <p:xfrm>
          <a:off x="228600" y="76200"/>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267029138"/>
              </p:ext>
            </p:extLst>
          </p:nvPr>
        </p:nvGraphicFramePr>
        <p:xfrm>
          <a:off x="76200" y="762000"/>
          <a:ext cx="9067800" cy="5080109"/>
        </p:xfrm>
        <a:graphic>
          <a:graphicData uri="http://schemas.openxmlformats.org/drawingml/2006/table">
            <a:tbl>
              <a:tblPr/>
              <a:tblGrid>
                <a:gridCol w="1619250">
                  <a:extLst>
                    <a:ext uri="{9D8B030D-6E8A-4147-A177-3AD203B41FA5}">
                      <a16:colId xmlns:a16="http://schemas.microsoft.com/office/drawing/2014/main" val="20000"/>
                    </a:ext>
                  </a:extLst>
                </a:gridCol>
                <a:gridCol w="2914650">
                  <a:extLst>
                    <a:ext uri="{9D8B030D-6E8A-4147-A177-3AD203B41FA5}">
                      <a16:colId xmlns:a16="http://schemas.microsoft.com/office/drawing/2014/main" val="20001"/>
                    </a:ext>
                  </a:extLst>
                </a:gridCol>
                <a:gridCol w="2266950">
                  <a:extLst>
                    <a:ext uri="{9D8B030D-6E8A-4147-A177-3AD203B41FA5}">
                      <a16:colId xmlns:a16="http://schemas.microsoft.com/office/drawing/2014/main" val="20002"/>
                    </a:ext>
                  </a:extLst>
                </a:gridCol>
                <a:gridCol w="2266950">
                  <a:extLst>
                    <a:ext uri="{9D8B030D-6E8A-4147-A177-3AD203B41FA5}">
                      <a16:colId xmlns:a16="http://schemas.microsoft.com/office/drawing/2014/main" val="20003"/>
                    </a:ext>
                  </a:extLst>
                </a:gridCol>
              </a:tblGrid>
              <a:tr h="399661">
                <a:tc>
                  <a:txBody>
                    <a:bodyPr/>
                    <a:lstStyle/>
                    <a:p>
                      <a:pPr marL="0" marR="0">
                        <a:lnSpc>
                          <a:spcPct val="115000"/>
                        </a:lnSpc>
                        <a:spcBef>
                          <a:spcPts val="0"/>
                        </a:spcBef>
                        <a:spcAft>
                          <a:spcPts val="0"/>
                        </a:spcAft>
                      </a:pPr>
                      <a:r>
                        <a:rPr lang="en-US" sz="1900" b="1" dirty="0" err="1">
                          <a:solidFill>
                            <a:srgbClr val="333333"/>
                          </a:solidFill>
                          <a:latin typeface="Times New Roman"/>
                          <a:ea typeface="Times New Roman"/>
                          <a:cs typeface="Times New Roman"/>
                        </a:rPr>
                        <a:t>parvo</a:t>
                      </a:r>
                      <a:r>
                        <a:rPr lang="en-US" sz="1900" b="1" dirty="0">
                          <a:solidFill>
                            <a:srgbClr val="333333"/>
                          </a:solidFill>
                          <a:latin typeface="Times New Roman"/>
                          <a:ea typeface="Times New Roman"/>
                          <a:cs typeface="Times New Roman"/>
                        </a:rPr>
                        <a:t>-</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Pequeño</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Latin parvus</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2" tooltip="Parvovirus"/>
                        </a:rPr>
                        <a:t>Parvovirus</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0"/>
                  </a:ext>
                </a:extLst>
              </a:tr>
              <a:tr h="399661">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path(o)-</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Pequeño</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Greek πάθος</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3" tooltip="Pathology"/>
                        </a:rPr>
                        <a:t>Pathology</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1"/>
                  </a:ext>
                </a:extLst>
              </a:tr>
              <a:tr h="1584270">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-pathy</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Denota</a:t>
                      </a:r>
                      <a:r>
                        <a:rPr lang="en-US" sz="1900" dirty="0">
                          <a:solidFill>
                            <a:srgbClr val="333333"/>
                          </a:solidFill>
                          <a:latin typeface="Times New Roman"/>
                          <a:ea typeface="Times New Roman"/>
                          <a:cs typeface="Times New Roman"/>
                        </a:rPr>
                        <a:t> (con un </a:t>
                      </a:r>
                      <a:r>
                        <a:rPr lang="en-US" sz="1900" dirty="0" err="1">
                          <a:solidFill>
                            <a:srgbClr val="333333"/>
                          </a:solidFill>
                          <a:latin typeface="Times New Roman"/>
                          <a:ea typeface="Times New Roman"/>
                          <a:cs typeface="Times New Roman"/>
                        </a:rPr>
                        <a:t>sentido</a:t>
                      </a:r>
                      <a:r>
                        <a:rPr lang="en-US" sz="1900" dirty="0">
                          <a:solidFill>
                            <a:srgbClr val="333333"/>
                          </a:solidFill>
                          <a:latin typeface="Times New Roman"/>
                          <a:ea typeface="Times New Roman"/>
                          <a:cs typeface="Times New Roman"/>
                        </a:rPr>
                        <a:t> </a:t>
                      </a:r>
                      <a:r>
                        <a:rPr lang="en-US" sz="1900" dirty="0" err="1">
                          <a:solidFill>
                            <a:srgbClr val="333333"/>
                          </a:solidFill>
                          <a:latin typeface="Times New Roman"/>
                          <a:ea typeface="Times New Roman"/>
                          <a:cs typeface="Times New Roman"/>
                        </a:rPr>
                        <a:t>negativo</a:t>
                      </a:r>
                      <a:r>
                        <a:rPr lang="en-US" sz="1900" dirty="0">
                          <a:solidFill>
                            <a:srgbClr val="333333"/>
                          </a:solidFill>
                          <a:latin typeface="Times New Roman"/>
                          <a:ea typeface="Times New Roman"/>
                          <a:cs typeface="Times New Roman"/>
                        </a:rPr>
                        <a:t>) una </a:t>
                      </a:r>
                      <a:r>
                        <a:rPr lang="en-US" sz="1900" dirty="0" err="1">
                          <a:solidFill>
                            <a:srgbClr val="333333"/>
                          </a:solidFill>
                          <a:latin typeface="Times New Roman"/>
                          <a:ea typeface="Times New Roman"/>
                          <a:cs typeface="Times New Roman"/>
                        </a:rPr>
                        <a:t>enfermedad</a:t>
                      </a:r>
                      <a:r>
                        <a:rPr lang="en-US" sz="1900" dirty="0">
                          <a:solidFill>
                            <a:srgbClr val="333333"/>
                          </a:solidFill>
                          <a:latin typeface="Times New Roman"/>
                          <a:ea typeface="Times New Roman"/>
                          <a:cs typeface="Times New Roman"/>
                        </a:rPr>
                        <a:t> o </a:t>
                      </a:r>
                      <a:r>
                        <a:rPr lang="en-US" sz="1900" dirty="0" err="1">
                          <a:solidFill>
                            <a:srgbClr val="333333"/>
                          </a:solidFill>
                          <a:latin typeface="Times New Roman"/>
                          <a:ea typeface="Times New Roman"/>
                          <a:cs typeface="Times New Roman"/>
                        </a:rPr>
                        <a:t>trastorno</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Ancient Greek πάθος (pathos), suffering, accident</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4" tooltip="Psychopathy"/>
                        </a:rPr>
                        <a:t>sociopathy</a:t>
                      </a:r>
                      <a:r>
                        <a:rPr lang="en-US" sz="1900">
                          <a:solidFill>
                            <a:srgbClr val="333333"/>
                          </a:solidFill>
                          <a:latin typeface="Times New Roman"/>
                          <a:ea typeface="Times New Roman"/>
                          <a:cs typeface="Times New Roman"/>
                        </a:rPr>
                        <a:t>, </a:t>
                      </a:r>
                      <a:r>
                        <a:rPr lang="en-US" sz="1900" u="sng">
                          <a:solidFill>
                            <a:srgbClr val="0000FF"/>
                          </a:solidFill>
                          <a:latin typeface="Times New Roman"/>
                          <a:ea typeface="Times New Roman"/>
                          <a:cs typeface="Times New Roman"/>
                          <a:hlinkClick r:id="rId5" tooltip="Neuropathy"/>
                        </a:rPr>
                        <a:t>neuropathy</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2"/>
                  </a:ext>
                </a:extLst>
              </a:tr>
              <a:tr h="399661">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pauci-</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Pocos</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dirty="0">
                          <a:solidFill>
                            <a:srgbClr val="333333"/>
                          </a:solidFill>
                          <a:latin typeface="Times New Roman"/>
                          <a:ea typeface="Times New Roman"/>
                          <a:cs typeface="Times New Roman"/>
                        </a:rPr>
                        <a:t>Latin </a:t>
                      </a:r>
                      <a:r>
                        <a:rPr lang="en-US" sz="1900" dirty="0" err="1">
                          <a:solidFill>
                            <a:srgbClr val="333333"/>
                          </a:solidFill>
                          <a:latin typeface="Times New Roman"/>
                          <a:ea typeface="Times New Roman"/>
                          <a:cs typeface="Times New Roman"/>
                        </a:rPr>
                        <a:t>paucus</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u="sng" dirty="0">
                          <a:solidFill>
                            <a:srgbClr val="0000FF"/>
                          </a:solidFill>
                          <a:latin typeface="Times New Roman"/>
                          <a:ea typeface="Times New Roman"/>
                          <a:cs typeface="Times New Roman"/>
                          <a:hlinkClick r:id="rId6" tooltip="Pauci-immune"/>
                        </a:rPr>
                        <a:t>Pauci-immune</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3"/>
                  </a:ext>
                </a:extLst>
              </a:tr>
              <a:tr h="1528844">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ped-, -ped-, -pes</a:t>
                      </a:r>
                      <a:endParaRPr lang="en-US" sz="11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s-ES" sz="1900" dirty="0">
                          <a:solidFill>
                            <a:srgbClr val="333333"/>
                          </a:solidFill>
                          <a:latin typeface="Times New Roman"/>
                          <a:ea typeface="Times New Roman"/>
                          <a:cs typeface="Times New Roman"/>
                        </a:rPr>
                        <a:t>De o perteneciente al pie; -pies, niño
</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dirty="0">
                          <a:solidFill>
                            <a:srgbClr val="333333"/>
                          </a:solidFill>
                          <a:latin typeface="Times New Roman"/>
                          <a:ea typeface="Times New Roman"/>
                          <a:cs typeface="Times New Roman"/>
                        </a:rPr>
                        <a:t>Latin </a:t>
                      </a:r>
                      <a:r>
                        <a:rPr lang="en-US" sz="1900" i="1" u="sng" dirty="0" err="1">
                          <a:solidFill>
                            <a:srgbClr val="0000FF"/>
                          </a:solidFill>
                          <a:latin typeface="Times New Roman"/>
                          <a:ea typeface="Times New Roman"/>
                          <a:cs typeface="Times New Roman"/>
                          <a:hlinkClick r:id="rId7" tooltip="wikt:pes"/>
                        </a:rPr>
                        <a:t>pēs</a:t>
                      </a:r>
                      <a:r>
                        <a:rPr lang="en-US" sz="1900" dirty="0">
                          <a:solidFill>
                            <a:srgbClr val="333333"/>
                          </a:solidFill>
                          <a:latin typeface="Times New Roman"/>
                          <a:ea typeface="Times New Roman"/>
                          <a:cs typeface="Times New Roman"/>
                        </a:rPr>
                        <a:t>, </a:t>
                      </a:r>
                      <a:r>
                        <a:rPr lang="en-US" sz="1900" i="1" dirty="0" err="1">
                          <a:solidFill>
                            <a:srgbClr val="333333"/>
                          </a:solidFill>
                          <a:latin typeface="Times New Roman"/>
                          <a:ea typeface="Times New Roman"/>
                          <a:cs typeface="Times New Roman"/>
                        </a:rPr>
                        <a:t>pēd</a:t>
                      </a:r>
                      <a:r>
                        <a:rPr lang="en-US" sz="1900" i="1" dirty="0">
                          <a:solidFill>
                            <a:srgbClr val="333333"/>
                          </a:solidFill>
                          <a:latin typeface="Times New Roman"/>
                          <a:ea typeface="Times New Roman"/>
                          <a:cs typeface="Times New Roman"/>
                        </a:rPr>
                        <a:t>-</a:t>
                      </a:r>
                      <a:r>
                        <a:rPr lang="en-US" sz="1900" dirty="0">
                          <a:solidFill>
                            <a:srgbClr val="333333"/>
                          </a:solidFill>
                          <a:latin typeface="Times New Roman"/>
                          <a:ea typeface="Times New Roman"/>
                          <a:cs typeface="Times New Roman"/>
                        </a:rPr>
                        <a:t>, foot</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1900" u="sng" dirty="0" err="1">
                          <a:solidFill>
                            <a:srgbClr val="0000FF"/>
                          </a:solidFill>
                          <a:latin typeface="Times New Roman"/>
                          <a:ea typeface="Times New Roman"/>
                          <a:cs typeface="Times New Roman"/>
                          <a:hlinkClick r:id="rId8" tooltip="Pedoscope"/>
                        </a:rPr>
                        <a:t>Pedoscope</a:t>
                      </a:r>
                      <a:endParaRPr lang="en-US" sz="1900" u="sng" dirty="0">
                        <a:solidFill>
                          <a:srgbClr val="0000FF"/>
                        </a:solidFill>
                        <a:latin typeface="Times New Roman"/>
                        <a:ea typeface="Times New Roman"/>
                        <a:cs typeface="Times New Roman"/>
                      </a:endParaRPr>
                    </a:p>
                    <a:p>
                      <a:pPr marL="0" marR="0">
                        <a:lnSpc>
                          <a:spcPct val="115000"/>
                        </a:lnSpc>
                        <a:spcBef>
                          <a:spcPts val="0"/>
                        </a:spcBef>
                        <a:spcAft>
                          <a:spcPts val="0"/>
                        </a:spcAft>
                      </a:pPr>
                      <a:r>
                        <a:rPr lang="en-US" sz="1900" u="sng" dirty="0" err="1">
                          <a:solidFill>
                            <a:srgbClr val="0000FF"/>
                          </a:solidFill>
                          <a:latin typeface="Times New Roman"/>
                          <a:ea typeface="Calibri"/>
                          <a:cs typeface="Times New Roman"/>
                        </a:rPr>
                        <a:t>Pediatry</a:t>
                      </a:r>
                      <a:endParaRPr lang="en-US" sz="1100" dirty="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56945872"/>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750323768"/>
              </p:ext>
            </p:extLst>
          </p:nvPr>
        </p:nvGraphicFramePr>
        <p:xfrm>
          <a:off x="304798" y="1397000"/>
          <a:ext cx="8534404" cy="4713217"/>
        </p:xfrm>
        <a:graphic>
          <a:graphicData uri="http://schemas.openxmlformats.org/drawingml/2006/table">
            <a:tbl>
              <a:tblPr/>
              <a:tblGrid>
                <a:gridCol w="1905002">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133601">
                  <a:extLst>
                    <a:ext uri="{9D8B030D-6E8A-4147-A177-3AD203B41FA5}">
                      <a16:colId xmlns:a16="http://schemas.microsoft.com/office/drawing/2014/main" val="20002"/>
                    </a:ext>
                  </a:extLst>
                </a:gridCol>
                <a:gridCol w="2133601">
                  <a:extLst>
                    <a:ext uri="{9D8B030D-6E8A-4147-A177-3AD203B41FA5}">
                      <a16:colId xmlns:a16="http://schemas.microsoft.com/office/drawing/2014/main" val="20003"/>
                    </a:ext>
                  </a:extLst>
                </a:gridCol>
              </a:tblGrid>
              <a:tr h="58722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pelv(i)-, pelv(o)-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hueso</a:t>
                      </a:r>
                      <a:r>
                        <a:rPr lang="en-US" sz="2000" dirty="0">
                          <a:solidFill>
                            <a:srgbClr val="333333"/>
                          </a:solidFill>
                          <a:latin typeface="Times New Roman"/>
                          <a:ea typeface="Times New Roman"/>
                          <a:cs typeface="Times New Roman"/>
                        </a:rPr>
                        <a:t> de la </a:t>
                      </a:r>
                      <a:r>
                        <a:rPr lang="en-US" sz="2000" dirty="0" err="1">
                          <a:solidFill>
                            <a:srgbClr val="333333"/>
                          </a:solidFill>
                          <a:latin typeface="Times New Roman"/>
                          <a:ea typeface="Times New Roman"/>
                          <a:cs typeface="Times New Roman"/>
                        </a:rPr>
                        <a:t>cadera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elvis"/>
                        </a:rPr>
                        <a:t>Pelvis</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0"/>
                  </a:ext>
                </a:extLst>
              </a:tr>
              <a:tr h="30138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-penia</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Deficiencia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πενία</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Osteopenia"/>
                        </a:rPr>
                        <a:t>osteopenia</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1"/>
                  </a:ext>
                </a:extLst>
              </a:tr>
              <a:tr h="87307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peo-</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pene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πέος (peos)</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Peotomy"/>
                        </a:rPr>
                        <a:t>Peotomy</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2"/>
                  </a:ext>
                </a:extLst>
              </a:tr>
              <a:tr h="2302312">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pepsia</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relacionado con la digestión, o el tracto digestivo.
</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πεπτός (</a:t>
                      </a:r>
                      <a:r>
                        <a:rPr lang="en-US" sz="2000" i="1">
                          <a:solidFill>
                            <a:srgbClr val="333333"/>
                          </a:solidFill>
                          <a:latin typeface="Times New Roman"/>
                          <a:ea typeface="Times New Roman"/>
                          <a:cs typeface="Times New Roman"/>
                        </a:rPr>
                        <a:t>peptós</a:t>
                      </a:r>
                      <a:r>
                        <a:rPr lang="en-US" sz="2000">
                          <a:solidFill>
                            <a:srgbClr val="333333"/>
                          </a:solidFill>
                          <a:latin typeface="Times New Roman"/>
                          <a:ea typeface="Times New Roman"/>
                          <a:cs typeface="Times New Roman"/>
                        </a:rPr>
                        <a:t>) cooked, digested &lt; πέσσω (péssō) I boil, cook; digest</a:t>
                      </a:r>
                      <a:endParaRPr lang="en-US" sz="2000">
                        <a:solidFill>
                          <a:srgbClr val="333333"/>
                        </a:solidFill>
                        <a:latin typeface="Arial"/>
                        <a:ea typeface="Calibri"/>
                        <a:cs typeface="Times New Roman"/>
                      </a:endParaRPr>
                    </a:p>
                  </a:txBody>
                  <a:tcPr marL="7768" marR="7768" marT="7768" marB="7768"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Dyspepsia"/>
                        </a:rPr>
                        <a:t>Dyspepsia</a:t>
                      </a:r>
                      <a:endParaRPr lang="en-US" sz="2000" dirty="0">
                        <a:solidFill>
                          <a:srgbClr val="333333"/>
                        </a:solidFill>
                        <a:latin typeface="Arial"/>
                        <a:ea typeface="Calibri"/>
                        <a:cs typeface="Times New Roman"/>
                      </a:endParaRPr>
                    </a:p>
                  </a:txBody>
                  <a:tcPr marL="7768" marR="7768" marT="7768" marB="7768"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40572620"/>
              </p:ext>
            </p:extLst>
          </p:nvPr>
        </p:nvGraphicFramePr>
        <p:xfrm>
          <a:off x="228600" y="76200"/>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547738979"/>
              </p:ext>
            </p:extLst>
          </p:nvPr>
        </p:nvGraphicFramePr>
        <p:xfrm>
          <a:off x="76200" y="838200"/>
          <a:ext cx="9067800" cy="5479994"/>
        </p:xfrm>
        <a:graphic>
          <a:graphicData uri="http://schemas.openxmlformats.org/drawingml/2006/table">
            <a:tbl>
              <a:tblPr/>
              <a:tblGrid>
                <a:gridCol w="1219200">
                  <a:extLst>
                    <a:ext uri="{9D8B030D-6E8A-4147-A177-3AD203B41FA5}">
                      <a16:colId xmlns:a16="http://schemas.microsoft.com/office/drawing/2014/main" val="20000"/>
                    </a:ext>
                  </a:extLst>
                </a:gridCol>
                <a:gridCol w="3314700">
                  <a:extLst>
                    <a:ext uri="{9D8B030D-6E8A-4147-A177-3AD203B41FA5}">
                      <a16:colId xmlns:a16="http://schemas.microsoft.com/office/drawing/2014/main" val="20001"/>
                    </a:ext>
                  </a:extLst>
                </a:gridCol>
                <a:gridCol w="2266950">
                  <a:extLst>
                    <a:ext uri="{9D8B030D-6E8A-4147-A177-3AD203B41FA5}">
                      <a16:colId xmlns:a16="http://schemas.microsoft.com/office/drawing/2014/main" val="20002"/>
                    </a:ext>
                  </a:extLst>
                </a:gridCol>
                <a:gridCol w="2266950">
                  <a:extLst>
                    <a:ext uri="{9D8B030D-6E8A-4147-A177-3AD203B41FA5}">
                      <a16:colId xmlns:a16="http://schemas.microsoft.com/office/drawing/2014/main" val="20003"/>
                    </a:ext>
                  </a:extLst>
                </a:gridCol>
              </a:tblGrid>
              <a:tr h="617593">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per-</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 </a:t>
                      </a:r>
                      <a:r>
                        <a:rPr lang="en-US" sz="2000" dirty="0" err="1">
                          <a:solidFill>
                            <a:srgbClr val="333333"/>
                          </a:solidFill>
                          <a:latin typeface="Times New Roman"/>
                          <a:ea typeface="Times New Roman"/>
                          <a:cs typeface="Times New Roman"/>
                        </a:rPr>
                        <a:t>través</a:t>
                      </a:r>
                      <a:r>
                        <a:rPr lang="en-US" sz="2000" dirty="0">
                          <a:solidFill>
                            <a:srgbClr val="333333"/>
                          </a:solidFill>
                          <a:latin typeface="Times New Roman"/>
                          <a:ea typeface="Times New Roman"/>
                          <a:cs typeface="Times New Roman"/>
                        </a:rPr>
                        <a:t> de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Perfusionist</a:t>
                      </a:r>
                      <a:endParaRPr lang="en-US" sz="2000" dirty="0">
                        <a:latin typeface="Calibri"/>
                        <a:ea typeface="Times New Roman"/>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0"/>
                  </a:ext>
                </a:extLst>
              </a:tr>
              <a:tr h="134570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peri-</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Denotar algo con una posición 'alrededor' o 'alrededor' de otra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περί (</a:t>
                      </a:r>
                      <a:r>
                        <a:rPr lang="en-US" sz="2000" i="1">
                          <a:solidFill>
                            <a:srgbClr val="333333"/>
                          </a:solidFill>
                          <a:latin typeface="Times New Roman"/>
                          <a:ea typeface="Times New Roman"/>
                          <a:cs typeface="Times New Roman"/>
                        </a:rPr>
                        <a:t>peri</a:t>
                      </a:r>
                      <a:r>
                        <a:rPr lang="en-US" sz="2000">
                          <a:solidFill>
                            <a:srgbClr val="333333"/>
                          </a:solidFill>
                          <a:latin typeface="Times New Roman"/>
                          <a:ea typeface="Times New Roman"/>
                          <a:cs typeface="Times New Roman"/>
                        </a:rPr>
                        <a:t>), around</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eriodontal"/>
                        </a:rPr>
                        <a:t>Periodontal</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1"/>
                  </a:ext>
                </a:extLst>
              </a:tr>
              <a:tr h="30171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-pexy</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Fijación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πῆξις</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Nephropexy"/>
                        </a:rPr>
                        <a:t>Nephropexy</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2"/>
                  </a:ext>
                </a:extLst>
              </a:tr>
              <a:tr h="93588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phaco-</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forma de </a:t>
                      </a:r>
                      <a:r>
                        <a:rPr lang="en-US" sz="2000" dirty="0" err="1">
                          <a:solidFill>
                            <a:srgbClr val="333333"/>
                          </a:solidFill>
                          <a:latin typeface="Times New Roman"/>
                          <a:ea typeface="Times New Roman"/>
                          <a:cs typeface="Times New Roman"/>
                        </a:rPr>
                        <a:t>lente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φακός</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phacolysis, phacometer, phacoscotoma</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3"/>
                  </a:ext>
                </a:extLst>
              </a:tr>
              <a:tr h="134570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-phage, -phagia</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Términos de los formularios que denotan condiciones relacionadas con la alimentación o la ingestión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φαγία</a:t>
                      </a:r>
                      <a:r>
                        <a:rPr lang="en-US" sz="2000" dirty="0">
                          <a:solidFill>
                            <a:srgbClr val="333333"/>
                          </a:solidFill>
                          <a:latin typeface="Times New Roman"/>
                          <a:ea typeface="Times New Roman"/>
                          <a:cs typeface="Times New Roman"/>
                        </a:rPr>
                        <a:t> (</a:t>
                      </a:r>
                      <a:r>
                        <a:rPr lang="en-US" sz="2000" i="1" dirty="0" err="1">
                          <a:solidFill>
                            <a:srgbClr val="333333"/>
                          </a:solidFill>
                          <a:latin typeface="Times New Roman"/>
                          <a:ea typeface="Times New Roman"/>
                          <a:cs typeface="Times New Roman"/>
                        </a:rPr>
                        <a:t>phagía</a:t>
                      </a:r>
                      <a:r>
                        <a:rPr lang="en-US" sz="2000" dirty="0">
                          <a:solidFill>
                            <a:srgbClr val="333333"/>
                          </a:solidFill>
                          <a:latin typeface="Times New Roman"/>
                          <a:ea typeface="Times New Roman"/>
                          <a:cs typeface="Times New Roman"/>
                        </a:rPr>
                        <a:t>) eating &lt; </a:t>
                      </a:r>
                      <a:r>
                        <a:rPr lang="en-US" sz="2000" dirty="0" err="1">
                          <a:solidFill>
                            <a:srgbClr val="333333"/>
                          </a:solidFill>
                          <a:latin typeface="Times New Roman"/>
                          <a:ea typeface="Times New Roman"/>
                          <a:cs typeface="Times New Roman"/>
                        </a:rPr>
                        <a:t>φαγεῖν</a:t>
                      </a:r>
                      <a:r>
                        <a:rPr lang="en-US" sz="2000" dirty="0">
                          <a:solidFill>
                            <a:srgbClr val="333333"/>
                          </a:solidFill>
                          <a:latin typeface="Times New Roman"/>
                          <a:ea typeface="Times New Roman"/>
                          <a:cs typeface="Times New Roman"/>
                        </a:rPr>
                        <a:t> (</a:t>
                      </a:r>
                      <a:r>
                        <a:rPr lang="en-US" sz="2000" i="1" dirty="0" err="1">
                          <a:solidFill>
                            <a:srgbClr val="333333"/>
                          </a:solidFill>
                          <a:latin typeface="Times New Roman"/>
                          <a:ea typeface="Times New Roman"/>
                          <a:cs typeface="Times New Roman"/>
                        </a:rPr>
                        <a:t>phagein</a:t>
                      </a:r>
                      <a:r>
                        <a:rPr lang="en-US" sz="2000" dirty="0">
                          <a:solidFill>
                            <a:srgbClr val="333333"/>
                          </a:solidFill>
                          <a:latin typeface="Times New Roman"/>
                          <a:ea typeface="Times New Roman"/>
                          <a:cs typeface="Times New Roman"/>
                        </a:rPr>
                        <a:t>) to eat</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Sarcophagia (page does not exist)"/>
                        </a:rPr>
                        <a:t>Sarcophagia</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64785141"/>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267385044"/>
              </p:ext>
            </p:extLst>
          </p:nvPr>
        </p:nvGraphicFramePr>
        <p:xfrm>
          <a:off x="533400" y="980910"/>
          <a:ext cx="8305800" cy="5209455"/>
        </p:xfrm>
        <a:graphic>
          <a:graphicData uri="http://schemas.openxmlformats.org/drawingml/2006/table">
            <a:tbl>
              <a:tblPr/>
              <a:tblGrid>
                <a:gridCol w="1676400">
                  <a:extLst>
                    <a:ext uri="{9D8B030D-6E8A-4147-A177-3AD203B41FA5}">
                      <a16:colId xmlns:a16="http://schemas.microsoft.com/office/drawing/2014/main" val="20000"/>
                    </a:ext>
                  </a:extLst>
                </a:gridCol>
                <a:gridCol w="247650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51654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-phago-</a:t>
                      </a:r>
                      <a:endParaRPr lang="en-US" sz="200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comer, </a:t>
                      </a:r>
                      <a:r>
                        <a:rPr lang="en-US" sz="2000" dirty="0" err="1">
                          <a:solidFill>
                            <a:srgbClr val="333333"/>
                          </a:solidFill>
                          <a:latin typeface="Times New Roman"/>
                          <a:ea typeface="Times New Roman"/>
                          <a:cs typeface="Times New Roman"/>
                        </a:rPr>
                        <a:t>devorar</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φάγος</a:t>
                      </a:r>
                      <a:endParaRPr lang="en-US" sz="2000" dirty="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hagocyte"/>
                        </a:rPr>
                        <a:t>phagocyte</a:t>
                      </a:r>
                      <a:endParaRPr lang="en-US" sz="2000">
                        <a:solidFill>
                          <a:srgbClr val="333333"/>
                        </a:solidFill>
                        <a:latin typeface="Arial"/>
                        <a:ea typeface="Calibri"/>
                        <a:cs typeface="Times New Roman"/>
                      </a:endParaRPr>
                    </a:p>
                  </a:txBody>
                  <a:tcPr marL="6833" marR="6833" marT="6833" marB="6833" anchor="ctr">
                    <a:lnL>
                      <a:noFill/>
                    </a:lnL>
                    <a:lnR>
                      <a:noFill/>
                    </a:lnR>
                    <a:lnT>
                      <a:noFill/>
                    </a:lnT>
                    <a:lnB>
                      <a:noFill/>
                    </a:lnB>
                  </a:tcPr>
                </a:tc>
                <a:extLst>
                  <a:ext uri="{0D108BD9-81ED-4DB2-BD59-A6C34878D82A}">
                    <a16:rowId xmlns:a16="http://schemas.microsoft.com/office/drawing/2014/main" val="10000"/>
                  </a:ext>
                </a:extLst>
              </a:tr>
              <a:tr h="17737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phagist-</a:t>
                      </a: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Formularios de sustantivos que denotan a una persona que 'se alimenta' del primer elemento o parte de la palabra
</a:t>
                      </a:r>
                      <a:endParaRPr lang="en-US" sz="2000" dirty="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φαγιστής (phagistēs) eater; see </a:t>
                      </a:r>
                      <a:r>
                        <a:rPr lang="en-US" sz="2000" i="1">
                          <a:solidFill>
                            <a:srgbClr val="333333"/>
                          </a:solidFill>
                          <a:latin typeface="Times New Roman"/>
                          <a:ea typeface="Times New Roman"/>
                          <a:cs typeface="Times New Roman"/>
                        </a:rPr>
                        <a:t>-phagia</a:t>
                      </a:r>
                      <a:endParaRPr lang="en-US" sz="200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Lotophagi"/>
                        </a:rPr>
                        <a:t>Lotophagi</a:t>
                      </a:r>
                      <a:endParaRPr lang="en-US" sz="2000">
                        <a:solidFill>
                          <a:srgbClr val="333333"/>
                        </a:solidFill>
                        <a:latin typeface="Arial"/>
                        <a:ea typeface="Calibri"/>
                        <a:cs typeface="Times New Roman"/>
                      </a:endParaRPr>
                    </a:p>
                  </a:txBody>
                  <a:tcPr marL="6833" marR="6833" marT="6833" marB="6833" anchor="ctr">
                    <a:lnL>
                      <a:noFill/>
                    </a:lnL>
                    <a:lnR>
                      <a:noFill/>
                    </a:lnR>
                    <a:lnT>
                      <a:noFill/>
                    </a:lnT>
                    <a:lnB>
                      <a:noFill/>
                    </a:lnB>
                  </a:tcPr>
                </a:tc>
                <a:extLst>
                  <a:ext uri="{0D108BD9-81ED-4DB2-BD59-A6C34878D82A}">
                    <a16:rowId xmlns:a16="http://schemas.microsoft.com/office/drawing/2014/main" val="10001"/>
                  </a:ext>
                </a:extLst>
              </a:tr>
              <a:tr h="17737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-phagy</a:t>
                      </a:r>
                      <a:endParaRPr lang="en-US" sz="200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Formularios de sustantivos que denota 'alimentación' del primer elemento o parte de la palabra
</a:t>
                      </a:r>
                      <a:endParaRPr lang="en-US" sz="2000" dirty="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φαγία (phagia) eating; see </a:t>
                      </a:r>
                      <a:r>
                        <a:rPr lang="en-US" sz="2000" i="1">
                          <a:solidFill>
                            <a:srgbClr val="333333"/>
                          </a:solidFill>
                          <a:latin typeface="Times New Roman"/>
                          <a:ea typeface="Times New Roman"/>
                          <a:cs typeface="Times New Roman"/>
                        </a:rPr>
                        <a:t>-phagia</a:t>
                      </a:r>
                      <a:endParaRPr lang="en-US" sz="2000">
                        <a:solidFill>
                          <a:srgbClr val="333333"/>
                        </a:solidFill>
                        <a:latin typeface="Arial"/>
                        <a:ea typeface="Calibri"/>
                        <a:cs typeface="Times New Roman"/>
                      </a:endParaRPr>
                    </a:p>
                  </a:txBody>
                  <a:tcPr marL="6833" marR="6833" marT="6833" marB="6833"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Anthropophagy (disambiguation)"/>
                        </a:rPr>
                        <a:t>Anthropophagy</a:t>
                      </a:r>
                      <a:endParaRPr lang="en-US" sz="2000" dirty="0">
                        <a:solidFill>
                          <a:srgbClr val="333333"/>
                        </a:solidFill>
                        <a:latin typeface="Arial"/>
                        <a:ea typeface="Calibri"/>
                        <a:cs typeface="Times New Roman"/>
                      </a:endParaRPr>
                    </a:p>
                  </a:txBody>
                  <a:tcPr marL="6833" marR="6833" marT="6833" marB="6833"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98528338"/>
              </p:ext>
            </p:extLst>
          </p:nvPr>
        </p:nvGraphicFramePr>
        <p:xfrm>
          <a:off x="228600" y="1"/>
          <a:ext cx="8686800" cy="3451428"/>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1280952">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361746">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361746">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361746">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361746">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361746">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361746">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597943111"/>
              </p:ext>
            </p:extLst>
          </p:nvPr>
        </p:nvGraphicFramePr>
        <p:xfrm>
          <a:off x="235258" y="685800"/>
          <a:ext cx="8915400" cy="5672756"/>
        </p:xfrm>
        <a:graphic>
          <a:graphicData uri="http://schemas.openxmlformats.org/drawingml/2006/table">
            <a:tbl>
              <a:tblPr/>
              <a:tblGrid>
                <a:gridCol w="2228850">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2228850">
                  <a:extLst>
                    <a:ext uri="{9D8B030D-6E8A-4147-A177-3AD203B41FA5}">
                      <a16:colId xmlns:a16="http://schemas.microsoft.com/office/drawing/2014/main" val="20003"/>
                    </a:ext>
                  </a:extLst>
                </a:gridCol>
              </a:tblGrid>
              <a:tr h="47654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phallo</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Falo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φαλλός (phallos)</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phallia"/>
                        </a:rPr>
                        <a:t>Aphallia</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0"/>
                  </a:ext>
                </a:extLst>
              </a:tr>
              <a:tr h="47654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pharmaco-</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medicamentos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medicamentos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φάρμακον</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pharmacology</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1"/>
                  </a:ext>
                </a:extLst>
              </a:tr>
              <a:tr h="186834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pharyng(o)-</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faringe</a:t>
                      </a:r>
                      <a:r>
                        <a:rPr lang="en-US" sz="2000" dirty="0">
                          <a:solidFill>
                            <a:srgbClr val="333333"/>
                          </a:solidFill>
                          <a:latin typeface="Times New Roman"/>
                          <a:ea typeface="Times New Roman"/>
                          <a:cs typeface="Times New Roman"/>
                        </a:rPr>
                        <a:t>, la </a:t>
                      </a:r>
                      <a:r>
                        <a:rPr lang="en-US" sz="2000" dirty="0" err="1">
                          <a:solidFill>
                            <a:srgbClr val="333333"/>
                          </a:solidFill>
                          <a:latin typeface="Times New Roman"/>
                          <a:ea typeface="Times New Roman"/>
                          <a:cs typeface="Times New Roman"/>
                        </a:rPr>
                        <a:t>cavidad</a:t>
                      </a:r>
                      <a:r>
                        <a:rPr lang="en-US" sz="2000" dirty="0">
                          <a:solidFill>
                            <a:srgbClr val="333333"/>
                          </a:solidFill>
                          <a:latin typeface="Times New Roman"/>
                          <a:ea typeface="Times New Roman"/>
                          <a:cs typeface="Times New Roman"/>
                        </a:rPr>
                        <a:t> superior de la </a:t>
                      </a:r>
                      <a:r>
                        <a:rPr lang="en-US" sz="2000" dirty="0" err="1">
                          <a:solidFill>
                            <a:srgbClr val="333333"/>
                          </a:solidFill>
                          <a:latin typeface="Times New Roman"/>
                          <a:ea typeface="Times New Roman"/>
                          <a:cs typeface="Times New Roman"/>
                        </a:rPr>
                        <a:t>garganta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φάρυγξ, φαρυγγ- (phárynx, pháryng-), throat, windpipe; chasm</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Pharyngitis"/>
                        </a:rPr>
                        <a:t>Pharyngitis</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4" tooltip="Pharyngoscopy (page does not exist)"/>
                        </a:rPr>
                        <a:t>Pharyngoscopy</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2"/>
                  </a:ext>
                </a:extLst>
              </a:tr>
              <a:tr h="2445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-phil(ia)</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atracción</a:t>
                      </a:r>
                      <a:r>
                        <a:rPr lang="en-US" sz="2000" dirty="0">
                          <a:solidFill>
                            <a:srgbClr val="333333"/>
                          </a:solidFill>
                          <a:latin typeface="Times New Roman"/>
                          <a:ea typeface="Times New Roman"/>
                          <a:cs typeface="Times New Roman"/>
                        </a:rPr>
                        <a:t> por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φιλία</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Hemophilia"/>
                        </a:rPr>
                        <a:t>Hemophilia</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3"/>
                  </a:ext>
                </a:extLst>
              </a:tr>
              <a:tr h="140440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phleb(o)-</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las venas (sangre), una vena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φλέψ</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φλεβ</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phleps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phlebo</a:t>
                      </a:r>
                      <a:r>
                        <a:rPr lang="en-US" sz="2000" dirty="0">
                          <a:solidFill>
                            <a:srgbClr val="333333"/>
                          </a:solidFill>
                          <a:latin typeface="Times New Roman"/>
                          <a:ea typeface="Times New Roman"/>
                          <a:cs typeface="Times New Roman"/>
                        </a:rPr>
                        <a:t>-), blood-vessel, vein</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6" tooltip="Phlebography"/>
                        </a:rPr>
                        <a:t>Phlebography</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7" tooltip="Phlebotomy"/>
                        </a:rPr>
                        <a:t>Phlebotomy</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849394224"/>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990043040"/>
              </p:ext>
            </p:extLst>
          </p:nvPr>
        </p:nvGraphicFramePr>
        <p:xfrm>
          <a:off x="381000" y="1066800"/>
          <a:ext cx="8610600" cy="5069561"/>
        </p:xfrm>
        <a:graphic>
          <a:graphicData uri="http://schemas.openxmlformats.org/drawingml/2006/table">
            <a:tbl>
              <a:tblPr/>
              <a:tblGrid>
                <a:gridCol w="1371600">
                  <a:extLst>
                    <a:ext uri="{9D8B030D-6E8A-4147-A177-3AD203B41FA5}">
                      <a16:colId xmlns:a16="http://schemas.microsoft.com/office/drawing/2014/main" val="20000"/>
                    </a:ext>
                  </a:extLst>
                </a:gridCol>
                <a:gridCol w="293370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64083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-phobia</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miedo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exagerado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sensibilidad</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φόβος</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Arachnophobia"/>
                        </a:rPr>
                        <a:t>arachnophobia</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0"/>
                  </a:ext>
                </a:extLst>
              </a:tr>
              <a:tr h="43102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phon(o)-</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Sonido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φωνή</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phonograph, symphony</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1"/>
                  </a:ext>
                </a:extLst>
              </a:tr>
              <a:tr h="231930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phos-</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luz o sus propiedades químicas, ahora históricas y utilizadas raramente. Ver la raíz común </a:t>
                      </a:r>
                      <a:r>
                        <a:rPr lang="es-ES" sz="2000" dirty="0" err="1">
                          <a:solidFill>
                            <a:srgbClr val="333333"/>
                          </a:solidFill>
                          <a:latin typeface="Times New Roman"/>
                          <a:ea typeface="Times New Roman"/>
                          <a:cs typeface="Times New Roman"/>
                        </a:rPr>
                        <a:t>phot</a:t>
                      </a:r>
                      <a:r>
                        <a:rPr lang="es-ES" sz="2000" dirty="0">
                          <a:solidFill>
                            <a:srgbClr val="333333"/>
                          </a:solidFill>
                          <a:latin typeface="Times New Roman"/>
                          <a:ea typeface="Times New Roman"/>
                          <a:cs typeface="Times New Roman"/>
                        </a:rPr>
                        <a:t>(o)- a continuación</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φῶς, φωτ- (phōs, phōt-), light</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Phosphene"/>
                        </a:rPr>
                        <a:t>Phosphene</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2"/>
                  </a:ext>
                </a:extLst>
              </a:tr>
              <a:tr h="85064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phot(o)-</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luz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φῶς, φωτ- (phōs, phōt-), light</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Photopathy (page does not exist)"/>
                        </a:rPr>
                        <a:t>Photopathy</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30135597"/>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580822614"/>
              </p:ext>
            </p:extLst>
          </p:nvPr>
        </p:nvGraphicFramePr>
        <p:xfrm>
          <a:off x="304800" y="1143003"/>
          <a:ext cx="8610600" cy="4951284"/>
        </p:xfrm>
        <a:graphic>
          <a:graphicData uri="http://schemas.openxmlformats.org/drawingml/2006/table">
            <a:tbl>
              <a:tblPr/>
              <a:tblGrid>
                <a:gridCol w="2152650">
                  <a:extLst>
                    <a:ext uri="{9D8B030D-6E8A-4147-A177-3AD203B41FA5}">
                      <a16:colId xmlns:a16="http://schemas.microsoft.com/office/drawing/2014/main" val="20000"/>
                    </a:ext>
                  </a:extLst>
                </a:gridCol>
                <a:gridCol w="215265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63592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piri-</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Pera</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a:solidFill>
                            <a:srgbClr val="333333"/>
                          </a:solidFill>
                          <a:latin typeface="Times New Roman"/>
                          <a:ea typeface="Times New Roman"/>
                          <a:cs typeface="Times New Roman"/>
                        </a:rPr>
                        <a:t>pirum</a:t>
                      </a:r>
                      <a:r>
                        <a:rPr lang="en-US" sz="2000">
                          <a:solidFill>
                            <a:srgbClr val="333333"/>
                          </a:solidFill>
                          <a:latin typeface="Times New Roman"/>
                          <a:ea typeface="Times New Roman"/>
                          <a:cs typeface="Times New Roman"/>
                        </a:rPr>
                        <a:t>, pear</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iriformis"/>
                        </a:rPr>
                        <a:t>Piriformis</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13848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phren(i)-, phren(o)-, phrenico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 </a:t>
                      </a:r>
                      <a:r>
                        <a:rPr lang="en-US" sz="2000" dirty="0" err="1">
                          <a:solidFill>
                            <a:srgbClr val="333333"/>
                          </a:solidFill>
                          <a:latin typeface="Times New Roman"/>
                          <a:ea typeface="Times New Roman"/>
                          <a:cs typeface="Times New Roman"/>
                        </a:rPr>
                        <a:t>mente</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a:t>
                      </a:r>
                      <a:r>
                        <a:rPr lang="en-US" sz="2000" u="sng">
                          <a:solidFill>
                            <a:srgbClr val="0000FF"/>
                          </a:solidFill>
                          <a:latin typeface="Times New Roman"/>
                          <a:ea typeface="Times New Roman"/>
                          <a:cs typeface="Times New Roman"/>
                          <a:hlinkClick r:id="rId3" tooltip="wikt:φρήν"/>
                        </a:rPr>
                        <a:t>φρήν</a:t>
                      </a:r>
                      <a:r>
                        <a:rPr lang="en-US" sz="2000">
                          <a:solidFill>
                            <a:srgbClr val="333333"/>
                          </a:solidFill>
                          <a:latin typeface="Times New Roman"/>
                          <a:ea typeface="Times New Roman"/>
                          <a:cs typeface="Times New Roman"/>
                        </a:rPr>
                        <a:t>, φρεν-</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Phrenic nerve"/>
                        </a:rPr>
                        <a:t>Phrenic nerve</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5" tooltip="Schizophrenia"/>
                        </a:rPr>
                        <a:t>schizophrenia</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6" tooltip="Diaphragm (anatomy)"/>
                        </a:rPr>
                        <a:t>diaphragm</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95883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-plasia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formación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desarrollo</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πλάσις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7" tooltip="Achondroplasia"/>
                        </a:rPr>
                        <a:t>Achondroplasia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128174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-plasty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reparación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quirúrgica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reconstrucción</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πλαστός</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8" tooltip="Rhinoplasty"/>
                        </a:rPr>
                        <a:t>rhinoplasty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63592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-plegia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Parálisis</a:t>
                      </a:r>
                      <a:r>
                        <a:rPr lang="en-US" sz="2000"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πληγή</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9" tooltip="Paraplegia"/>
                        </a:rPr>
                        <a:t>paraplegia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63106182"/>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616552079"/>
              </p:ext>
            </p:extLst>
          </p:nvPr>
        </p:nvGraphicFramePr>
        <p:xfrm>
          <a:off x="762000" y="1182288"/>
          <a:ext cx="8534400" cy="5218512"/>
        </p:xfrm>
        <a:graphic>
          <a:graphicData uri="http://schemas.openxmlformats.org/drawingml/2006/table">
            <a:tbl>
              <a:tblPr/>
              <a:tblGrid>
                <a:gridCol w="14478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tblGrid>
              <a:tr h="61397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pleio-</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más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excesivo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múltiple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pleion</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leiomorphism (page does not exist)"/>
                        </a:rPr>
                        <a:t>pleiomorphism</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0"/>
                  </a:ext>
                </a:extLst>
              </a:tr>
              <a:tr h="14180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pleur(o)-, pleur(a)</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las costillas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a:solidFill>
                            <a:srgbClr val="333333"/>
                          </a:solidFill>
                          <a:latin typeface="Times New Roman"/>
                          <a:ea typeface="Times New Roman"/>
                          <a:cs typeface="Times New Roman"/>
                        </a:rPr>
                        <a:t>pleura</a:t>
                      </a:r>
                      <a:r>
                        <a:rPr lang="en-US" sz="2000">
                          <a:solidFill>
                            <a:srgbClr val="333333"/>
                          </a:solidFill>
                          <a:latin typeface="Times New Roman"/>
                          <a:ea typeface="Times New Roman"/>
                          <a:cs typeface="Times New Roman"/>
                        </a:rPr>
                        <a:t>) from Ancient Greek πλευρόν (</a:t>
                      </a:r>
                      <a:r>
                        <a:rPr lang="en-US" sz="2000" i="1">
                          <a:solidFill>
                            <a:srgbClr val="333333"/>
                          </a:solidFill>
                          <a:latin typeface="Times New Roman"/>
                          <a:ea typeface="Times New Roman"/>
                          <a:cs typeface="Times New Roman"/>
                        </a:rPr>
                        <a:t>pleurón</a:t>
                      </a:r>
                      <a:r>
                        <a:rPr lang="en-US" sz="2000">
                          <a:solidFill>
                            <a:srgbClr val="333333"/>
                          </a:solidFill>
                          <a:latin typeface="Times New Roman"/>
                          <a:ea typeface="Times New Roman"/>
                          <a:cs typeface="Times New Roman"/>
                        </a:rPr>
                        <a:t>), rib, side of the body</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Pleurogenous (page does not exist)"/>
                        </a:rPr>
                        <a:t>Pleurogenous</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1"/>
                  </a:ext>
                </a:extLst>
              </a:tr>
              <a:tr h="41295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-plexy</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accidente</a:t>
                      </a:r>
                      <a:r>
                        <a:rPr lang="en-US" sz="2000" dirty="0">
                          <a:solidFill>
                            <a:srgbClr val="333333"/>
                          </a:solidFill>
                          <a:latin typeface="Times New Roman"/>
                          <a:ea typeface="Times New Roman"/>
                          <a:cs typeface="Times New Roman"/>
                        </a:rPr>
                        <a:t> cerebrovascular o </a:t>
                      </a:r>
                      <a:r>
                        <a:rPr lang="en-US" sz="2000" dirty="0" err="1">
                          <a:solidFill>
                            <a:srgbClr val="333333"/>
                          </a:solidFill>
                          <a:latin typeface="Times New Roman"/>
                          <a:ea typeface="Times New Roman"/>
                          <a:cs typeface="Times New Roman"/>
                        </a:rPr>
                        <a:t>convulsión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πλῆξις</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Cataplexy"/>
                        </a:rPr>
                        <a:t>Cataplexy</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2"/>
                  </a:ext>
                </a:extLst>
              </a:tr>
              <a:tr h="161904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pneum(o)-</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los pulmones
</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πνεύμων, πνευμον- (pneumōn, pneumon-), lung &lt; πνεῦμα (pneuma), wind, spirit</a:t>
                      </a:r>
                      <a:endParaRPr lang="en-US" sz="2000">
                        <a:solidFill>
                          <a:srgbClr val="333333"/>
                        </a:solidFill>
                        <a:latin typeface="Arial"/>
                        <a:ea typeface="Calibri"/>
                        <a:cs typeface="Times New Roman"/>
                      </a:endParaRPr>
                    </a:p>
                  </a:txBody>
                  <a:tcPr marL="5462" marR="5462" marT="5462" marB="5462"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Pneumonocyte"/>
                        </a:rPr>
                        <a:t>Pneumonocyte</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6" tooltip="Pneumonia"/>
                        </a:rPr>
                        <a:t>Pneumonia</a:t>
                      </a:r>
                      <a:endParaRPr lang="en-US" sz="2000" dirty="0">
                        <a:solidFill>
                          <a:srgbClr val="333333"/>
                        </a:solidFill>
                        <a:latin typeface="Arial"/>
                        <a:ea typeface="Calibri"/>
                        <a:cs typeface="Times New Roman"/>
                      </a:endParaRPr>
                    </a:p>
                  </a:txBody>
                  <a:tcPr marL="5462" marR="5462" marT="5462" marB="5462"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29650750"/>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218242711"/>
              </p:ext>
            </p:extLst>
          </p:nvPr>
        </p:nvGraphicFramePr>
        <p:xfrm>
          <a:off x="152400" y="1386041"/>
          <a:ext cx="8915400" cy="4761313"/>
        </p:xfrm>
        <a:graphic>
          <a:graphicData uri="http://schemas.openxmlformats.org/drawingml/2006/table">
            <a:tbl>
              <a:tblPr/>
              <a:tblGrid>
                <a:gridCol w="2228850">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2228850">
                  <a:extLst>
                    <a:ext uri="{9D8B030D-6E8A-4147-A177-3AD203B41FA5}">
                      <a16:colId xmlns:a16="http://schemas.microsoft.com/office/drawing/2014/main" val="20003"/>
                    </a:ext>
                  </a:extLst>
                </a:gridCol>
              </a:tblGrid>
              <a:tr h="60725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pneumat(o)-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aire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pulmón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0"/>
                  </a:ext>
                </a:extLst>
              </a:tr>
              <a:tr h="130324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pod-, -pod-, -pus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pie, con los pies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πούς, ποδ- (poús, pod-), foot</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odiatry"/>
                        </a:rPr>
                        <a:t>Podiatry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1"/>
                  </a:ext>
                </a:extLst>
              </a:tr>
              <a:tr h="60725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-poiesis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Producción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Hematopoiesis"/>
                        </a:rPr>
                        <a:t>hematopoiesis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2"/>
                  </a:ext>
                </a:extLst>
              </a:tr>
              <a:tr h="9818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polio-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un color </a:t>
                      </a:r>
                      <a:r>
                        <a:rPr lang="en-US" sz="2000" dirty="0" err="1">
                          <a:solidFill>
                            <a:srgbClr val="333333"/>
                          </a:solidFill>
                          <a:latin typeface="Times New Roman"/>
                          <a:ea typeface="Times New Roman"/>
                          <a:cs typeface="Times New Roman"/>
                        </a:rPr>
                        <a:t>gris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πολιός (poliós), grey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Poliomyelitis"/>
                        </a:rPr>
                        <a:t>Poliomyelitis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3"/>
                  </a:ext>
                </a:extLst>
              </a:tr>
              <a:tr h="98180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poly-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una "pluralidad" de algo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πολυς (polys), much, many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Polymyositis"/>
                        </a:rPr>
                        <a:t>Polymyositis</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80419730"/>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64322814"/>
              </p:ext>
            </p:extLst>
          </p:nvPr>
        </p:nvGraphicFramePr>
        <p:xfrm>
          <a:off x="173110" y="1447800"/>
          <a:ext cx="8818489" cy="4578168"/>
        </p:xfrm>
        <a:graphic>
          <a:graphicData uri="http://schemas.openxmlformats.org/drawingml/2006/table">
            <a:tbl>
              <a:tblPr/>
              <a:tblGrid>
                <a:gridCol w="1469750">
                  <a:extLst>
                    <a:ext uri="{9D8B030D-6E8A-4147-A177-3AD203B41FA5}">
                      <a16:colId xmlns:a16="http://schemas.microsoft.com/office/drawing/2014/main" val="20000"/>
                    </a:ext>
                  </a:extLst>
                </a:gridCol>
                <a:gridCol w="2939495">
                  <a:extLst>
                    <a:ext uri="{9D8B030D-6E8A-4147-A177-3AD203B41FA5}">
                      <a16:colId xmlns:a16="http://schemas.microsoft.com/office/drawing/2014/main" val="20001"/>
                    </a:ext>
                  </a:extLst>
                </a:gridCol>
                <a:gridCol w="2204622">
                  <a:extLst>
                    <a:ext uri="{9D8B030D-6E8A-4147-A177-3AD203B41FA5}">
                      <a16:colId xmlns:a16="http://schemas.microsoft.com/office/drawing/2014/main" val="20002"/>
                    </a:ext>
                  </a:extLst>
                </a:gridCol>
                <a:gridCol w="2204622">
                  <a:extLst>
                    <a:ext uri="{9D8B030D-6E8A-4147-A177-3AD203B41FA5}">
                      <a16:colId xmlns:a16="http://schemas.microsoft.com/office/drawing/2014/main" val="20003"/>
                    </a:ext>
                  </a:extLst>
                </a:gridCol>
              </a:tblGrid>
              <a:tr h="24886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por(o)-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poros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porosos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414" marR="6414" marT="6414" marB="641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0"/>
                  </a:ext>
                </a:extLst>
              </a:tr>
              <a:tr h="9569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porphyr(o)-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a:t>
                      </a:r>
                      <a:r>
                        <a:rPr lang="en-US" sz="2000" dirty="0">
                          <a:solidFill>
                            <a:srgbClr val="333333"/>
                          </a:solidFill>
                          <a:latin typeface="Times New Roman"/>
                          <a:ea typeface="Times New Roman"/>
                          <a:cs typeface="Times New Roman"/>
                        </a:rPr>
                        <a:t> un color </a:t>
                      </a:r>
                      <a:r>
                        <a:rPr lang="en-US" sz="2000" dirty="0" err="1">
                          <a:solidFill>
                            <a:srgbClr val="333333"/>
                          </a:solidFill>
                          <a:latin typeface="Times New Roman"/>
                          <a:ea typeface="Times New Roman"/>
                          <a:cs typeface="Times New Roman"/>
                        </a:rPr>
                        <a:t>púrpura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πορπύρα (</a:t>
                      </a:r>
                      <a:r>
                        <a:rPr lang="en-US" sz="2000" i="1">
                          <a:solidFill>
                            <a:srgbClr val="333333"/>
                          </a:solidFill>
                          <a:latin typeface="Times New Roman"/>
                          <a:ea typeface="Times New Roman"/>
                          <a:cs typeface="Times New Roman"/>
                        </a:rPr>
                        <a:t>porphýra</a:t>
                      </a:r>
                      <a:r>
                        <a:rPr lang="en-US" sz="2000">
                          <a:solidFill>
                            <a:srgbClr val="333333"/>
                          </a:solidFill>
                          <a:latin typeface="Times New Roman"/>
                          <a:ea typeface="Times New Roman"/>
                          <a:cs typeface="Times New Roman"/>
                        </a:rPr>
                        <a:t>), purple</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orphyroblast"/>
                        </a:rPr>
                        <a:t>Porphyroblast</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1"/>
                  </a:ext>
                </a:extLst>
              </a:tr>
              <a:tr h="11930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post-</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"después" o "detrás" de otro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(post), after, behind</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Postoperation (page does not exist)"/>
                        </a:rPr>
                        <a:t>Postoperation</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4" tooltip="Postmortem"/>
                        </a:rPr>
                        <a:t>Postmortem</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2"/>
                  </a:ext>
                </a:extLst>
              </a:tr>
              <a:tr h="166511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pre-</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'antes' otro (en posición [física] o tiempo)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Medieval Latin (pre-) &lt; (Classical) Latin (præ), before, in front of</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Premature (disambiguation)"/>
                        </a:rPr>
                        <a:t>Prematurity</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34709091"/>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642476178"/>
              </p:ext>
            </p:extLst>
          </p:nvPr>
        </p:nvGraphicFramePr>
        <p:xfrm>
          <a:off x="457200" y="1345038"/>
          <a:ext cx="8458200" cy="4442382"/>
        </p:xfrm>
        <a:graphic>
          <a:graphicData uri="http://schemas.openxmlformats.org/drawingml/2006/table">
            <a:tbl>
              <a:tblPr/>
              <a:tblGrid>
                <a:gridCol w="16002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32418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presby(o)-</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old age</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resbyopia"/>
                        </a:rPr>
                        <a:t>Presbyopia</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extLst>
                  <a:ext uri="{0D108BD9-81ED-4DB2-BD59-A6C34878D82A}">
                    <a16:rowId xmlns:a16="http://schemas.microsoft.com/office/drawing/2014/main" val="10000"/>
                  </a:ext>
                </a:extLst>
              </a:tr>
              <a:tr h="124660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prim-</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"primero" o "más importante"</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u="sng">
                          <a:solidFill>
                            <a:srgbClr val="0000FF"/>
                          </a:solidFill>
                          <a:latin typeface="Times New Roman"/>
                          <a:ea typeface="Times New Roman"/>
                          <a:cs typeface="Times New Roman"/>
                          <a:hlinkClick r:id="rId3" tooltip="wikt:primus"/>
                        </a:rPr>
                        <a:t>prīmus</a:t>
                      </a:r>
                      <a:r>
                        <a:rPr lang="en-US" sz="2000">
                          <a:solidFill>
                            <a:srgbClr val="333333"/>
                          </a:solidFill>
                          <a:latin typeface="Times New Roman"/>
                          <a:ea typeface="Times New Roman"/>
                          <a:cs typeface="Times New Roman"/>
                        </a:rPr>
                        <a:t>, first, most important</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Primary</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extLst>
                  <a:ext uri="{0D108BD9-81ED-4DB2-BD59-A6C34878D82A}">
                    <a16:rowId xmlns:a16="http://schemas.microsoft.com/office/drawing/2014/main" val="10001"/>
                  </a:ext>
                </a:extLst>
              </a:tr>
              <a:tr h="216902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pro-</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'antes' otro (en posición [física] o tiempo)
</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προ (</a:t>
                      </a:r>
                      <a:r>
                        <a:rPr lang="en-US" sz="2000" i="1">
                          <a:solidFill>
                            <a:srgbClr val="333333"/>
                          </a:solidFill>
                          <a:latin typeface="Times New Roman"/>
                          <a:ea typeface="Times New Roman"/>
                          <a:cs typeface="Times New Roman"/>
                        </a:rPr>
                        <a:t>pro</a:t>
                      </a:r>
                      <a:r>
                        <a:rPr lang="en-US" sz="2000">
                          <a:solidFill>
                            <a:srgbClr val="333333"/>
                          </a:solidFill>
                          <a:latin typeface="Times New Roman"/>
                          <a:ea typeface="Times New Roman"/>
                          <a:cs typeface="Times New Roman"/>
                        </a:rPr>
                        <a:t>), before, in front of</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Procephalic (page does not exist)"/>
                        </a:rPr>
                        <a:t>Procephalic</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extLst>
                  <a:ext uri="{0D108BD9-81ED-4DB2-BD59-A6C34878D82A}">
                    <a16:rowId xmlns:a16="http://schemas.microsoft.com/office/drawing/2014/main" val="10002"/>
                  </a:ext>
                </a:extLst>
              </a:tr>
              <a:tr h="32418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proct(o)-</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ano</a:t>
                      </a:r>
                      <a:r>
                        <a:rPr lang="en-US" sz="2000" u="sng" dirty="0">
                          <a:solidFill>
                            <a:srgbClr val="0000FF"/>
                          </a:solidFill>
                          <a:latin typeface="Times New Roman"/>
                          <a:ea typeface="Times New Roman"/>
                          <a:cs typeface="Times New Roman"/>
                        </a:rPr>
                        <a:t>, recto
</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Proctology"/>
                        </a:rPr>
                        <a:t>proctology</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11223439"/>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536914877"/>
              </p:ext>
            </p:extLst>
          </p:nvPr>
        </p:nvGraphicFramePr>
        <p:xfrm>
          <a:off x="152398" y="1397000"/>
          <a:ext cx="8763004" cy="4063999"/>
        </p:xfrm>
        <a:graphic>
          <a:graphicData uri="http://schemas.openxmlformats.org/drawingml/2006/table">
            <a:tbl>
              <a:tblPr/>
              <a:tblGrid>
                <a:gridCol w="1828802">
                  <a:extLst>
                    <a:ext uri="{9D8B030D-6E8A-4147-A177-3AD203B41FA5}">
                      <a16:colId xmlns:a16="http://schemas.microsoft.com/office/drawing/2014/main" val="20000"/>
                    </a:ext>
                  </a:extLst>
                </a:gridCol>
                <a:gridCol w="2552700">
                  <a:extLst>
                    <a:ext uri="{9D8B030D-6E8A-4147-A177-3AD203B41FA5}">
                      <a16:colId xmlns:a16="http://schemas.microsoft.com/office/drawing/2014/main" val="20001"/>
                    </a:ext>
                  </a:extLst>
                </a:gridCol>
                <a:gridCol w="2190751">
                  <a:extLst>
                    <a:ext uri="{9D8B030D-6E8A-4147-A177-3AD203B41FA5}">
                      <a16:colId xmlns:a16="http://schemas.microsoft.com/office/drawing/2014/main" val="20002"/>
                    </a:ext>
                  </a:extLst>
                </a:gridCol>
                <a:gridCol w="2190751">
                  <a:extLst>
                    <a:ext uri="{9D8B030D-6E8A-4147-A177-3AD203B41FA5}">
                      <a16:colId xmlns:a16="http://schemas.microsoft.com/office/drawing/2014/main" val="20003"/>
                    </a:ext>
                  </a:extLst>
                </a:gridCol>
              </a:tblGrid>
              <a:tr h="72094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prosop</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Cara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a:t>
                      </a:r>
                      <a:r>
                        <a:rPr lang="en-US" sz="2000" i="1">
                          <a:solidFill>
                            <a:srgbClr val="333333"/>
                          </a:solidFill>
                          <a:latin typeface="Times New Roman"/>
                          <a:ea typeface="Times New Roman"/>
                          <a:cs typeface="Times New Roman"/>
                        </a:rPr>
                        <a:t>prosopon</a:t>
                      </a:r>
                      <a:r>
                        <a:rPr lang="en-US" sz="2000">
                          <a:solidFill>
                            <a:srgbClr val="333333"/>
                          </a:solidFill>
                          <a:latin typeface="Times New Roman"/>
                          <a:ea typeface="Times New Roman"/>
                          <a:cs typeface="Times New Roman"/>
                        </a:rPr>
                        <a:t>), face, mask</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Prosopagnosia"/>
                        </a:rPr>
                        <a:t>Prosopagnosia</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0"/>
                  </a:ext>
                </a:extLst>
              </a:tr>
              <a:tr h="14290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prot(o)-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 algo como 'primero' o 'más importante'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a:t>
                      </a:r>
                      <a:r>
                        <a:rPr lang="en-US" sz="2000" u="sng">
                          <a:solidFill>
                            <a:srgbClr val="0000FF"/>
                          </a:solidFill>
                          <a:latin typeface="Times New Roman"/>
                          <a:ea typeface="Times New Roman"/>
                          <a:cs typeface="Times New Roman"/>
                          <a:hlinkClick r:id="rId3" tooltip="wikt:πρωτος"/>
                        </a:rPr>
                        <a:t>πρωτος</a:t>
                      </a:r>
                      <a:r>
                        <a:rPr lang="en-US" sz="2000">
                          <a:solidFill>
                            <a:srgbClr val="333333"/>
                          </a:solidFill>
                          <a:latin typeface="Times New Roman"/>
                          <a:ea typeface="Times New Roman"/>
                          <a:cs typeface="Times New Roman"/>
                        </a:rPr>
                        <a:t> (</a:t>
                      </a:r>
                      <a:r>
                        <a:rPr lang="en-US" sz="2000" i="1">
                          <a:solidFill>
                            <a:srgbClr val="333333"/>
                          </a:solidFill>
                          <a:latin typeface="Times New Roman"/>
                          <a:ea typeface="Times New Roman"/>
                          <a:cs typeface="Times New Roman"/>
                        </a:rPr>
                        <a:t>prōtos</a:t>
                      </a:r>
                      <a:r>
                        <a:rPr lang="en-US" sz="2000">
                          <a:solidFill>
                            <a:srgbClr val="333333"/>
                          </a:solidFill>
                          <a:latin typeface="Times New Roman"/>
                          <a:ea typeface="Times New Roman"/>
                          <a:cs typeface="Times New Roman"/>
                        </a:rPr>
                        <a:t>), first; principal, most important</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Protoneuron (page does not exist)"/>
                        </a:rPr>
                        <a:t>Protoneuron</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1"/>
                  </a:ext>
                </a:extLst>
              </a:tr>
              <a:tr h="72094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pseud(o)-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pt-BR" sz="2000" dirty="0">
                          <a:solidFill>
                            <a:srgbClr val="333333"/>
                          </a:solidFill>
                          <a:latin typeface="Times New Roman"/>
                          <a:ea typeface="Times New Roman"/>
                          <a:cs typeface="Times New Roman"/>
                        </a:rPr>
                        <a:t>Denota algo falso o falso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Pseudopodo</a:t>
                      </a:r>
                      <a:endParaRPr lang="en-US" sz="2000" dirty="0">
                        <a:latin typeface="Calibri"/>
                        <a:ea typeface="Times New Roman"/>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2"/>
                  </a:ext>
                </a:extLst>
              </a:tr>
              <a:tr h="119303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psych(e)-, psych(o)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mente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a:t>
                      </a:r>
                      <a:r>
                        <a:rPr lang="en-US" sz="2000" u="sng">
                          <a:solidFill>
                            <a:srgbClr val="0000FF"/>
                          </a:solidFill>
                          <a:latin typeface="Times New Roman"/>
                          <a:ea typeface="Times New Roman"/>
                          <a:cs typeface="Times New Roman"/>
                          <a:hlinkClick r:id="rId5" tooltip="wikt:ψυχή"/>
                        </a:rPr>
                        <a:t>ψυχή</a:t>
                      </a:r>
                      <a:r>
                        <a:rPr lang="en-US" sz="2000">
                          <a:solidFill>
                            <a:srgbClr val="333333"/>
                          </a:solidFill>
                          <a:latin typeface="Times New Roman"/>
                          <a:ea typeface="Times New Roman"/>
                          <a:cs typeface="Times New Roman"/>
                        </a:rPr>
                        <a:t> (</a:t>
                      </a:r>
                      <a:r>
                        <a:rPr lang="en-US" sz="2000" i="1">
                          <a:solidFill>
                            <a:srgbClr val="333333"/>
                          </a:solidFill>
                          <a:latin typeface="Times New Roman"/>
                          <a:ea typeface="Times New Roman"/>
                          <a:cs typeface="Times New Roman"/>
                        </a:rPr>
                        <a:t>psyché</a:t>
                      </a:r>
                      <a:r>
                        <a:rPr lang="en-US" sz="2000">
                          <a:solidFill>
                            <a:srgbClr val="333333"/>
                          </a:solidFill>
                          <a:latin typeface="Times New Roman"/>
                          <a:ea typeface="Times New Roman"/>
                          <a:cs typeface="Times New Roman"/>
                        </a:rPr>
                        <a:t>), breath, life, soul</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6" tooltip="Psychology"/>
                        </a:rPr>
                        <a:t>Psychology</a:t>
                      </a:r>
                      <a:r>
                        <a:rPr lang="en-US" sz="2000" dirty="0">
                          <a:solidFill>
                            <a:srgbClr val="333333"/>
                          </a:solidFill>
                          <a:latin typeface="Times New Roman"/>
                          <a:ea typeface="Times New Roman"/>
                          <a:cs typeface="Times New Roman"/>
                        </a:rPr>
                        <a:t>, </a:t>
                      </a:r>
                      <a:r>
                        <a:rPr lang="en-US" sz="2000" u="sng" dirty="0">
                          <a:solidFill>
                            <a:srgbClr val="0000FF"/>
                          </a:solidFill>
                          <a:latin typeface="Times New Roman"/>
                          <a:ea typeface="Times New Roman"/>
                          <a:cs typeface="Times New Roman"/>
                          <a:hlinkClick r:id="rId7" tooltip="Psychiatry"/>
                        </a:rPr>
                        <a:t>psychiatry</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568458016"/>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524950268"/>
              </p:ext>
            </p:extLst>
          </p:nvPr>
        </p:nvGraphicFramePr>
        <p:xfrm>
          <a:off x="228600" y="1288482"/>
          <a:ext cx="8763004" cy="6316082"/>
        </p:xfrm>
        <a:graphic>
          <a:graphicData uri="http://schemas.openxmlformats.org/drawingml/2006/table">
            <a:tbl>
              <a:tblPr/>
              <a:tblGrid>
                <a:gridCol w="1524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1619253">
                  <a:extLst>
                    <a:ext uri="{9D8B030D-6E8A-4147-A177-3AD203B41FA5}">
                      <a16:colId xmlns:a16="http://schemas.microsoft.com/office/drawing/2014/main" val="20002"/>
                    </a:ext>
                  </a:extLst>
                </a:gridCol>
                <a:gridCol w="2190751">
                  <a:extLst>
                    <a:ext uri="{9D8B030D-6E8A-4147-A177-3AD203B41FA5}">
                      <a16:colId xmlns:a16="http://schemas.microsoft.com/office/drawing/2014/main" val="20003"/>
                    </a:ext>
                  </a:extLst>
                </a:gridCol>
              </a:tblGrid>
              <a:tr h="74192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pterygo-</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un ala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Lateral pterygoid plate"/>
                        </a:rPr>
                        <a:t>Lateral pterygoid plate</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0"/>
                  </a:ext>
                </a:extLst>
              </a:tr>
              <a:tr h="39181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psor-</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Picazón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Psoriasis"/>
                        </a:rPr>
                        <a:t>Psoriasis</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1"/>
                  </a:ext>
                </a:extLst>
              </a:tr>
              <a:tr h="112295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-ptosis</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caída, caída, colocación hacia abajo, prolapso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Apoptosis"/>
                        </a:rPr>
                        <a:t>Apoptosis</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5" tooltip="Nephroptosis"/>
                        </a:rPr>
                        <a:t>nephroptosis</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2"/>
                  </a:ext>
                </a:extLst>
              </a:tr>
              <a:tr h="226604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-ptysis</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(escupir), escupir, hemoptisis, escupir sangre derivada de los pulmones o bronquios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hemoptysis</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3"/>
                  </a:ext>
                </a:extLst>
              </a:tr>
              <a:tr h="150398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158044625"/>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53733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51745">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51745">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51745">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51745">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51745">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51745">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nvGraphicFramePr>
        <p:xfrm>
          <a:off x="228600" y="1371601"/>
          <a:ext cx="8686800" cy="4621235"/>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2240492">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pulmon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pulmo</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 con los pulmones.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i="1" u="sng" dirty="0" err="1">
                          <a:solidFill>
                            <a:srgbClr val="0000FF"/>
                          </a:solidFill>
                          <a:latin typeface="Times New Roman"/>
                          <a:ea typeface="Times New Roman"/>
                          <a:cs typeface="Times New Roman"/>
                          <a:hlinkClick r:id="rId2" tooltip="wikt:pulmo"/>
                        </a:rPr>
                        <a:t>pulmo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pulmōn</a:t>
                      </a:r>
                      <a:r>
                        <a:rPr lang="en-US" sz="2000" dirty="0">
                          <a:solidFill>
                            <a:srgbClr val="333333"/>
                          </a:solidFill>
                          <a:latin typeface="Times New Roman"/>
                          <a:ea typeface="Times New Roman"/>
                          <a:cs typeface="Times New Roman"/>
                        </a:rPr>
                        <a:t>-, </a:t>
                      </a:r>
                      <a:r>
                        <a:rPr lang="en-US" sz="2000" i="1" dirty="0">
                          <a:solidFill>
                            <a:srgbClr val="333333"/>
                          </a:solidFill>
                          <a:latin typeface="Times New Roman"/>
                          <a:ea typeface="Times New Roman"/>
                          <a:cs typeface="Times New Roman"/>
                        </a:rPr>
                        <a:t>usually used in plural</a:t>
                      </a:r>
                      <a:r>
                        <a:rPr lang="en-US" sz="2000" dirty="0">
                          <a:solidFill>
                            <a:srgbClr val="333333"/>
                          </a:solidFill>
                          <a:latin typeface="Times New Roman"/>
                          <a:ea typeface="Times New Roman"/>
                          <a:cs typeface="Times New Roman"/>
                        </a:rPr>
                        <a:t>), a lung</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pulmonary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00012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pyel(o)-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Pelvis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(pyelos)</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Pyelonephritis"/>
                        </a:rPr>
                        <a:t>Pyelonephritis</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1329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pyo-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Pus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πύον</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Pyometra"/>
                        </a:rPr>
                        <a:t>Pyometra</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51329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pyro-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Fiebre</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πῦρ, πυρετός</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Antipyretic"/>
                        </a:rPr>
                        <a:t>Antipyretic</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102687148"/>
              </p:ext>
            </p:extLst>
          </p:nvPr>
        </p:nvGraphicFramePr>
        <p:xfrm>
          <a:off x="457200" y="1143000"/>
          <a:ext cx="8229600" cy="3657600"/>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271901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9385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quadr(i)-</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Cuatro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2" tooltip="Quadriceps"/>
                        </a:rPr>
                        <a:t>quadriceps</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bl>
          </a:graphicData>
        </a:graphic>
      </p:graphicFrame>
      <p:sp>
        <p:nvSpPr>
          <p:cNvPr id="3276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Q</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716692757"/>
              </p:ext>
            </p:extLst>
          </p:nvPr>
        </p:nvGraphicFramePr>
        <p:xfrm>
          <a:off x="228600" y="0"/>
          <a:ext cx="8915402" cy="5969478"/>
        </p:xfrm>
        <a:graphic>
          <a:graphicData uri="http://schemas.openxmlformats.org/drawingml/2006/table">
            <a:tbl>
              <a:tblPr/>
              <a:tblGrid>
                <a:gridCol w="1635855">
                  <a:extLst>
                    <a:ext uri="{9D8B030D-6E8A-4147-A177-3AD203B41FA5}">
                      <a16:colId xmlns:a16="http://schemas.microsoft.com/office/drawing/2014/main" val="20000"/>
                    </a:ext>
                  </a:extLst>
                </a:gridCol>
                <a:gridCol w="3353500">
                  <a:extLst>
                    <a:ext uri="{9D8B030D-6E8A-4147-A177-3AD203B41FA5}">
                      <a16:colId xmlns:a16="http://schemas.microsoft.com/office/drawing/2014/main" val="20001"/>
                    </a:ext>
                  </a:extLst>
                </a:gridCol>
                <a:gridCol w="2044817">
                  <a:extLst>
                    <a:ext uri="{9D8B030D-6E8A-4147-A177-3AD203B41FA5}">
                      <a16:colId xmlns:a16="http://schemas.microsoft.com/office/drawing/2014/main" val="20002"/>
                    </a:ext>
                  </a:extLst>
                </a:gridCol>
                <a:gridCol w="1881230">
                  <a:extLst>
                    <a:ext uri="{9D8B030D-6E8A-4147-A177-3AD203B41FA5}">
                      <a16:colId xmlns:a16="http://schemas.microsoft.com/office/drawing/2014/main" val="20003"/>
                    </a:ext>
                  </a:extLst>
                </a:gridCol>
              </a:tblGrid>
              <a:tr h="1013694">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59508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radio-</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Radiación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Radiowave"/>
                        </a:rPr>
                        <a:t>radiowave</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extLst>
                  <a:ext uri="{0D108BD9-81ED-4DB2-BD59-A6C34878D82A}">
                    <a16:rowId xmlns:a16="http://schemas.microsoft.com/office/drawing/2014/main" val="10001"/>
                  </a:ext>
                </a:extLst>
              </a:tr>
              <a:tr h="59508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re-</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nuevo, </a:t>
                      </a:r>
                      <a:r>
                        <a:rPr lang="en-US" sz="2000" dirty="0" err="1">
                          <a:solidFill>
                            <a:srgbClr val="333333"/>
                          </a:solidFill>
                          <a:latin typeface="Times New Roman"/>
                          <a:ea typeface="Times New Roman"/>
                          <a:cs typeface="Times New Roman"/>
                        </a:rPr>
                        <a:t>hacia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atrás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Relapse"/>
                        </a:rPr>
                        <a:t>relapse</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extLst>
                  <a:ext uri="{0D108BD9-81ED-4DB2-BD59-A6C34878D82A}">
                    <a16:rowId xmlns:a16="http://schemas.microsoft.com/office/drawing/2014/main" val="10002"/>
                  </a:ext>
                </a:extLst>
              </a:tr>
              <a:tr h="59508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rect(o)-</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Recto
</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7155" marR="7155" marT="7155" marB="7155" anchor="ctr">
                    <a:lnL>
                      <a:noFill/>
                    </a:lnL>
                    <a:lnR>
                      <a:noFill/>
                    </a:lnR>
                    <a:lnT>
                      <a:noFill/>
                    </a:lnT>
                    <a:lnB>
                      <a:noFill/>
                    </a:lnB>
                  </a:tcPr>
                </a:tc>
                <a:extLst>
                  <a:ext uri="{0D108BD9-81ED-4DB2-BD59-A6C34878D82A}">
                    <a16:rowId xmlns:a16="http://schemas.microsoft.com/office/drawing/2014/main" val="10003"/>
                  </a:ext>
                </a:extLst>
              </a:tr>
              <a:tr h="59624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ren(o)-</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riñón
</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(rēnes), kidney</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Renal"/>
                        </a:rPr>
                        <a:t>renal</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extLst>
                  <a:ext uri="{0D108BD9-81ED-4DB2-BD59-A6C34878D82A}">
                    <a16:rowId xmlns:a16="http://schemas.microsoft.com/office/drawing/2014/main" val="10004"/>
                  </a:ext>
                </a:extLst>
              </a:tr>
              <a:tr h="59508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reticul(o)-</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Red
</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Reticulocyte"/>
                        </a:rPr>
                        <a:t>reticulocyte</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extLst>
                  <a:ext uri="{0D108BD9-81ED-4DB2-BD59-A6C34878D82A}">
                    <a16:rowId xmlns:a16="http://schemas.microsoft.com/office/drawing/2014/main" val="10005"/>
                  </a:ext>
                </a:extLst>
              </a:tr>
              <a:tr h="59624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retro-</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hacia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atrás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detrás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6" tooltip="Retroversion"/>
                        </a:rPr>
                        <a:t>retroversion</a:t>
                      </a:r>
                      <a:r>
                        <a:rPr lang="en-US" sz="2000">
                          <a:solidFill>
                            <a:srgbClr val="333333"/>
                          </a:solidFill>
                          <a:latin typeface="Times New Roman"/>
                          <a:ea typeface="Times New Roman"/>
                          <a:cs typeface="Times New Roman"/>
                        </a:rPr>
                        <a:t>, retroverted</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extLst>
                  <a:ext uri="{0D108BD9-81ED-4DB2-BD59-A6C34878D82A}">
                    <a16:rowId xmlns:a16="http://schemas.microsoft.com/office/drawing/2014/main" val="10006"/>
                  </a:ext>
                </a:extLst>
              </a:tr>
              <a:tr h="59508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rhabd(o)-</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forma de </a:t>
                      </a:r>
                      <a:r>
                        <a:rPr lang="en-US" sz="2000" dirty="0" err="1">
                          <a:solidFill>
                            <a:srgbClr val="333333"/>
                          </a:solidFill>
                          <a:latin typeface="Times New Roman"/>
                          <a:ea typeface="Times New Roman"/>
                          <a:cs typeface="Times New Roman"/>
                        </a:rPr>
                        <a:t>varilla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estriada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ῥάβδος</a:t>
                      </a:r>
                      <a:endParaRPr lang="en-US" sz="2000">
                        <a:solidFill>
                          <a:srgbClr val="333333"/>
                        </a:solidFill>
                        <a:latin typeface="Arial"/>
                        <a:ea typeface="Calibri"/>
                        <a:cs typeface="Times New Roman"/>
                      </a:endParaRPr>
                    </a:p>
                  </a:txBody>
                  <a:tcPr marL="7155" marR="7155" marT="7155" marB="715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7" tooltip="Rhabdomyolysis"/>
                        </a:rPr>
                        <a:t>rhabdomyolysis</a:t>
                      </a:r>
                      <a:endParaRPr lang="en-US" sz="2000" dirty="0">
                        <a:solidFill>
                          <a:srgbClr val="333333"/>
                        </a:solidFill>
                        <a:latin typeface="Arial"/>
                        <a:ea typeface="Calibri"/>
                        <a:cs typeface="Times New Roman"/>
                      </a:endParaRPr>
                    </a:p>
                  </a:txBody>
                  <a:tcPr marL="7155" marR="7155" marT="7155" marB="7155" anchor="ctr">
                    <a:lnL>
                      <a:noFill/>
                    </a:lnL>
                    <a:lnR>
                      <a:noFill/>
                    </a:lnR>
                    <a:lnT>
                      <a:noFill/>
                    </a:lnT>
                    <a:lnB>
                      <a:noFill/>
                    </a:lnB>
                  </a:tcPr>
                </a:tc>
                <a:extLst>
                  <a:ext uri="{0D108BD9-81ED-4DB2-BD59-A6C34878D82A}">
                    <a16:rowId xmlns:a16="http://schemas.microsoft.com/office/drawing/2014/main" val="10007"/>
                  </a:ext>
                </a:extLst>
              </a:tr>
            </a:tbl>
          </a:graphicData>
        </a:graphic>
      </p:graphicFrame>
      <p:sp>
        <p:nvSpPr>
          <p:cNvPr id="3174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R</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07781716"/>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625205264"/>
              </p:ext>
            </p:extLst>
          </p:nvPr>
        </p:nvGraphicFramePr>
        <p:xfrm>
          <a:off x="152398" y="1394880"/>
          <a:ext cx="8839204" cy="4533083"/>
        </p:xfrm>
        <a:graphic>
          <a:graphicData uri="http://schemas.openxmlformats.org/drawingml/2006/table">
            <a:tbl>
              <a:tblPr/>
              <a:tblGrid>
                <a:gridCol w="1676402">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209801">
                  <a:extLst>
                    <a:ext uri="{9D8B030D-6E8A-4147-A177-3AD203B41FA5}">
                      <a16:colId xmlns:a16="http://schemas.microsoft.com/office/drawing/2014/main" val="20002"/>
                    </a:ext>
                  </a:extLst>
                </a:gridCol>
                <a:gridCol w="2209801">
                  <a:extLst>
                    <a:ext uri="{9D8B030D-6E8A-4147-A177-3AD203B41FA5}">
                      <a16:colId xmlns:a16="http://schemas.microsoft.com/office/drawing/2014/main" val="20003"/>
                    </a:ext>
                  </a:extLst>
                </a:gridCol>
              </a:tblGrid>
              <a:tr h="1408225">
                <a:tc>
                  <a:txBody>
                    <a:bodyPr/>
                    <a:lstStyle/>
                    <a:p>
                      <a:pPr marL="0" marR="0">
                        <a:lnSpc>
                          <a:spcPct val="115000"/>
                        </a:lnSpc>
                        <a:spcBef>
                          <a:spcPts val="0"/>
                        </a:spcBef>
                        <a:spcAft>
                          <a:spcPts val="0"/>
                        </a:spcAft>
                      </a:pPr>
                      <a:r>
                        <a:rPr lang="en-US" sz="1900" b="1" dirty="0" err="1">
                          <a:solidFill>
                            <a:srgbClr val="333333"/>
                          </a:solidFill>
                          <a:latin typeface="Times New Roman"/>
                          <a:ea typeface="Times New Roman"/>
                          <a:cs typeface="Times New Roman"/>
                        </a:rPr>
                        <a:t>rhachi</a:t>
                      </a:r>
                      <a:r>
                        <a:rPr lang="en-US" sz="1900" b="1" dirty="0">
                          <a:solidFill>
                            <a:srgbClr val="333333"/>
                          </a:solidFill>
                          <a:latin typeface="Times New Roman"/>
                          <a:ea typeface="Times New Roman"/>
                          <a:cs typeface="Times New Roman"/>
                        </a:rPr>
                        <a:t>(o)-</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dirty="0" err="1">
                          <a:solidFill>
                            <a:srgbClr val="0000FF"/>
                          </a:solidFill>
                          <a:latin typeface="Times New Roman"/>
                          <a:ea typeface="Times New Roman"/>
                          <a:cs typeface="Times New Roman"/>
                        </a:rPr>
                        <a:t>espina</a:t>
                      </a:r>
                      <a:r>
                        <a:rPr lang="en-US" sz="1900" u="sng" dirty="0">
                          <a:solidFill>
                            <a:srgbClr val="0000FF"/>
                          </a:solidFill>
                          <a:latin typeface="Times New Roman"/>
                          <a:ea typeface="Times New Roman"/>
                          <a:cs typeface="Times New Roman"/>
                        </a:rPr>
                        <a:t> dorsal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Greek ῥάχις</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rachial, rachialgia, rachidian, rachiopathy</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0"/>
                  </a:ext>
                </a:extLst>
              </a:tr>
              <a:tr h="1408225">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rhin(o)-</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s-ES" sz="1900" dirty="0">
                          <a:solidFill>
                            <a:srgbClr val="333333"/>
                          </a:solidFill>
                          <a:latin typeface="Times New Roman"/>
                          <a:ea typeface="Times New Roman"/>
                          <a:cs typeface="Times New Roman"/>
                        </a:rPr>
                        <a:t>De o perteneciente a la nariz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Ancient Greek ῥίς, ῥῑνο- (rhīs, rhīno-), nose</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2" tooltip="Rhinoceros"/>
                        </a:rPr>
                        <a:t>rhinoceros</a:t>
                      </a:r>
                      <a:r>
                        <a:rPr lang="en-US" sz="1900">
                          <a:solidFill>
                            <a:srgbClr val="333333"/>
                          </a:solidFill>
                          <a:latin typeface="Times New Roman"/>
                          <a:ea typeface="Times New Roman"/>
                          <a:cs typeface="Times New Roman"/>
                        </a:rPr>
                        <a:t>, </a:t>
                      </a:r>
                      <a:r>
                        <a:rPr lang="en-US" sz="1900" u="sng">
                          <a:solidFill>
                            <a:srgbClr val="0000FF"/>
                          </a:solidFill>
                          <a:latin typeface="Times New Roman"/>
                          <a:ea typeface="Times New Roman"/>
                          <a:cs typeface="Times New Roman"/>
                          <a:hlinkClick r:id="rId3" tooltip="Rhinoplasty"/>
                        </a:rPr>
                        <a:t>rhinoplasty</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1"/>
                  </a:ext>
                </a:extLst>
              </a:tr>
              <a:tr h="1060888">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rhod(o)-</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s-ES" sz="1900" dirty="0">
                          <a:solidFill>
                            <a:srgbClr val="333333"/>
                          </a:solidFill>
                          <a:latin typeface="Times New Roman"/>
                          <a:ea typeface="Times New Roman"/>
                          <a:cs typeface="Times New Roman"/>
                        </a:rPr>
                        <a:t>Denotando un color rojo rosa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Ancient Greek ῥόδον (rhódon), rose</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4" tooltip="Rhodophyte"/>
                        </a:rPr>
                        <a:t>rhodophyte</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2"/>
                  </a:ext>
                </a:extLst>
              </a:tr>
              <a:tr h="366583">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-rrhage</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Estalló</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Greek -ρραγία</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dirty="0">
                          <a:solidFill>
                            <a:srgbClr val="0000FF"/>
                          </a:solidFill>
                          <a:latin typeface="Times New Roman"/>
                          <a:ea typeface="Times New Roman"/>
                          <a:cs typeface="Times New Roman"/>
                          <a:hlinkClick r:id="rId5" tooltip="Hemorrhage"/>
                        </a:rPr>
                        <a:t>Hemorrhage</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332077216"/>
              </p:ext>
            </p:extLst>
          </p:nvPr>
        </p:nvGraphicFramePr>
        <p:xfrm>
          <a:off x="228600" y="304799"/>
          <a:ext cx="8686800" cy="3146623"/>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311015">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406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1"/>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2"/>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3"/>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4"/>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5"/>
                  </a:ext>
                </a:extLst>
              </a:tr>
              <a:tr h="164064">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a:solidFill>
                          <a:srgbClr val="333333"/>
                        </a:solidFill>
                        <a:latin typeface="Arial"/>
                        <a:ea typeface="Calibri"/>
                        <a:cs typeface="Times New Roman"/>
                      </a:endParaRPr>
                    </a:p>
                  </a:txBody>
                  <a:tcPr marL="4530" marR="4530" marT="4530" marB="4530"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4530" marR="4530" marT="4530" marB="4530" anchor="ctr">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222750163"/>
              </p:ext>
            </p:extLst>
          </p:nvPr>
        </p:nvGraphicFramePr>
        <p:xfrm>
          <a:off x="304800" y="1397000"/>
          <a:ext cx="8382000" cy="4868527"/>
        </p:xfrm>
        <a:graphic>
          <a:graphicData uri="http://schemas.openxmlformats.org/drawingml/2006/table">
            <a:tbl>
              <a:tblPr/>
              <a:tblGrid>
                <a:gridCol w="16002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5827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-rrhagia</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flujo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rápido</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sangre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-ρραγία</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0"/>
                  </a:ext>
                </a:extLst>
              </a:tr>
              <a:tr h="5827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-rrhaphy</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sutura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quirúrgica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ῥαφή</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1"/>
                  </a:ext>
                </a:extLst>
              </a:tr>
              <a:tr h="5827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-rrhea</a:t>
                      </a:r>
                      <a:r>
                        <a:rPr lang="en-US" sz="2000">
                          <a:solidFill>
                            <a:srgbClr val="333333"/>
                          </a:solidFill>
                          <a:latin typeface="Times New Roman"/>
                          <a:ea typeface="Times New Roman"/>
                          <a:cs typeface="Times New Roman"/>
                        </a:rPr>
                        <a:t> (AmE)</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fluyendo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descarga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-ρροια</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Galactorrhea"/>
                        </a:rPr>
                        <a:t>Galactorrhea</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3" tooltip="Diarrhea"/>
                        </a:rPr>
                        <a:t>Diarrhea</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2"/>
                  </a:ext>
                </a:extLst>
              </a:tr>
              <a:tr h="29909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-rrhexis</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Romper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ῥῆξις</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3"/>
                  </a:ext>
                </a:extLst>
              </a:tr>
              <a:tr h="5827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-rrhoea</a:t>
                      </a:r>
                      <a:r>
                        <a:rPr lang="en-US" sz="2000">
                          <a:solidFill>
                            <a:srgbClr val="333333"/>
                          </a:solidFill>
                          <a:latin typeface="Times New Roman"/>
                          <a:ea typeface="Times New Roman"/>
                          <a:cs typeface="Times New Roman"/>
                        </a:rPr>
                        <a:t> (BrE)</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fluyendo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descarga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-ρροια</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Diarrhoea"/>
                        </a:rPr>
                        <a:t>diarrhoea</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4"/>
                  </a:ext>
                </a:extLst>
              </a:tr>
              <a:tr h="14338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rubr(o)-</a:t>
                      </a:r>
                      <a:endParaRPr lang="en-US" sz="200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núcleo rojo del cerebro
</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dirty="0" err="1">
                          <a:solidFill>
                            <a:srgbClr val="333333"/>
                          </a:solidFill>
                          <a:latin typeface="Times New Roman"/>
                          <a:ea typeface="Times New Roman"/>
                          <a:cs typeface="Times New Roman"/>
                        </a:rPr>
                        <a:t>ruber</a:t>
                      </a:r>
                      <a:r>
                        <a:rPr lang="en-US" sz="2000" dirty="0">
                          <a:solidFill>
                            <a:srgbClr val="333333"/>
                          </a:solidFill>
                          <a:latin typeface="Times New Roman"/>
                          <a:ea typeface="Times New Roman"/>
                          <a:cs typeface="Times New Roman"/>
                        </a:rPr>
                        <a:t>), red</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Rubrospinal"/>
                        </a:rPr>
                        <a:t>Rubrospinal</a:t>
                      </a:r>
                      <a:endParaRPr lang="en-US" sz="2000" dirty="0">
                        <a:solidFill>
                          <a:srgbClr val="333333"/>
                        </a:solidFill>
                        <a:latin typeface="Arial"/>
                        <a:ea typeface="Calibri"/>
                        <a:cs typeface="Times New Roman"/>
                      </a:endParaRPr>
                    </a:p>
                  </a:txBody>
                  <a:tcPr marL="7709" marR="7709" marT="7709" marB="7709"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42316248"/>
              </p:ext>
            </p:extLst>
          </p:nvPr>
        </p:nvGraphicFramePr>
        <p:xfrm>
          <a:off x="152400" y="152400"/>
          <a:ext cx="8915404" cy="5887689"/>
        </p:xfrm>
        <a:graphic>
          <a:graphicData uri="http://schemas.openxmlformats.org/drawingml/2006/table">
            <a:tbl>
              <a:tblPr/>
              <a:tblGrid>
                <a:gridCol w="2228851">
                  <a:extLst>
                    <a:ext uri="{9D8B030D-6E8A-4147-A177-3AD203B41FA5}">
                      <a16:colId xmlns:a16="http://schemas.microsoft.com/office/drawing/2014/main" val="20000"/>
                    </a:ext>
                  </a:extLst>
                </a:gridCol>
                <a:gridCol w="2228851">
                  <a:extLst>
                    <a:ext uri="{9D8B030D-6E8A-4147-A177-3AD203B41FA5}">
                      <a16:colId xmlns:a16="http://schemas.microsoft.com/office/drawing/2014/main" val="20001"/>
                    </a:ext>
                  </a:extLst>
                </a:gridCol>
                <a:gridCol w="2228851">
                  <a:extLst>
                    <a:ext uri="{9D8B030D-6E8A-4147-A177-3AD203B41FA5}">
                      <a16:colId xmlns:a16="http://schemas.microsoft.com/office/drawing/2014/main" val="20002"/>
                    </a:ext>
                  </a:extLst>
                </a:gridCol>
                <a:gridCol w="2228851">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222965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salping(o)-</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pertenecientes</a:t>
                      </a:r>
                      <a:r>
                        <a:rPr lang="en-US" sz="2000" dirty="0">
                          <a:solidFill>
                            <a:srgbClr val="333333"/>
                          </a:solidFill>
                          <a:latin typeface="Times New Roman"/>
                          <a:ea typeface="Times New Roman"/>
                          <a:cs typeface="Times New Roman"/>
                        </a:rPr>
                        <a:t> a </a:t>
                      </a:r>
                      <a:r>
                        <a:rPr lang="en-US" sz="2000" dirty="0" err="1">
                          <a:solidFill>
                            <a:srgbClr val="333333"/>
                          </a:solidFill>
                          <a:latin typeface="Times New Roman"/>
                          <a:ea typeface="Times New Roman"/>
                          <a:cs typeface="Times New Roman"/>
                        </a:rPr>
                        <a:t>trompas</a:t>
                      </a:r>
                      <a:r>
                        <a:rPr lang="en-US" sz="2000" dirty="0">
                          <a:solidFill>
                            <a:srgbClr val="333333"/>
                          </a:solidFill>
                          <a:latin typeface="Times New Roman"/>
                          <a:ea typeface="Times New Roman"/>
                          <a:cs typeface="Times New Roman"/>
                        </a:rPr>
                        <a:t>, por </a:t>
                      </a:r>
                      <a:r>
                        <a:rPr lang="en-US" sz="2000" dirty="0" err="1">
                          <a:solidFill>
                            <a:srgbClr val="333333"/>
                          </a:solidFill>
                          <a:latin typeface="Times New Roman"/>
                          <a:ea typeface="Times New Roman"/>
                          <a:cs typeface="Times New Roman"/>
                        </a:rPr>
                        <a:t>ejemplo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trompas</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Falopio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σάλπιγξ, σαλπιγγ-, (sálpinx, salpingo-) trumpet (</a:t>
                      </a:r>
                      <a:r>
                        <a:rPr lang="en-US" sz="2000" i="1">
                          <a:solidFill>
                            <a:srgbClr val="333333"/>
                          </a:solidFill>
                          <a:latin typeface="Times New Roman"/>
                          <a:ea typeface="Times New Roman"/>
                          <a:cs typeface="Times New Roman"/>
                        </a:rPr>
                        <a:t>literally</a:t>
                      </a: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Salpingectomy"/>
                        </a:rPr>
                        <a:t>Salpingectomy</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3" tooltip="Salpingopharyngeus muscle"/>
                        </a:rPr>
                        <a:t>Salpingopharyngeus muscle</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1"/>
                  </a:ext>
                </a:extLst>
              </a:tr>
              <a:tr h="11221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sangui-, sanguine-</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sangre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(sanguis, sanguin-), blood</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Sanguine"/>
                        </a:rPr>
                        <a:t>Sanguine</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2"/>
                  </a:ext>
                </a:extLst>
              </a:tr>
              <a:tr h="56843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sarco-</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musculoso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carnoso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σάρξ, σαρκ-</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Sarcoma"/>
                        </a:rPr>
                        <a:t>sarcoma</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3"/>
                  </a:ext>
                </a:extLst>
              </a:tr>
              <a:tr h="56843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schist(o)-</a:t>
                      </a:r>
                      <a:endParaRPr lang="en-US" sz="200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dividido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hendidura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σχιστός</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schistos</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044" marR="6044" marT="6044" marB="6044"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Schistosomiasis</a:t>
                      </a:r>
                      <a:endParaRPr lang="en-US" sz="2000" dirty="0">
                        <a:latin typeface="Calibri"/>
                        <a:ea typeface="Times New Roman"/>
                        <a:cs typeface="Times New Roman"/>
                      </a:endParaRPr>
                    </a:p>
                  </a:txBody>
                  <a:tcPr marL="6044" marR="6044" marT="6044" marB="6044" anchor="ctr">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S</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57916778"/>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266249918"/>
              </p:ext>
            </p:extLst>
          </p:nvPr>
        </p:nvGraphicFramePr>
        <p:xfrm>
          <a:off x="380998" y="1219200"/>
          <a:ext cx="8458204" cy="4828911"/>
        </p:xfrm>
        <a:graphic>
          <a:graphicData uri="http://schemas.openxmlformats.org/drawingml/2006/table">
            <a:tbl>
              <a:tblPr/>
              <a:tblGrid>
                <a:gridCol w="1295402">
                  <a:extLst>
                    <a:ext uri="{9D8B030D-6E8A-4147-A177-3AD203B41FA5}">
                      <a16:colId xmlns:a16="http://schemas.microsoft.com/office/drawing/2014/main" val="20000"/>
                    </a:ext>
                  </a:extLst>
                </a:gridCol>
                <a:gridCol w="2933700">
                  <a:extLst>
                    <a:ext uri="{9D8B030D-6E8A-4147-A177-3AD203B41FA5}">
                      <a16:colId xmlns:a16="http://schemas.microsoft.com/office/drawing/2014/main" val="20001"/>
                    </a:ext>
                  </a:extLst>
                </a:gridCol>
                <a:gridCol w="2114551">
                  <a:extLst>
                    <a:ext uri="{9D8B030D-6E8A-4147-A177-3AD203B41FA5}">
                      <a16:colId xmlns:a16="http://schemas.microsoft.com/office/drawing/2014/main" val="20002"/>
                    </a:ext>
                  </a:extLst>
                </a:gridCol>
                <a:gridCol w="2114551">
                  <a:extLst>
                    <a:ext uri="{9D8B030D-6E8A-4147-A177-3AD203B41FA5}">
                      <a16:colId xmlns:a16="http://schemas.microsoft.com/office/drawing/2014/main" val="20003"/>
                    </a:ext>
                  </a:extLst>
                </a:gridCol>
              </a:tblGrid>
              <a:tr h="201163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schiz</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dividido</a:t>
                      </a:r>
                      <a:r>
                        <a:rPr lang="en-US" sz="2000" dirty="0">
                          <a:solidFill>
                            <a:srgbClr val="333333"/>
                          </a:solidFill>
                          <a:latin typeface="Times New Roman"/>
                          <a:ea typeface="Times New Roman"/>
                          <a:cs typeface="Times New Roman"/>
                        </a:rPr>
                        <a:t>' o '</a:t>
                      </a:r>
                      <a:r>
                        <a:rPr lang="en-US" sz="2000" dirty="0" err="1">
                          <a:solidFill>
                            <a:srgbClr val="333333"/>
                          </a:solidFill>
                          <a:latin typeface="Times New Roman"/>
                          <a:ea typeface="Times New Roman"/>
                          <a:cs typeface="Times New Roman"/>
                        </a:rPr>
                        <a:t>doble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cara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σχιζω; Irregular formation of the verb σχίζειν (schizein), to cut, split</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Schizophrenia"/>
                        </a:rPr>
                        <a:t>Schizophrenia</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0"/>
                  </a:ext>
                </a:extLst>
              </a:tr>
              <a:tr h="5130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scler(o)-</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Dureza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σκληρός</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Atherosclerosis"/>
                        </a:rPr>
                        <a:t>atherosclerosis</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1"/>
                  </a:ext>
                </a:extLst>
              </a:tr>
              <a:tr h="5130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-sclerosis</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endurecimiento</a:t>
                      </a:r>
                      <a:r>
                        <a:rPr lang="en-US" sz="2000" dirty="0">
                          <a:solidFill>
                            <a:srgbClr val="333333"/>
                          </a:solidFill>
                          <a:latin typeface="Times New Roman"/>
                          <a:ea typeface="Times New Roman"/>
                          <a:cs typeface="Times New Roman"/>
                        </a:rPr>
                        <a:t> de la </a:t>
                      </a:r>
                      <a:r>
                        <a:rPr lang="en-US" sz="2000" dirty="0" err="1">
                          <a:solidFill>
                            <a:srgbClr val="333333"/>
                          </a:solidFill>
                          <a:latin typeface="Times New Roman"/>
                          <a:ea typeface="Times New Roman"/>
                          <a:cs typeface="Times New Roman"/>
                        </a:rPr>
                        <a:t>piel</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Multiple sclerosis"/>
                        </a:rPr>
                        <a:t>Multiple sclerosis</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2"/>
                  </a:ext>
                </a:extLst>
              </a:tr>
              <a:tr h="5130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scoli(o)-</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Retorcido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σκολιός (skolios)</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Scoliosis"/>
                        </a:rPr>
                        <a:t>scoliosis</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3"/>
                  </a:ext>
                </a:extLst>
              </a:tr>
              <a:tr h="5130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-scope</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instrumento</a:t>
                      </a:r>
                      <a:r>
                        <a:rPr lang="en-US" sz="2000" dirty="0">
                          <a:solidFill>
                            <a:srgbClr val="333333"/>
                          </a:solidFill>
                          <a:latin typeface="Times New Roman"/>
                          <a:ea typeface="Times New Roman"/>
                          <a:cs typeface="Times New Roman"/>
                        </a:rPr>
                        <a:t> para </a:t>
                      </a:r>
                      <a:r>
                        <a:rPr lang="en-US" sz="2000" dirty="0" err="1">
                          <a:solidFill>
                            <a:srgbClr val="333333"/>
                          </a:solidFill>
                          <a:latin typeface="Times New Roman"/>
                          <a:ea typeface="Times New Roman"/>
                          <a:cs typeface="Times New Roman"/>
                        </a:rPr>
                        <a:t>ver</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-σκόπος</a:t>
                      </a:r>
                      <a:endParaRPr lang="en-US" sz="2000">
                        <a:solidFill>
                          <a:srgbClr val="333333"/>
                        </a:solidFill>
                        <a:latin typeface="Arial"/>
                        <a:ea typeface="Calibri"/>
                        <a:cs typeface="Times New Roman"/>
                      </a:endParaRPr>
                    </a:p>
                  </a:txBody>
                  <a:tcPr marL="6787" marR="6787" marT="6787" marB="6787"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6" tooltip="Stethoscope"/>
                        </a:rPr>
                        <a:t>stethoscope</a:t>
                      </a:r>
                      <a:endParaRPr lang="en-US" sz="2000" dirty="0">
                        <a:solidFill>
                          <a:srgbClr val="333333"/>
                        </a:solidFill>
                        <a:latin typeface="Arial"/>
                        <a:ea typeface="Calibri"/>
                        <a:cs typeface="Times New Roman"/>
                      </a:endParaRPr>
                    </a:p>
                  </a:txBody>
                  <a:tcPr marL="6787" marR="6787" marT="6787" marB="6787"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50908686"/>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43104620"/>
              </p:ext>
            </p:extLst>
          </p:nvPr>
        </p:nvGraphicFramePr>
        <p:xfrm>
          <a:off x="402454" y="1043532"/>
          <a:ext cx="8458200" cy="4770935"/>
        </p:xfrm>
        <a:graphic>
          <a:graphicData uri="http://schemas.openxmlformats.org/drawingml/2006/table">
            <a:tbl>
              <a:tblPr/>
              <a:tblGrid>
                <a:gridCol w="2114550">
                  <a:extLst>
                    <a:ext uri="{9D8B030D-6E8A-4147-A177-3AD203B41FA5}">
                      <a16:colId xmlns:a16="http://schemas.microsoft.com/office/drawing/2014/main" val="20000"/>
                    </a:ext>
                  </a:extLst>
                </a:gridCol>
                <a:gridCol w="2114550">
                  <a:extLst>
                    <a:ext uri="{9D8B030D-6E8A-4147-A177-3AD203B41FA5}">
                      <a16:colId xmlns:a16="http://schemas.microsoft.com/office/drawing/2014/main" val="20001"/>
                    </a:ext>
                  </a:extLst>
                </a:gridCol>
                <a:gridCol w="2114550">
                  <a:extLst>
                    <a:ext uri="{9D8B030D-6E8A-4147-A177-3AD203B41FA5}">
                      <a16:colId xmlns:a16="http://schemas.microsoft.com/office/drawing/2014/main" val="20002"/>
                    </a:ext>
                  </a:extLst>
                </a:gridCol>
                <a:gridCol w="2114550">
                  <a:extLst>
                    <a:ext uri="{9D8B030D-6E8A-4147-A177-3AD203B41FA5}">
                      <a16:colId xmlns:a16="http://schemas.microsoft.com/office/drawing/2014/main" val="20003"/>
                    </a:ext>
                  </a:extLst>
                </a:gridCol>
              </a:tblGrid>
              <a:tr h="111537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-scopy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uso</a:t>
                      </a:r>
                      <a:r>
                        <a:rPr lang="en-US" sz="2000" dirty="0">
                          <a:solidFill>
                            <a:srgbClr val="333333"/>
                          </a:solidFill>
                          <a:latin typeface="Times New Roman"/>
                          <a:ea typeface="Times New Roman"/>
                          <a:cs typeface="Times New Roman"/>
                        </a:rPr>
                        <a:t> del </a:t>
                      </a:r>
                      <a:r>
                        <a:rPr lang="en-US" sz="2000" dirty="0" err="1">
                          <a:solidFill>
                            <a:srgbClr val="333333"/>
                          </a:solidFill>
                          <a:latin typeface="Times New Roman"/>
                          <a:ea typeface="Times New Roman"/>
                          <a:cs typeface="Times New Roman"/>
                        </a:rPr>
                        <a:t>instrumento</a:t>
                      </a:r>
                      <a:r>
                        <a:rPr lang="en-US" sz="2000" dirty="0">
                          <a:solidFill>
                            <a:srgbClr val="333333"/>
                          </a:solidFill>
                          <a:latin typeface="Times New Roman"/>
                          <a:ea typeface="Times New Roman"/>
                          <a:cs typeface="Times New Roman"/>
                        </a:rPr>
                        <a:t> para </a:t>
                      </a:r>
                      <a:r>
                        <a:rPr lang="en-US" sz="2000" dirty="0" err="1">
                          <a:solidFill>
                            <a:srgbClr val="333333"/>
                          </a:solidFill>
                          <a:latin typeface="Times New Roman"/>
                          <a:ea typeface="Times New Roman"/>
                          <a:cs typeface="Times New Roman"/>
                        </a:rPr>
                        <a:t>ver</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-σκοπία</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Endoscopy"/>
                        </a:rPr>
                        <a:t>endoscopy</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0"/>
                  </a:ext>
                </a:extLst>
              </a:tr>
              <a:tr h="75020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scoto-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Oscuridad</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skotos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Scotopic vision"/>
                        </a:rPr>
                        <a:t>scotopic vision</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1"/>
                  </a:ext>
                </a:extLst>
              </a:tr>
              <a:tr h="75020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semi-</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 </a:t>
                      </a:r>
                      <a:r>
                        <a:rPr lang="en-US" sz="2000" dirty="0" err="1">
                          <a:solidFill>
                            <a:srgbClr val="333333"/>
                          </a:solidFill>
                          <a:latin typeface="Times New Roman"/>
                          <a:ea typeface="Times New Roman"/>
                          <a:cs typeface="Times New Roman"/>
                        </a:rPr>
                        <a:t>mitad</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parte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2"/>
                  </a:ext>
                </a:extLst>
              </a:tr>
              <a:tr h="75020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sial(o)-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saliva, </a:t>
                      </a:r>
                      <a:r>
                        <a:rPr lang="en-US" sz="2000" u="sng" dirty="0" err="1">
                          <a:solidFill>
                            <a:srgbClr val="0000FF"/>
                          </a:solidFill>
                          <a:latin typeface="Times New Roman"/>
                          <a:ea typeface="Times New Roman"/>
                          <a:cs typeface="Times New Roman"/>
                        </a:rPr>
                        <a:t>glándula</a:t>
                      </a:r>
                      <a:r>
                        <a:rPr lang="en-US" sz="2000" u="sng" dirty="0">
                          <a:solidFill>
                            <a:srgbClr val="0000FF"/>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rPr>
                        <a:t>salival</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σίαλος (sialos)</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Sialagogue"/>
                        </a:rPr>
                        <a:t>sialagogue</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3"/>
                  </a:ext>
                </a:extLst>
              </a:tr>
              <a:tr h="111537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sigmoid(o)-</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sigmoide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curvatura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forma de S
</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σιγμοειδής</a:t>
                      </a:r>
                      <a:endParaRPr lang="en-US" sz="2000">
                        <a:solidFill>
                          <a:srgbClr val="333333"/>
                        </a:solidFill>
                        <a:latin typeface="Arial"/>
                        <a:ea typeface="Calibri"/>
                        <a:cs typeface="Times New Roman"/>
                      </a:endParaRPr>
                    </a:p>
                  </a:txBody>
                  <a:tcPr marL="8999" marR="8999" marT="8999" marB="8999"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Sigmoid colon"/>
                        </a:rPr>
                        <a:t>sigmoid colon</a:t>
                      </a:r>
                      <a:endParaRPr lang="en-US" sz="2000" dirty="0">
                        <a:solidFill>
                          <a:srgbClr val="333333"/>
                        </a:solidFill>
                        <a:latin typeface="Arial"/>
                        <a:ea typeface="Calibri"/>
                        <a:cs typeface="Times New Roman"/>
                      </a:endParaRPr>
                    </a:p>
                  </a:txBody>
                  <a:tcPr marL="8999" marR="8999" marT="8999" marB="899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50017614"/>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604947167"/>
              </p:ext>
            </p:extLst>
          </p:nvPr>
        </p:nvGraphicFramePr>
        <p:xfrm>
          <a:off x="304800" y="990600"/>
          <a:ext cx="8686800" cy="5021097"/>
        </p:xfrm>
        <a:graphic>
          <a:graphicData uri="http://schemas.openxmlformats.org/drawingml/2006/table">
            <a:tbl>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902243">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sinistr</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izquierda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lado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izquierdo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Sinistro</a:t>
                      </a:r>
                      <a:endParaRPr lang="en-US" sz="2000" dirty="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90224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sinus-</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seno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(sinus), a curve, bend, bay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Sinusitis"/>
                        </a:rPr>
                        <a:t>Sinusitis</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9839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sito-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alimentos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granos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σῖτος</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Sitophillus</a:t>
                      </a:r>
                      <a:endParaRPr lang="en-US" sz="2000" dirty="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74971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somat(o)-, somatico-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cuerpo</a:t>
                      </a:r>
                      <a:r>
                        <a:rPr lang="en-US" sz="2000" dirty="0">
                          <a:solidFill>
                            <a:srgbClr val="333333"/>
                          </a:solidFill>
                          <a:latin typeface="Times New Roman"/>
                          <a:ea typeface="Times New Roman"/>
                          <a:cs typeface="Times New Roman"/>
                        </a:rPr>
                        <a:t>, corporal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σῶμα</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Somatotype</a:t>
                      </a:r>
                      <a:endParaRPr lang="en-US" sz="2000" dirty="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74971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-spadias</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hendidura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fisura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Hypospadias"/>
                        </a:rPr>
                        <a:t>hypospadias</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4" tooltip="Epispadias"/>
                        </a:rPr>
                        <a:t>epispadias</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r h="74971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spasmo-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Espasmo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σπασμός</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Spasmodic dysphonia"/>
                        </a:rPr>
                        <a:t>Spasmodic </a:t>
                      </a:r>
                      <a:r>
                        <a:rPr lang="en-US" sz="2000" u="sng" dirty="0" err="1">
                          <a:solidFill>
                            <a:srgbClr val="0000FF"/>
                          </a:solidFill>
                          <a:latin typeface="Times New Roman"/>
                          <a:ea typeface="Times New Roman"/>
                          <a:cs typeface="Times New Roman"/>
                          <a:hlinkClick r:id="rId5" tooltip="Spasmodic dysphonia"/>
                        </a:rPr>
                        <a:t>dysphonia</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89827930"/>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625033536"/>
              </p:ext>
            </p:extLst>
          </p:nvPr>
        </p:nvGraphicFramePr>
        <p:xfrm>
          <a:off x="228600" y="1345038"/>
          <a:ext cx="8610600" cy="4505809"/>
        </p:xfrm>
        <a:graphic>
          <a:graphicData uri="http://schemas.openxmlformats.org/drawingml/2006/table">
            <a:tbl>
              <a:tblPr/>
              <a:tblGrid>
                <a:gridCol w="2152650">
                  <a:extLst>
                    <a:ext uri="{9D8B030D-6E8A-4147-A177-3AD203B41FA5}">
                      <a16:colId xmlns:a16="http://schemas.microsoft.com/office/drawing/2014/main" val="20000"/>
                    </a:ext>
                  </a:extLst>
                </a:gridCol>
                <a:gridCol w="1885950">
                  <a:extLst>
                    <a:ext uri="{9D8B030D-6E8A-4147-A177-3AD203B41FA5}">
                      <a16:colId xmlns:a16="http://schemas.microsoft.com/office/drawing/2014/main" val="20001"/>
                    </a:ext>
                  </a:extLst>
                </a:gridCol>
                <a:gridCol w="2419350">
                  <a:extLst>
                    <a:ext uri="{9D8B030D-6E8A-4147-A177-3AD203B41FA5}">
                      <a16:colId xmlns:a16="http://schemas.microsoft.com/office/drawing/2014/main" val="20002"/>
                    </a:ext>
                  </a:extLst>
                </a:gridCol>
                <a:gridCol w="2152650">
                  <a:extLst>
                    <a:ext uri="{9D8B030D-6E8A-4147-A177-3AD203B41FA5}">
                      <a16:colId xmlns:a16="http://schemas.microsoft.com/office/drawing/2014/main" val="20003"/>
                    </a:ext>
                  </a:extLst>
                </a:gridCol>
              </a:tblGrid>
              <a:tr h="939132">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sperma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spermo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spermato</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semen, </a:t>
                      </a:r>
                      <a:r>
                        <a:rPr lang="en-US" sz="2000" u="sng" dirty="0" err="1">
                          <a:solidFill>
                            <a:srgbClr val="0000FF"/>
                          </a:solidFill>
                          <a:latin typeface="Times New Roman"/>
                          <a:ea typeface="Times New Roman"/>
                          <a:cs typeface="Times New Roman"/>
                        </a:rPr>
                        <a:t>espermatozoides</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σπέρμα (sperma)</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Spermatogenesis"/>
                        </a:rPr>
                        <a:t>Spermatogenesis</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extLst>
                  <a:ext uri="{0D108BD9-81ED-4DB2-BD59-A6C34878D82A}">
                    <a16:rowId xmlns:a16="http://schemas.microsoft.com/office/drawing/2014/main" val="10000"/>
                  </a:ext>
                </a:extLst>
              </a:tr>
              <a:tr h="63165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splanchn(i)-, splanchn(o)-</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Vísceras</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σπλάγχνον</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Splanchomegaly</a:t>
                      </a:r>
                      <a:endParaRPr lang="en-US" sz="2000" dirty="0">
                        <a:latin typeface="Calibri"/>
                        <a:ea typeface="Times New Roman"/>
                        <a:cs typeface="Times New Roman"/>
                      </a:endParaRPr>
                    </a:p>
                  </a:txBody>
                  <a:tcPr marL="8355" marR="8355" marT="8355" marB="8355" anchor="ctr">
                    <a:lnL>
                      <a:noFill/>
                    </a:lnL>
                    <a:lnR>
                      <a:noFill/>
                    </a:lnR>
                    <a:lnT>
                      <a:noFill/>
                    </a:lnT>
                    <a:lnB>
                      <a:noFill/>
                    </a:lnB>
                  </a:tcPr>
                </a:tc>
                <a:extLst>
                  <a:ext uri="{0D108BD9-81ED-4DB2-BD59-A6C34878D82A}">
                    <a16:rowId xmlns:a16="http://schemas.microsoft.com/office/drawing/2014/main" val="10001"/>
                  </a:ext>
                </a:extLst>
              </a:tr>
              <a:tr h="63165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splen(o)-</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Bazo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σπλήν, σπλην-</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Splenectomy"/>
                        </a:rPr>
                        <a:t>Splenectomy</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extLst>
                  <a:ext uri="{0D108BD9-81ED-4DB2-BD59-A6C34878D82A}">
                    <a16:rowId xmlns:a16="http://schemas.microsoft.com/office/drawing/2014/main" val="10002"/>
                  </a:ext>
                </a:extLst>
              </a:tr>
              <a:tr h="186155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spondyl(o)-</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columna vertebral, la vértebra
</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σπόνδυλος / σφόνδυλος, (spóndylos, sphóndylos), the spine</a:t>
                      </a:r>
                      <a:endParaRPr lang="en-US" sz="2000">
                        <a:solidFill>
                          <a:srgbClr val="333333"/>
                        </a:solidFill>
                        <a:latin typeface="Arial"/>
                        <a:ea typeface="Calibri"/>
                        <a:cs typeface="Times New Roman"/>
                      </a:endParaRPr>
                    </a:p>
                  </a:txBody>
                  <a:tcPr marL="8355" marR="8355" marT="8355" marB="835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Spondylitis"/>
                        </a:rPr>
                        <a:t>Spondylitis</a:t>
                      </a:r>
                      <a:endParaRPr lang="en-US" sz="2000" dirty="0">
                        <a:solidFill>
                          <a:srgbClr val="333333"/>
                        </a:solidFill>
                        <a:latin typeface="Arial"/>
                        <a:ea typeface="Calibri"/>
                        <a:cs typeface="Times New Roman"/>
                      </a:endParaRPr>
                    </a:p>
                  </a:txBody>
                  <a:tcPr marL="8355" marR="8355" marT="8355" marB="8355"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47475593"/>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399417830"/>
              </p:ext>
            </p:extLst>
          </p:nvPr>
        </p:nvGraphicFramePr>
        <p:xfrm>
          <a:off x="381000" y="1219200"/>
          <a:ext cx="8534400" cy="5166195"/>
        </p:xfrm>
        <a:graphic>
          <a:graphicData uri="http://schemas.openxmlformats.org/drawingml/2006/table">
            <a:tbl>
              <a:tblPr/>
              <a:tblGrid>
                <a:gridCol w="16002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85497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squamos</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como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lleno</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escamas</a:t>
                      </a:r>
                      <a:r>
                        <a:rPr lang="en-US" sz="2000" dirty="0">
                          <a:solidFill>
                            <a:srgbClr val="333333"/>
                          </a:solidFill>
                          <a:latin typeface="Times New Roman"/>
                          <a:ea typeface="Times New Roman"/>
                          <a:cs typeface="Times New Roman"/>
                        </a:rPr>
                        <a:t>" o "</a:t>
                      </a:r>
                      <a:r>
                        <a:rPr lang="en-US" sz="2000" dirty="0" err="1">
                          <a:solidFill>
                            <a:srgbClr val="333333"/>
                          </a:solidFill>
                          <a:latin typeface="Times New Roman"/>
                          <a:ea typeface="Times New Roman"/>
                          <a:cs typeface="Times New Roman"/>
                        </a:rPr>
                        <a:t>escamoso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a:solidFill>
                            <a:srgbClr val="333333"/>
                          </a:solidFill>
                          <a:latin typeface="Times New Roman"/>
                          <a:ea typeface="Times New Roman"/>
                          <a:cs typeface="Times New Roman"/>
                        </a:rPr>
                        <a:t>sqāmōsus</a:t>
                      </a:r>
                      <a:r>
                        <a:rPr lang="en-US" sz="2000">
                          <a:solidFill>
                            <a:srgbClr val="333333"/>
                          </a:solidFill>
                          <a:latin typeface="Times New Roman"/>
                          <a:ea typeface="Times New Roman"/>
                          <a:cs typeface="Times New Roman"/>
                        </a:rPr>
                        <a:t>, full of scales; scaly</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Squamous cell"/>
                        </a:rPr>
                        <a:t>Squamous cell</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0"/>
                  </a:ext>
                </a:extLst>
              </a:tr>
              <a:tr h="22234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-stasis</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parar</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parar</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στάσις</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Colestasis</a:t>
                      </a:r>
                      <a:endParaRPr lang="en-US" sz="2000" dirty="0">
                        <a:latin typeface="Calibri"/>
                        <a:ea typeface="Times New Roman"/>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1"/>
                  </a:ext>
                </a:extLst>
              </a:tr>
              <a:tr h="43321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-staxis</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goteo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goteo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στακτός</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2"/>
                  </a:ext>
                </a:extLst>
              </a:tr>
              <a:tr h="127673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sten(o)-</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Denotar algo como "estrecho en forma" o perteneciente a la estrechez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στενός (stenos); narrow, short</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Stenography"/>
                        </a:rPr>
                        <a:t>Stenography</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3"/>
                  </a:ext>
                </a:extLst>
              </a:tr>
              <a:tr h="127673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-stenosis</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estrechamiento anormal en un vaso sanguíneo u otro órgano o estructura tubular
</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στενός (stenos), narrow; short</a:t>
                      </a:r>
                      <a:endParaRPr lang="en-US" sz="2000">
                        <a:solidFill>
                          <a:srgbClr val="333333"/>
                        </a:solidFill>
                        <a:latin typeface="Arial"/>
                        <a:ea typeface="Calibri"/>
                        <a:cs typeface="Times New Roman"/>
                      </a:endParaRPr>
                    </a:p>
                  </a:txBody>
                  <a:tcPr marL="5730" marR="5730" marT="5730" marB="5730"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Stenosis"/>
                        </a:rPr>
                        <a:t>Stenosis</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5" tooltip="Restenosis"/>
                        </a:rPr>
                        <a:t>Restenosis</a:t>
                      </a:r>
                      <a:endParaRPr lang="en-US" sz="2000" dirty="0">
                        <a:solidFill>
                          <a:srgbClr val="333333"/>
                        </a:solidFill>
                        <a:latin typeface="Arial"/>
                        <a:ea typeface="Calibri"/>
                        <a:cs typeface="Times New Roman"/>
                      </a:endParaRPr>
                    </a:p>
                  </a:txBody>
                  <a:tcPr marL="5730" marR="5730" marT="5730" marB="5730"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26806066"/>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063263435"/>
              </p:ext>
            </p:extLst>
          </p:nvPr>
        </p:nvGraphicFramePr>
        <p:xfrm>
          <a:off x="457200" y="1219200"/>
          <a:ext cx="8382000" cy="4884745"/>
        </p:xfrm>
        <a:graphic>
          <a:graphicData uri="http://schemas.openxmlformats.org/drawingml/2006/table">
            <a:tbl>
              <a:tblPr/>
              <a:tblGrid>
                <a:gridCol w="1295400">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166511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steth</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parte superior del pecho, el pecho, el área por encima del pecho y debajo del cuello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στῆθος (stēthos), chest, </a:t>
                      </a:r>
                      <a:r>
                        <a:rPr lang="en-US" sz="2000" u="sng">
                          <a:solidFill>
                            <a:srgbClr val="0000FF"/>
                          </a:solidFill>
                          <a:latin typeface="Times New Roman"/>
                          <a:ea typeface="Times New Roman"/>
                          <a:cs typeface="Times New Roman"/>
                          <a:hlinkClick r:id="rId2" tooltip="Cuirass"/>
                        </a:rPr>
                        <a:t>cuirass</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Stethoscope"/>
                        </a:rPr>
                        <a:t>Stethoscope</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0"/>
                  </a:ext>
                </a:extLst>
              </a:tr>
              <a:tr h="4849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stheno-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fuerza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fuerza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poder</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σθένος</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Sthenolagnia</a:t>
                      </a:r>
                      <a:endParaRPr lang="en-US" sz="2000" dirty="0">
                        <a:latin typeface="Calibri"/>
                        <a:ea typeface="Times New Roman"/>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1"/>
                  </a:ext>
                </a:extLst>
              </a:tr>
              <a:tr h="4849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stom(a)</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Boca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στόμα</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Stomatognathic system"/>
                        </a:rPr>
                        <a:t>stomatognathic system</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2"/>
                  </a:ext>
                </a:extLst>
              </a:tr>
              <a:tr h="14290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stomat(o)-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boca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στόμα, στοματ- (stóma, stomat-), mouth</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Stomatogastric (page does not exist)"/>
                        </a:rPr>
                        <a:t>Stomatogastric</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3281568"/>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09820116"/>
              </p:ext>
            </p:extLst>
          </p:nvPr>
        </p:nvGraphicFramePr>
        <p:xfrm>
          <a:off x="761996" y="812514"/>
          <a:ext cx="8382004" cy="5106779"/>
        </p:xfrm>
        <a:graphic>
          <a:graphicData uri="http://schemas.openxmlformats.org/drawingml/2006/table">
            <a:tbl>
              <a:tblPr/>
              <a:tblGrid>
                <a:gridCol w="1295402">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2095501">
                  <a:extLst>
                    <a:ext uri="{9D8B030D-6E8A-4147-A177-3AD203B41FA5}">
                      <a16:colId xmlns:a16="http://schemas.microsoft.com/office/drawing/2014/main" val="20002"/>
                    </a:ext>
                  </a:extLst>
                </a:gridCol>
                <a:gridCol w="2095501">
                  <a:extLst>
                    <a:ext uri="{9D8B030D-6E8A-4147-A177-3AD203B41FA5}">
                      <a16:colId xmlns:a16="http://schemas.microsoft.com/office/drawing/2014/main" val="20003"/>
                    </a:ext>
                  </a:extLst>
                </a:gridCol>
              </a:tblGrid>
              <a:tr h="374864">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t>
                      </a:r>
                      <a:r>
                        <a:rPr lang="en-US" sz="2000" b="1" dirty="0" err="1">
                          <a:solidFill>
                            <a:srgbClr val="333333"/>
                          </a:solidFill>
                          <a:latin typeface="Times New Roman"/>
                          <a:ea typeface="Times New Roman"/>
                          <a:cs typeface="Times New Roman"/>
                        </a:rPr>
                        <a:t>stomy</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creación</a:t>
                      </a:r>
                      <a:r>
                        <a:rPr lang="en-US" sz="2000" dirty="0">
                          <a:solidFill>
                            <a:srgbClr val="333333"/>
                          </a:solidFill>
                          <a:latin typeface="Times New Roman"/>
                          <a:ea typeface="Times New Roman"/>
                          <a:cs typeface="Times New Roman"/>
                        </a:rPr>
                        <a:t> de una </a:t>
                      </a:r>
                      <a:r>
                        <a:rPr lang="en-US" sz="2000" dirty="0" err="1">
                          <a:solidFill>
                            <a:srgbClr val="333333"/>
                          </a:solidFill>
                          <a:latin typeface="Times New Roman"/>
                          <a:ea typeface="Times New Roman"/>
                          <a:cs typeface="Times New Roman"/>
                        </a:rPr>
                        <a:t>apertura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-στομία</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Colostomy"/>
                        </a:rPr>
                        <a:t>colostomy</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0"/>
                  </a:ext>
                </a:extLst>
              </a:tr>
              <a:tr h="37486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sub-</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Debajo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Subcutaneous tissue"/>
                        </a:rPr>
                        <a:t>subcutaneous tissue</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1"/>
                  </a:ext>
                </a:extLst>
              </a:tr>
              <a:tr h="55733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super-</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exceso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arriba</a:t>
                      </a:r>
                      <a:r>
                        <a:rPr lang="en-US" sz="2000" dirty="0">
                          <a:solidFill>
                            <a:srgbClr val="333333"/>
                          </a:solidFill>
                          <a:latin typeface="Times New Roman"/>
                          <a:ea typeface="Times New Roman"/>
                          <a:cs typeface="Times New Roman"/>
                        </a:rPr>
                        <a:t>, superior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Superior vena cava"/>
                        </a:rPr>
                        <a:t>superior vena cava</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2"/>
                  </a:ext>
                </a:extLst>
              </a:tr>
              <a:tr h="37486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supra-</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por </a:t>
                      </a:r>
                      <a:r>
                        <a:rPr lang="en-US" sz="2000" dirty="0" err="1">
                          <a:solidFill>
                            <a:srgbClr val="333333"/>
                          </a:solidFill>
                          <a:latin typeface="Times New Roman"/>
                          <a:ea typeface="Times New Roman"/>
                          <a:cs typeface="Times New Roman"/>
                        </a:rPr>
                        <a:t>encima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excesivo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Supraorbital vein"/>
                        </a:rPr>
                        <a:t>supraorbital vein</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3"/>
                  </a:ext>
                </a:extLst>
              </a:tr>
              <a:tr h="23820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sy, syl-, sym-, syn-, sys-</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Indica </a:t>
                      </a:r>
                      <a:r>
                        <a:rPr lang="en-US" sz="2000" dirty="0" err="1">
                          <a:solidFill>
                            <a:srgbClr val="333333"/>
                          </a:solidFill>
                          <a:latin typeface="Times New Roman"/>
                          <a:ea typeface="Times New Roman"/>
                          <a:cs typeface="Times New Roman"/>
                        </a:rPr>
                        <a:t>similitud</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semejanza</a:t>
                      </a:r>
                      <a:r>
                        <a:rPr lang="en-US" sz="2000" dirty="0">
                          <a:solidFill>
                            <a:srgbClr val="333333"/>
                          </a:solidFill>
                          <a:latin typeface="Times New Roman"/>
                          <a:ea typeface="Times New Roman"/>
                          <a:cs typeface="Times New Roman"/>
                        </a:rPr>
                        <a:t> o </a:t>
                      </a:r>
                      <a:r>
                        <a:rPr lang="en-US" sz="2000" dirty="0" err="1">
                          <a:solidFill>
                            <a:srgbClr val="333333"/>
                          </a:solidFill>
                          <a:latin typeface="Times New Roman"/>
                          <a:ea typeface="Times New Roman"/>
                          <a:cs typeface="Times New Roman"/>
                        </a:rPr>
                        <a:t>estar</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juntos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Asimila</a:t>
                      </a:r>
                      <a:r>
                        <a:rPr lang="en-US" sz="2000" dirty="0">
                          <a:solidFill>
                            <a:srgbClr val="333333"/>
                          </a:solidFill>
                          <a:latin typeface="Times New Roman"/>
                          <a:ea typeface="Times New Roman"/>
                          <a:cs typeface="Times New Roman"/>
                        </a:rPr>
                        <a:t> ante </a:t>
                      </a:r>
                      <a:r>
                        <a:rPr lang="en-US" sz="2000" dirty="0" err="1">
                          <a:solidFill>
                            <a:srgbClr val="333333"/>
                          </a:solidFill>
                          <a:latin typeface="Times New Roman"/>
                          <a:ea typeface="Times New Roman"/>
                          <a:cs typeface="Times New Roman"/>
                        </a:rPr>
                        <a:t>algunas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consonantes</a:t>
                      </a:r>
                      <a:r>
                        <a:rPr lang="en-US" sz="2000" dirty="0">
                          <a:solidFill>
                            <a:srgbClr val="333333"/>
                          </a:solidFill>
                          <a:latin typeface="Times New Roman"/>
                          <a:ea typeface="Times New Roman"/>
                          <a:cs typeface="Times New Roman"/>
                        </a:rPr>
                        <a:t>: antes de que </a:t>
                      </a:r>
                      <a:r>
                        <a:rPr lang="en-US" sz="2000" dirty="0" err="1">
                          <a:solidFill>
                            <a:srgbClr val="333333"/>
                          </a:solidFill>
                          <a:latin typeface="Times New Roman"/>
                          <a:ea typeface="Times New Roman"/>
                          <a:cs typeface="Times New Roman"/>
                        </a:rPr>
                        <a:t>yo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syl</a:t>
                      </a:r>
                      <a:r>
                        <a:rPr lang="en-US" sz="2000" dirty="0">
                          <a:solidFill>
                            <a:srgbClr val="333333"/>
                          </a:solidFill>
                          <a:latin typeface="Times New Roman"/>
                          <a:ea typeface="Times New Roman"/>
                          <a:cs typeface="Times New Roman"/>
                        </a:rPr>
                        <a:t>-, s a sys-, antes de una </a:t>
                      </a:r>
                      <a:r>
                        <a:rPr lang="en-US" sz="2000" dirty="0" err="1">
                          <a:solidFill>
                            <a:srgbClr val="333333"/>
                          </a:solidFill>
                          <a:latin typeface="Times New Roman"/>
                          <a:ea typeface="Times New Roman"/>
                          <a:cs typeface="Times New Roman"/>
                        </a:rPr>
                        <a:t>consonante</a:t>
                      </a:r>
                      <a:r>
                        <a:rPr lang="en-US" sz="2000" dirty="0">
                          <a:solidFill>
                            <a:srgbClr val="333333"/>
                          </a:solidFill>
                          <a:latin typeface="Times New Roman"/>
                          <a:ea typeface="Times New Roman"/>
                          <a:cs typeface="Times New Roman"/>
                        </a:rPr>
                        <a:t> labial a </a:t>
                      </a:r>
                      <a:r>
                        <a:rPr lang="en-US" sz="2000" dirty="0" err="1">
                          <a:solidFill>
                            <a:srgbClr val="333333"/>
                          </a:solidFill>
                          <a:latin typeface="Times New Roman"/>
                          <a:ea typeface="Times New Roman"/>
                          <a:cs typeface="Times New Roman"/>
                        </a:rPr>
                        <a:t>sym</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συν- (</a:t>
                      </a:r>
                      <a:r>
                        <a:rPr lang="en-US" sz="2000" i="1">
                          <a:solidFill>
                            <a:srgbClr val="333333"/>
                          </a:solidFill>
                          <a:latin typeface="Times New Roman"/>
                          <a:ea typeface="Times New Roman"/>
                          <a:cs typeface="Times New Roman"/>
                        </a:rPr>
                        <a:t>syn</a:t>
                      </a:r>
                      <a:r>
                        <a:rPr lang="en-US" sz="2000">
                          <a:solidFill>
                            <a:srgbClr val="333333"/>
                          </a:solidFill>
                          <a:latin typeface="Times New Roman"/>
                          <a:ea typeface="Times New Roman"/>
                          <a:cs typeface="Times New Roman"/>
                        </a:rPr>
                        <a:t>), with, together</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6" tooltip="Synalgia (page does not exist)"/>
                        </a:rPr>
                        <a:t>Synalgia</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7" tooltip="Synesthesia"/>
                        </a:rPr>
                        <a:t>synesthesia</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8" tooltip="Syssarcosis (page does not exist)"/>
                        </a:rPr>
                        <a:t>syssarcosis</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277278203"/>
              </p:ext>
            </p:extLst>
          </p:nvPr>
        </p:nvGraphicFramePr>
        <p:xfrm>
          <a:off x="228600" y="152400"/>
          <a:ext cx="8839200" cy="5813062"/>
        </p:xfrm>
        <a:graphic>
          <a:graphicData uri="http://schemas.openxmlformats.org/drawingml/2006/table">
            <a:tbl>
              <a:tblPr/>
              <a:tblGrid>
                <a:gridCol w="16764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2209800">
                  <a:extLst>
                    <a:ext uri="{9D8B030D-6E8A-4147-A177-3AD203B41FA5}">
                      <a16:colId xmlns:a16="http://schemas.microsoft.com/office/drawing/2014/main" val="20003"/>
                    </a:ext>
                  </a:extLst>
                </a:gridCol>
              </a:tblGrid>
              <a:tr h="868668">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15307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tachy-</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algo</a:t>
                      </a:r>
                      <a:r>
                        <a:rPr lang="en-US" sz="2000" dirty="0">
                          <a:solidFill>
                            <a:srgbClr val="333333"/>
                          </a:solidFill>
                          <a:latin typeface="Times New Roman"/>
                          <a:ea typeface="Times New Roman"/>
                          <a:cs typeface="Times New Roman"/>
                        </a:rPr>
                        <a:t> tan </a:t>
                      </a:r>
                      <a:r>
                        <a:rPr lang="en-US" sz="2000" dirty="0" err="1">
                          <a:solidFill>
                            <a:srgbClr val="333333"/>
                          </a:solidFill>
                          <a:latin typeface="Times New Roman"/>
                          <a:ea typeface="Times New Roman"/>
                          <a:cs typeface="Times New Roman"/>
                        </a:rPr>
                        <a:t>rápido</a:t>
                      </a:r>
                      <a:r>
                        <a:rPr lang="en-US" sz="2000" dirty="0">
                          <a:solidFill>
                            <a:srgbClr val="333333"/>
                          </a:solidFill>
                          <a:latin typeface="Times New Roman"/>
                          <a:ea typeface="Times New Roman"/>
                          <a:cs typeface="Times New Roman"/>
                        </a:rPr>
                        <a:t> e </a:t>
                      </a:r>
                      <a:r>
                        <a:rPr lang="en-US" sz="2000" dirty="0" err="1">
                          <a:solidFill>
                            <a:srgbClr val="333333"/>
                          </a:solidFill>
                          <a:latin typeface="Times New Roman"/>
                          <a:ea typeface="Times New Roman"/>
                          <a:cs typeface="Times New Roman"/>
                        </a:rPr>
                        <a:t>irregularmente</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rápido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ταχύς (tachys), fast, quickly</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Tachycardia"/>
                        </a:rPr>
                        <a:t>Tachycardia</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1"/>
                  </a:ext>
                </a:extLst>
              </a:tr>
              <a:tr h="58426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-tension, -tensive</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Presión</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Hypertension"/>
                        </a:rPr>
                        <a:t>Hypertension</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2"/>
                  </a:ext>
                </a:extLst>
              </a:tr>
              <a:tr h="29986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tetan-</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rígido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tenso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Tetanus"/>
                        </a:rPr>
                        <a:t>tetanus</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3"/>
                  </a:ext>
                </a:extLst>
              </a:tr>
              <a:tr h="58426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thec-</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caso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vaina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θήκη</a:t>
                      </a:r>
                      <a:r>
                        <a:rPr lang="en-US" sz="2000" dirty="0">
                          <a:solidFill>
                            <a:srgbClr val="333333"/>
                          </a:solidFill>
                          <a:latin typeface="Times New Roman"/>
                          <a:ea typeface="Times New Roman"/>
                          <a:cs typeface="Times New Roman"/>
                        </a:rPr>
                        <a:t> (</a:t>
                      </a:r>
                      <a:r>
                        <a:rPr lang="en-US" sz="2000" i="1" dirty="0" err="1">
                          <a:solidFill>
                            <a:srgbClr val="333333"/>
                          </a:solidFill>
                          <a:latin typeface="Times New Roman"/>
                          <a:ea typeface="Times New Roman"/>
                          <a:cs typeface="Times New Roman"/>
                        </a:rPr>
                        <a:t>theke</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Intrathecal"/>
                        </a:rPr>
                        <a:t>Intrathecal</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4"/>
                  </a:ext>
                </a:extLst>
              </a:tr>
              <a:tr h="143747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thel(e)-, thel(o)-</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un pezón [poco frecuente como prefijo]
</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θηλή (thēlē), a teat, nipple</a:t>
                      </a:r>
                      <a:endParaRPr lang="en-US" sz="2000">
                        <a:solidFill>
                          <a:srgbClr val="333333"/>
                        </a:solidFill>
                        <a:latin typeface="Arial"/>
                        <a:ea typeface="Calibri"/>
                        <a:cs typeface="Times New Roman"/>
                      </a:endParaRPr>
                    </a:p>
                  </a:txBody>
                  <a:tcPr marL="6374" marR="6374" marT="6374" marB="637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6" tooltip="Theleplasty (page does not exist)"/>
                        </a:rPr>
                        <a:t>Theleplasty</a:t>
                      </a:r>
                      <a:endParaRPr lang="en-US" sz="2000" dirty="0">
                        <a:solidFill>
                          <a:srgbClr val="333333"/>
                        </a:solidFill>
                        <a:latin typeface="Arial"/>
                        <a:ea typeface="Calibri"/>
                        <a:cs typeface="Times New Roman"/>
                      </a:endParaRPr>
                    </a:p>
                  </a:txBody>
                  <a:tcPr marL="6374" marR="6374" marT="6374" marB="6374" anchor="ctr">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3276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T</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54902739"/>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184104368"/>
              </p:ext>
            </p:extLst>
          </p:nvPr>
        </p:nvGraphicFramePr>
        <p:xfrm>
          <a:off x="152400" y="1397000"/>
          <a:ext cx="8763000" cy="4527143"/>
        </p:xfrm>
        <a:graphic>
          <a:graphicData uri="http://schemas.openxmlformats.org/drawingml/2006/table">
            <a:tbl>
              <a:tblPr/>
              <a:tblGrid>
                <a:gridCol w="17526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905000">
                  <a:extLst>
                    <a:ext uri="{9D8B030D-6E8A-4147-A177-3AD203B41FA5}">
                      <a16:colId xmlns:a16="http://schemas.microsoft.com/office/drawing/2014/main" val="20003"/>
                    </a:ext>
                  </a:extLst>
                </a:gridCol>
              </a:tblGrid>
              <a:tr h="119303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thely</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Denotando algo como "relacionado con una mujer, femenina"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θῆλυς (thēlys), female, feminine</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Thelygenous (page does not exist)"/>
                        </a:rPr>
                        <a:t>Thelygenous</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0"/>
                  </a:ext>
                </a:extLst>
              </a:tr>
              <a:tr h="48490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therap(o)-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Tratamiento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a:t>
                      </a:r>
                      <a:r>
                        <a:rPr lang="en-US" sz="2000" i="1">
                          <a:solidFill>
                            <a:srgbClr val="333333"/>
                          </a:solidFill>
                          <a:latin typeface="Times New Roman"/>
                          <a:ea typeface="Times New Roman"/>
                          <a:cs typeface="Times New Roman"/>
                        </a:rPr>
                        <a:t>therapeía</a:t>
                      </a: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hydrotherapy</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1"/>
                  </a:ext>
                </a:extLst>
              </a:tr>
              <a:tr h="72094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therm(o)-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Calor</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θερμός (</a:t>
                      </a:r>
                      <a:r>
                        <a:rPr lang="en-US" sz="2000" i="1">
                          <a:solidFill>
                            <a:srgbClr val="333333"/>
                          </a:solidFill>
                          <a:latin typeface="Times New Roman"/>
                          <a:ea typeface="Times New Roman"/>
                          <a:cs typeface="Times New Roman"/>
                        </a:rPr>
                        <a:t>thermós</a:t>
                      </a: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2"/>
                  </a:ext>
                </a:extLst>
              </a:tr>
              <a:tr h="166511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thorac(i)-, thorac(o)-, thoracico-</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parte superior del pecho, pecho; el área por encima del pecho y debajo del cuello
</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(thōrāx) &lt; Ancient Greek θώραξ (thōrax), chest, cuirass</a:t>
                      </a:r>
                      <a:endParaRPr lang="en-US" sz="2000">
                        <a:solidFill>
                          <a:srgbClr val="333333"/>
                        </a:solidFill>
                        <a:latin typeface="Arial"/>
                        <a:ea typeface="Calibri"/>
                        <a:cs typeface="Times New Roman"/>
                      </a:endParaRPr>
                    </a:p>
                  </a:txBody>
                  <a:tcPr marL="6414" marR="6414" marT="6414" marB="641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Thorax"/>
                        </a:rPr>
                        <a:t>Thorax</a:t>
                      </a:r>
                      <a:endParaRPr lang="en-US" sz="2000" dirty="0">
                        <a:solidFill>
                          <a:srgbClr val="333333"/>
                        </a:solidFill>
                        <a:latin typeface="Arial"/>
                        <a:ea typeface="Calibri"/>
                        <a:cs typeface="Times New Roman"/>
                      </a:endParaRPr>
                    </a:p>
                  </a:txBody>
                  <a:tcPr marL="6414" marR="6414" marT="6414" marB="6414"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17435568"/>
              </p:ext>
            </p:extLst>
          </p:nvPr>
        </p:nvGraphicFramePr>
        <p:xfrm>
          <a:off x="381000" y="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775765417"/>
              </p:ext>
            </p:extLst>
          </p:nvPr>
        </p:nvGraphicFramePr>
        <p:xfrm>
          <a:off x="275946" y="661804"/>
          <a:ext cx="8839202" cy="5534391"/>
        </p:xfrm>
        <a:graphic>
          <a:graphicData uri="http://schemas.openxmlformats.org/drawingml/2006/table">
            <a:tbl>
              <a:tblPr/>
              <a:tblGrid>
                <a:gridCol w="1981200">
                  <a:extLst>
                    <a:ext uri="{9D8B030D-6E8A-4147-A177-3AD203B41FA5}">
                      <a16:colId xmlns:a16="http://schemas.microsoft.com/office/drawing/2014/main" val="20000"/>
                    </a:ext>
                  </a:extLst>
                </a:gridCol>
                <a:gridCol w="2667002">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2095500">
                  <a:extLst>
                    <a:ext uri="{9D8B030D-6E8A-4147-A177-3AD203B41FA5}">
                      <a16:colId xmlns:a16="http://schemas.microsoft.com/office/drawing/2014/main" val="20003"/>
                    </a:ext>
                  </a:extLst>
                </a:gridCol>
              </a:tblGrid>
              <a:tr h="101293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thromb</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relacionado con un coágulo de sangre, la coagulación de la sangre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θρόμβος (</a:t>
                      </a:r>
                      <a:r>
                        <a:rPr lang="en-US" sz="2000" i="1">
                          <a:solidFill>
                            <a:srgbClr val="333333"/>
                          </a:solidFill>
                          <a:latin typeface="Times New Roman"/>
                          <a:ea typeface="Times New Roman"/>
                          <a:cs typeface="Times New Roman"/>
                        </a:rPr>
                        <a:t>thrómbos</a:t>
                      </a:r>
                      <a:r>
                        <a:rPr lang="en-US" sz="2000">
                          <a:solidFill>
                            <a:srgbClr val="333333"/>
                          </a:solidFill>
                          <a:latin typeface="Times New Roman"/>
                          <a:ea typeface="Times New Roman"/>
                          <a:cs typeface="Times New Roman"/>
                        </a:rPr>
                        <a:t>), lump, piece, clot of blood</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Thrombus"/>
                        </a:rPr>
                        <a:t>Thrombus</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3" tooltip="Thrombocytopenia"/>
                        </a:rPr>
                        <a:t>Thrombocytopenia</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0"/>
                  </a:ext>
                </a:extLst>
              </a:tr>
              <a:tr h="5003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thyr(o)-</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Tiroides</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θυρεο-ειδής</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a:lnSpc>
                          <a:spcPct val="115000"/>
                        </a:lnSpc>
                      </a:pPr>
                      <a:r>
                        <a:rPr lang="en-US" sz="2000" dirty="0">
                          <a:latin typeface="Calibri"/>
                          <a:ea typeface="Times New Roman"/>
                          <a:cs typeface="Times New Roman"/>
                        </a:rPr>
                        <a:t>Hyperthyroidism</a:t>
                      </a:r>
                    </a:p>
                  </a:txBody>
                  <a:tcPr marL="7231" marR="7231" marT="7231" marB="7231" anchor="ctr">
                    <a:lnL>
                      <a:noFill/>
                    </a:lnL>
                    <a:lnR>
                      <a:noFill/>
                    </a:lnR>
                    <a:lnT>
                      <a:noFill/>
                    </a:lnT>
                    <a:lnB>
                      <a:noFill/>
                    </a:lnB>
                  </a:tcPr>
                </a:tc>
                <a:extLst>
                  <a:ext uri="{0D108BD9-81ED-4DB2-BD59-A6C34878D82A}">
                    <a16:rowId xmlns:a16="http://schemas.microsoft.com/office/drawing/2014/main" val="10001"/>
                  </a:ext>
                </a:extLst>
              </a:tr>
              <a:tr h="101293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thym(o)(ia)-</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Emociones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"thymos," spirit, soul; courage; breath, mind, emotions</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Dysthymia"/>
                        </a:rPr>
                        <a:t>dysthymia</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2"/>
                  </a:ext>
                </a:extLst>
              </a:tr>
              <a:tr h="7561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-tic</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pertenecientes</a:t>
                      </a:r>
                      <a:r>
                        <a:rPr lang="en-US" sz="2000" dirty="0">
                          <a:solidFill>
                            <a:srgbClr val="333333"/>
                          </a:solidFill>
                          <a:latin typeface="Times New Roman"/>
                          <a:ea typeface="Times New Roman"/>
                          <a:cs typeface="Times New Roman"/>
                        </a:rPr>
                        <a:t> a
</a:t>
                      </a:r>
                      <a:r>
                        <a:rPr lang="en-US" sz="2000" dirty="0" err="1">
                          <a:solidFill>
                            <a:srgbClr val="333333"/>
                          </a:solidFill>
                          <a:latin typeface="Times New Roman"/>
                          <a:ea typeface="Times New Roman"/>
                          <a:cs typeface="Times New Roman"/>
                        </a:rPr>
                        <a:t>Parto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Greek -</a:t>
                      </a:r>
                      <a:r>
                        <a:rPr lang="en-US" sz="2000" dirty="0" err="1">
                          <a:solidFill>
                            <a:srgbClr val="333333"/>
                          </a:solidFill>
                          <a:latin typeface="Times New Roman"/>
                          <a:ea typeface="Times New Roman"/>
                          <a:cs typeface="Times New Roman"/>
                        </a:rPr>
                        <a:t>τικός</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Tocology</a:t>
                      </a:r>
                      <a:endParaRPr lang="en-US" sz="2000" dirty="0">
                        <a:latin typeface="Calibri"/>
                        <a:ea typeface="Times New Roman"/>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3"/>
                  </a:ext>
                </a:extLst>
              </a:tr>
              <a:tr h="7561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toco-</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pertenecientes</a:t>
                      </a:r>
                      <a:r>
                        <a:rPr lang="en-US" sz="2000" dirty="0">
                          <a:solidFill>
                            <a:srgbClr val="333333"/>
                          </a:solidFill>
                          <a:latin typeface="Times New Roman"/>
                          <a:ea typeface="Times New Roman"/>
                          <a:cs typeface="Times New Roman"/>
                        </a:rPr>
                        <a:t> a
</a:t>
                      </a:r>
                      <a:r>
                        <a:rPr lang="en-US" sz="2000" dirty="0" err="1">
                          <a:solidFill>
                            <a:srgbClr val="333333"/>
                          </a:solidFill>
                          <a:latin typeface="Times New Roman"/>
                          <a:ea typeface="Times New Roman"/>
                          <a:cs typeface="Times New Roman"/>
                        </a:rPr>
                        <a:t>Parto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τόκος</a:t>
                      </a:r>
                      <a:endParaRPr lang="en-US" sz="2000">
                        <a:solidFill>
                          <a:srgbClr val="333333"/>
                        </a:solidFill>
                        <a:latin typeface="Arial"/>
                        <a:ea typeface="Calibri"/>
                        <a:cs typeface="Times New Roman"/>
                      </a:endParaRPr>
                    </a:p>
                  </a:txBody>
                  <a:tcPr marL="7231" marR="7231" marT="7231" marB="7231"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7231" marR="7231" marT="7231" marB="7231"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44742872"/>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044984068"/>
              </p:ext>
            </p:extLst>
          </p:nvPr>
        </p:nvGraphicFramePr>
        <p:xfrm>
          <a:off x="76200" y="1066800"/>
          <a:ext cx="8991602" cy="4906464"/>
        </p:xfrm>
        <a:graphic>
          <a:graphicData uri="http://schemas.openxmlformats.org/drawingml/2006/table">
            <a:tbl>
              <a:tblPr/>
              <a:tblGrid>
                <a:gridCol w="1013885">
                  <a:extLst>
                    <a:ext uri="{9D8B030D-6E8A-4147-A177-3AD203B41FA5}">
                      <a16:colId xmlns:a16="http://schemas.microsoft.com/office/drawing/2014/main" val="20000"/>
                    </a:ext>
                  </a:extLst>
                </a:gridCol>
                <a:gridCol w="2659239">
                  <a:extLst>
                    <a:ext uri="{9D8B030D-6E8A-4147-A177-3AD203B41FA5}">
                      <a16:colId xmlns:a16="http://schemas.microsoft.com/office/drawing/2014/main" val="20001"/>
                    </a:ext>
                  </a:extLst>
                </a:gridCol>
                <a:gridCol w="2659239">
                  <a:extLst>
                    <a:ext uri="{9D8B030D-6E8A-4147-A177-3AD203B41FA5}">
                      <a16:colId xmlns:a16="http://schemas.microsoft.com/office/drawing/2014/main" val="20002"/>
                    </a:ext>
                  </a:extLst>
                </a:gridCol>
                <a:gridCol w="2659239">
                  <a:extLst>
                    <a:ext uri="{9D8B030D-6E8A-4147-A177-3AD203B41FA5}">
                      <a16:colId xmlns:a16="http://schemas.microsoft.com/office/drawing/2014/main" val="20003"/>
                    </a:ext>
                  </a:extLst>
                </a:gridCol>
              </a:tblGrid>
              <a:tr h="55049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-tome</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instrumento</a:t>
                      </a:r>
                      <a:r>
                        <a:rPr lang="en-US" sz="2000" dirty="0">
                          <a:solidFill>
                            <a:srgbClr val="333333"/>
                          </a:solidFill>
                          <a:latin typeface="Times New Roman"/>
                          <a:ea typeface="Times New Roman"/>
                          <a:cs typeface="Times New Roman"/>
                        </a:rPr>
                        <a:t> de </a:t>
                      </a:r>
                      <a:r>
                        <a:rPr lang="en-US" sz="2000" dirty="0" err="1">
                          <a:solidFill>
                            <a:srgbClr val="333333"/>
                          </a:solidFill>
                          <a:latin typeface="Times New Roman"/>
                          <a:ea typeface="Times New Roman"/>
                          <a:cs typeface="Times New Roman"/>
                        </a:rPr>
                        <a:t>corte</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τομή</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r>
                        <a:rPr lang="en-US" sz="2000" dirty="0">
                          <a:latin typeface="Calibri"/>
                          <a:ea typeface="Times New Roman"/>
                          <a:cs typeface="Times New Roman"/>
                        </a:rPr>
                        <a:t>Microtome</a:t>
                      </a: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07261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-tomy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acto de corte; incisión, incisión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-τομία</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Gastrotomy (page does not exist)"/>
                        </a:rPr>
                        <a:t>Gastrotomy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107261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tono-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tono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tensión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presión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τόνος</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Tonometer</a:t>
                      </a:r>
                      <a:endParaRPr lang="en-US" sz="2000" dirty="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55049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-tony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Tensión</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-τονία</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a:lnSpc>
                          <a:spcPct val="115000"/>
                        </a:lnSpc>
                      </a:pPr>
                      <a:endParaRPr lang="en-US" sz="2000" dirty="0">
                        <a:latin typeface="Calibri"/>
                        <a:ea typeface="Times New Roman"/>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55049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top(o)-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lugar</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tópico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a:t>
                      </a:r>
                      <a:r>
                        <a:rPr lang="en-US" sz="2000" u="sng">
                          <a:solidFill>
                            <a:srgbClr val="0000FF"/>
                          </a:solidFill>
                          <a:latin typeface="Times New Roman"/>
                          <a:ea typeface="Times New Roman"/>
                          <a:cs typeface="Times New Roman"/>
                          <a:hlinkClick r:id="rId3" tooltip="wikt:τόπος"/>
                        </a:rPr>
                        <a:t>τόπος</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Topical anesthetic"/>
                        </a:rPr>
                        <a:t>Topical anesthetic</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r h="55049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tort(i)-</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Retorcido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u="sng">
                          <a:solidFill>
                            <a:srgbClr val="0000FF"/>
                          </a:solidFill>
                          <a:latin typeface="Times New Roman"/>
                          <a:ea typeface="Times New Roman"/>
                          <a:cs typeface="Times New Roman"/>
                          <a:hlinkClick r:id="rId5" tooltip="wikt:tortus"/>
                        </a:rPr>
                        <a:t>tortus</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6" tooltip="Torticollis"/>
                        </a:rPr>
                        <a:t>Torticollis</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73152412"/>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070532124"/>
              </p:ext>
            </p:extLst>
          </p:nvPr>
        </p:nvGraphicFramePr>
        <p:xfrm>
          <a:off x="76200" y="914400"/>
          <a:ext cx="9067800" cy="5214988"/>
        </p:xfrm>
        <a:graphic>
          <a:graphicData uri="http://schemas.openxmlformats.org/drawingml/2006/table">
            <a:tbl>
              <a:tblPr/>
              <a:tblGrid>
                <a:gridCol w="19050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266950">
                  <a:extLst>
                    <a:ext uri="{9D8B030D-6E8A-4147-A177-3AD203B41FA5}">
                      <a16:colId xmlns:a16="http://schemas.microsoft.com/office/drawing/2014/main" val="20002"/>
                    </a:ext>
                  </a:extLst>
                </a:gridCol>
                <a:gridCol w="2266950">
                  <a:extLst>
                    <a:ext uri="{9D8B030D-6E8A-4147-A177-3AD203B41FA5}">
                      <a16:colId xmlns:a16="http://schemas.microsoft.com/office/drawing/2014/main" val="20003"/>
                    </a:ext>
                  </a:extLst>
                </a:gridCol>
              </a:tblGrid>
              <a:tr h="483383">
                <a:tc>
                  <a:txBody>
                    <a:bodyPr/>
                    <a:lstStyle/>
                    <a:p>
                      <a:pPr marL="0" marR="0">
                        <a:lnSpc>
                          <a:spcPct val="115000"/>
                        </a:lnSpc>
                        <a:spcBef>
                          <a:spcPts val="0"/>
                        </a:spcBef>
                        <a:spcAft>
                          <a:spcPts val="0"/>
                        </a:spcAft>
                      </a:pPr>
                      <a:r>
                        <a:rPr lang="es-CO" sz="2000" b="1" dirty="0" err="1">
                          <a:solidFill>
                            <a:srgbClr val="333333"/>
                          </a:solidFill>
                          <a:latin typeface="Times New Roman"/>
                          <a:ea typeface="Times New Roman"/>
                          <a:cs typeface="Times New Roman"/>
                        </a:rPr>
                        <a:t>tox</a:t>
                      </a:r>
                      <a:r>
                        <a:rPr lang="es-CO" sz="2000" b="1" dirty="0">
                          <a:solidFill>
                            <a:srgbClr val="333333"/>
                          </a:solidFill>
                          <a:latin typeface="Times New Roman"/>
                          <a:ea typeface="Times New Roman"/>
                          <a:cs typeface="Times New Roman"/>
                        </a:rPr>
                        <a:t>(i)-, </a:t>
                      </a:r>
                      <a:r>
                        <a:rPr lang="es-CO" sz="2000" b="1" dirty="0" err="1">
                          <a:solidFill>
                            <a:srgbClr val="333333"/>
                          </a:solidFill>
                          <a:latin typeface="Times New Roman"/>
                          <a:ea typeface="Times New Roman"/>
                          <a:cs typeface="Times New Roman"/>
                        </a:rPr>
                        <a:t>tox</a:t>
                      </a:r>
                      <a:r>
                        <a:rPr lang="es-CO" sz="2000" b="1" dirty="0">
                          <a:solidFill>
                            <a:srgbClr val="333333"/>
                          </a:solidFill>
                          <a:latin typeface="Times New Roman"/>
                          <a:ea typeface="Times New Roman"/>
                          <a:cs typeface="Times New Roman"/>
                        </a:rPr>
                        <a:t>(o)-, </a:t>
                      </a:r>
                      <a:r>
                        <a:rPr lang="es-CO" sz="2000" b="1" dirty="0" err="1">
                          <a:solidFill>
                            <a:srgbClr val="333333"/>
                          </a:solidFill>
                          <a:latin typeface="Times New Roman"/>
                          <a:ea typeface="Times New Roman"/>
                          <a:cs typeface="Times New Roman"/>
                        </a:rPr>
                        <a:t>toxic</a:t>
                      </a:r>
                      <a:r>
                        <a:rPr lang="es-CO"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toxina</a:t>
                      </a:r>
                      <a:r>
                        <a:rPr lang="en-US" sz="2000" u="sng" dirty="0">
                          <a:solidFill>
                            <a:srgbClr val="0000FF"/>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rPr>
                        <a:t>veneno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τοξικόν</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Toxoplasmosis"/>
                        </a:rPr>
                        <a:t>Toxoplasmosis</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0"/>
                  </a:ext>
                </a:extLst>
              </a:tr>
              <a:tr h="248086">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trache(a)-</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Tráquea</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τραχεία</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Tracheotomy"/>
                        </a:rPr>
                        <a:t>Tracheotomy</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1"/>
                  </a:ext>
                </a:extLst>
              </a:tr>
              <a:tr h="95397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trachel</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cuello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Ancient Greek τράχηλος (tráchēlos), neck</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tracheloplasty</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2"/>
                  </a:ext>
                </a:extLst>
              </a:tr>
              <a:tr h="142457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trans-</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Denotando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algo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como</a:t>
                      </a:r>
                      <a:r>
                        <a:rPr lang="en-US" sz="2000" dirty="0">
                          <a:solidFill>
                            <a:srgbClr val="333333"/>
                          </a:solidFill>
                          <a:latin typeface="Times New Roman"/>
                          <a:ea typeface="Times New Roman"/>
                          <a:cs typeface="Times New Roman"/>
                        </a:rPr>
                        <a:t> mover o </a:t>
                      </a:r>
                      <a:r>
                        <a:rPr lang="en-US" sz="2000" dirty="0" err="1">
                          <a:solidFill>
                            <a:srgbClr val="333333"/>
                          </a:solidFill>
                          <a:latin typeface="Times New Roman"/>
                          <a:ea typeface="Times New Roman"/>
                          <a:cs typeface="Times New Roman"/>
                        </a:rPr>
                        <a:t>ubicarse</a:t>
                      </a:r>
                      <a:r>
                        <a:rPr lang="en-US" sz="2000" dirty="0">
                          <a:solidFill>
                            <a:srgbClr val="333333"/>
                          </a:solidFill>
                          <a:latin typeface="Times New Roman"/>
                          <a:ea typeface="Times New Roman"/>
                          <a:cs typeface="Times New Roman"/>
                        </a:rPr>
                        <a:t> 'a </a:t>
                      </a:r>
                      <a:r>
                        <a:rPr lang="en-US" sz="2000" dirty="0" err="1">
                          <a:solidFill>
                            <a:srgbClr val="333333"/>
                          </a:solidFill>
                          <a:latin typeface="Times New Roman"/>
                          <a:ea typeface="Times New Roman"/>
                          <a:cs typeface="Times New Roman"/>
                        </a:rPr>
                        <a:t>través</a:t>
                      </a:r>
                      <a:r>
                        <a:rPr lang="en-US" sz="2000" dirty="0">
                          <a:solidFill>
                            <a:srgbClr val="333333"/>
                          </a:solidFill>
                          <a:latin typeface="Times New Roman"/>
                          <a:ea typeface="Times New Roman"/>
                          <a:cs typeface="Times New Roman"/>
                        </a:rPr>
                        <a:t>' o 'a </a:t>
                      </a:r>
                      <a:r>
                        <a:rPr lang="en-US" sz="2000" dirty="0" err="1">
                          <a:solidFill>
                            <a:srgbClr val="333333"/>
                          </a:solidFill>
                          <a:latin typeface="Times New Roman"/>
                          <a:ea typeface="Times New Roman"/>
                          <a:cs typeface="Times New Roman"/>
                        </a:rPr>
                        <a:t>través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(trāns), across, through</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Blood transfusion"/>
                        </a:rPr>
                        <a:t>Transfusion</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3"/>
                  </a:ext>
                </a:extLst>
              </a:tr>
              <a:tr h="95397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trich(i)-, trichia, trich(o)-</a:t>
                      </a:r>
                      <a:endParaRPr lang="en-US" sz="200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cabello, estructura similar al cabello
</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θρίξ</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τριχ</a:t>
                      </a:r>
                      <a:r>
                        <a:rPr lang="en-US" sz="2000" dirty="0">
                          <a:solidFill>
                            <a:srgbClr val="333333"/>
                          </a:solidFill>
                          <a:latin typeface="Times New Roman"/>
                          <a:ea typeface="Times New Roman"/>
                          <a:cs typeface="Times New Roman"/>
                        </a:rPr>
                        <a:t>(ο)- (</a:t>
                      </a:r>
                      <a:r>
                        <a:rPr lang="en-US" sz="2000" dirty="0" err="1">
                          <a:solidFill>
                            <a:srgbClr val="333333"/>
                          </a:solidFill>
                          <a:latin typeface="Times New Roman"/>
                          <a:ea typeface="Times New Roman"/>
                          <a:cs typeface="Times New Roman"/>
                        </a:rPr>
                        <a:t>thríx</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trich</a:t>
                      </a:r>
                      <a:r>
                        <a:rPr lang="en-US" sz="2000" dirty="0">
                          <a:solidFill>
                            <a:srgbClr val="333333"/>
                          </a:solidFill>
                          <a:latin typeface="Times New Roman"/>
                          <a:ea typeface="Times New Roman"/>
                          <a:cs typeface="Times New Roman"/>
                        </a:rPr>
                        <a:t>(o)-), hair</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5" tooltip="Trichocyst"/>
                        </a:rPr>
                        <a:t>Trichocyst</a:t>
                      </a:r>
                      <a:endParaRPr lang="en-US" sz="2000" dirty="0">
                        <a:solidFill>
                          <a:srgbClr val="333333"/>
                        </a:solidFill>
                        <a:latin typeface="Arial"/>
                        <a:ea typeface="Calibri"/>
                        <a:cs typeface="Times New Roman"/>
                      </a:endParaRPr>
                    </a:p>
                  </a:txBody>
                  <a:tcPr marL="6394" marR="6394" marT="6394" marB="6394"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248732"/>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nvGraphicFramePr>
        <p:xfrm>
          <a:off x="457200" y="1219199"/>
          <a:ext cx="8305800" cy="2729186"/>
        </p:xfrm>
        <a:graphic>
          <a:graphicData uri="http://schemas.openxmlformats.org/drawingml/2006/table">
            <a:tbl>
              <a:tblPr/>
              <a:tblGrid>
                <a:gridCol w="20764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66512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-tripsy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Machacamiento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τρίψις</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Lithotripsy"/>
                        </a:rPr>
                        <a:t>Lithotripsy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34856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-trophy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nutrición</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desarrollo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-τροφία, τροφή</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Pseudohypertrophy (page does not exist)"/>
                        </a:rPr>
                        <a:t>Pseudohypertrophy</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66512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tympan(o)-</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Tímpano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τύμπανον</a:t>
                      </a:r>
                      <a:endParaRPr lang="en-US" sz="20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hlinkClick r:id="rId4" tooltip="Tympanocentesis"/>
                        </a:rPr>
                        <a:t>Tympanocentesis</a:t>
                      </a:r>
                      <a:endParaRPr lang="en-US" sz="20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54240032"/>
              </p:ext>
            </p:extLst>
          </p:nvPr>
        </p:nvGraphicFramePr>
        <p:xfrm>
          <a:off x="609600" y="76200"/>
          <a:ext cx="8153400" cy="5708767"/>
        </p:xfrm>
        <a:graphic>
          <a:graphicData uri="http://schemas.openxmlformats.org/drawingml/2006/table">
            <a:tbl>
              <a:tblPr/>
              <a:tblGrid>
                <a:gridCol w="1676400">
                  <a:extLst>
                    <a:ext uri="{9D8B030D-6E8A-4147-A177-3AD203B41FA5}">
                      <a16:colId xmlns:a16="http://schemas.microsoft.com/office/drawing/2014/main" val="20000"/>
                    </a:ext>
                  </a:extLst>
                </a:gridCol>
                <a:gridCol w="2400300">
                  <a:extLst>
                    <a:ext uri="{9D8B030D-6E8A-4147-A177-3AD203B41FA5}">
                      <a16:colId xmlns:a16="http://schemas.microsoft.com/office/drawing/2014/main" val="20001"/>
                    </a:ext>
                  </a:extLst>
                </a:gridCol>
                <a:gridCol w="2038350">
                  <a:extLst>
                    <a:ext uri="{9D8B030D-6E8A-4147-A177-3AD203B41FA5}">
                      <a16:colId xmlns:a16="http://schemas.microsoft.com/office/drawing/2014/main" val="20002"/>
                    </a:ext>
                  </a:extLst>
                </a:gridCol>
                <a:gridCol w="2038350">
                  <a:extLst>
                    <a:ext uri="{9D8B030D-6E8A-4147-A177-3AD203B41FA5}">
                      <a16:colId xmlns:a16="http://schemas.microsoft.com/office/drawing/2014/main" val="20003"/>
                    </a:ext>
                  </a:extLst>
                </a:gridCol>
              </a:tblGrid>
              <a:tr h="93613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323148">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-ula, -ule</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Pequeño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Nodule</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1"/>
                  </a:ext>
                </a:extLst>
              </a:tr>
              <a:tr h="62963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ultra-</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más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allá</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excesivo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Ultramicroscope</a:t>
                      </a:r>
                      <a:endParaRPr lang="en-US" sz="2000" dirty="0">
                        <a:latin typeface="Calibri"/>
                        <a:ea typeface="Times New Roman"/>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2"/>
                  </a:ext>
                </a:extLst>
              </a:tr>
              <a:tr h="124262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umbilic-</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ombligo, el </a:t>
                      </a:r>
                      <a:r>
                        <a:rPr lang="es-ES" sz="2000" dirty="0" err="1">
                          <a:solidFill>
                            <a:srgbClr val="333333"/>
                          </a:solidFill>
                          <a:latin typeface="Times New Roman"/>
                          <a:ea typeface="Times New Roman"/>
                          <a:cs typeface="Times New Roman"/>
                        </a:rPr>
                        <a:t>umbilicus</a:t>
                      </a:r>
                      <a:r>
                        <a:rPr lang="es-E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(umbilīcus), navel, belly-button</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Navel"/>
                        </a:rPr>
                        <a:t>Umbilical</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3"/>
                  </a:ext>
                </a:extLst>
              </a:tr>
              <a:tr h="1242622">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ungui-</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uña, una garra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(unguis), nail, claw</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Unguiform (page does not exist)"/>
                        </a:rPr>
                        <a:t>Unguiform</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4" tooltip="Ungual"/>
                        </a:rPr>
                        <a:t>Ungual</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4"/>
                  </a:ext>
                </a:extLst>
              </a:tr>
              <a:tr h="629639">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un(i)-</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Una
</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(unus)</a:t>
                      </a:r>
                      <a:endParaRPr lang="en-US" sz="2000">
                        <a:solidFill>
                          <a:srgbClr val="333333"/>
                        </a:solidFill>
                        <a:latin typeface="Arial"/>
                        <a:ea typeface="Calibri"/>
                        <a:cs typeface="Times New Roman"/>
                      </a:endParaRPr>
                    </a:p>
                  </a:txBody>
                  <a:tcPr marL="6764" marR="6764" marT="6764" marB="6764"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Unilateral hearing loss"/>
                        </a:rPr>
                        <a:t>Unilateral hearing loss</a:t>
                      </a:r>
                      <a:endParaRPr lang="en-US" sz="2000" dirty="0">
                        <a:solidFill>
                          <a:srgbClr val="333333"/>
                        </a:solidFill>
                        <a:latin typeface="Arial"/>
                        <a:ea typeface="Calibri"/>
                        <a:cs typeface="Times New Roman"/>
                      </a:endParaRPr>
                    </a:p>
                  </a:txBody>
                  <a:tcPr marL="6764" marR="6764" marT="6764" marB="6764" anchor="ctr">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1024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U</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83313153"/>
              </p:ext>
            </p:extLst>
          </p:nvPr>
        </p:nvGraphicFramePr>
        <p:xfrm>
          <a:off x="381000" y="22860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117010730"/>
              </p:ext>
            </p:extLst>
          </p:nvPr>
        </p:nvGraphicFramePr>
        <p:xfrm>
          <a:off x="533398" y="1066800"/>
          <a:ext cx="8382004" cy="5181110"/>
        </p:xfrm>
        <a:graphic>
          <a:graphicData uri="http://schemas.openxmlformats.org/drawingml/2006/table">
            <a:tbl>
              <a:tblPr/>
              <a:tblGrid>
                <a:gridCol w="1371602">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2095501">
                  <a:extLst>
                    <a:ext uri="{9D8B030D-6E8A-4147-A177-3AD203B41FA5}">
                      <a16:colId xmlns:a16="http://schemas.microsoft.com/office/drawing/2014/main" val="20002"/>
                    </a:ext>
                  </a:extLst>
                </a:gridCol>
                <a:gridCol w="2095501">
                  <a:extLst>
                    <a:ext uri="{9D8B030D-6E8A-4147-A177-3AD203B41FA5}">
                      <a16:colId xmlns:a16="http://schemas.microsoft.com/office/drawing/2014/main" val="20003"/>
                    </a:ext>
                  </a:extLst>
                </a:gridCol>
              </a:tblGrid>
              <a:tr h="202205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ur</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la orina, el sistema urinario; (específicamente) en relación con la química fisiológica de la orina
</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Ancient Greek </a:t>
                      </a:r>
                      <a:r>
                        <a:rPr lang="en-US" sz="2000" dirty="0" err="1">
                          <a:solidFill>
                            <a:srgbClr val="333333"/>
                          </a:solidFill>
                          <a:latin typeface="Times New Roman"/>
                          <a:ea typeface="Times New Roman"/>
                          <a:cs typeface="Times New Roman"/>
                        </a:rPr>
                        <a:t>οὖρον</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ouron</a:t>
                      </a:r>
                      <a:r>
                        <a:rPr lang="en-US" sz="2000" dirty="0">
                          <a:solidFill>
                            <a:srgbClr val="333333"/>
                          </a:solidFill>
                          <a:latin typeface="Times New Roman"/>
                          <a:ea typeface="Times New Roman"/>
                          <a:cs typeface="Times New Roman"/>
                        </a:rPr>
                        <a:t>), urine</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2" tooltip="Urology"/>
                        </a:rPr>
                        <a:t>Urology</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extLst>
                  <a:ext uri="{0D108BD9-81ED-4DB2-BD59-A6C34878D82A}">
                    <a16:rowId xmlns:a16="http://schemas.microsoft.com/office/drawing/2014/main" val="10000"/>
                  </a:ext>
                </a:extLst>
              </a:tr>
              <a:tr h="192861">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uri(c)-, urico-</a:t>
                      </a:r>
                      <a:endParaRPr lang="en-US" sz="200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ácido</a:t>
                      </a:r>
                      <a:r>
                        <a:rPr lang="en-US" sz="2000" u="sng" dirty="0">
                          <a:solidFill>
                            <a:srgbClr val="0000FF"/>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rPr>
                        <a:t>úrico</a:t>
                      </a:r>
                      <a:r>
                        <a:rPr lang="en-US" sz="2000" u="sng" dirty="0">
                          <a:solidFill>
                            <a:srgbClr val="0000FF"/>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οὐρικός</a:t>
                      </a:r>
                      <a:endParaRPr lang="en-US" sz="200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a:lnSpc>
                          <a:spcPct val="115000"/>
                        </a:lnSpc>
                      </a:pPr>
                      <a:r>
                        <a:rPr lang="en-US" sz="2000" dirty="0" err="1">
                          <a:latin typeface="Calibri"/>
                          <a:ea typeface="Times New Roman"/>
                          <a:cs typeface="Times New Roman"/>
                        </a:rPr>
                        <a:t>Uricosuria</a:t>
                      </a:r>
                      <a:endParaRPr lang="en-US" sz="2000" dirty="0">
                        <a:latin typeface="Calibri"/>
                        <a:ea typeface="Times New Roman"/>
                        <a:cs typeface="Times New Roman"/>
                      </a:endParaRPr>
                    </a:p>
                  </a:txBody>
                  <a:tcPr marL="4971" marR="4971" marT="4971" marB="4971" anchor="ctr">
                    <a:lnL>
                      <a:noFill/>
                    </a:lnL>
                    <a:lnR>
                      <a:noFill/>
                    </a:lnR>
                    <a:lnT>
                      <a:noFill/>
                    </a:lnT>
                    <a:lnB>
                      <a:noFill/>
                    </a:lnB>
                  </a:tcPr>
                </a:tc>
                <a:extLst>
                  <a:ext uri="{0D108BD9-81ED-4DB2-BD59-A6C34878D82A}">
                    <a16:rowId xmlns:a16="http://schemas.microsoft.com/office/drawing/2014/main" val="10001"/>
                  </a:ext>
                </a:extLst>
              </a:tr>
              <a:tr h="110746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urin-</a:t>
                      </a:r>
                      <a:endParaRPr lang="en-US" sz="200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orina</a:t>
                      </a:r>
                      <a:r>
                        <a:rPr lang="en-US" sz="2000" dirty="0">
                          <a:solidFill>
                            <a:srgbClr val="333333"/>
                          </a:solidFill>
                          <a:latin typeface="Times New Roman"/>
                          <a:ea typeface="Times New Roman"/>
                          <a:cs typeface="Times New Roman"/>
                        </a:rPr>
                        <a:t>, el </a:t>
                      </a:r>
                      <a:r>
                        <a:rPr lang="en-US" sz="2000" dirty="0" err="1">
                          <a:solidFill>
                            <a:srgbClr val="333333"/>
                          </a:solidFill>
                          <a:latin typeface="Times New Roman"/>
                          <a:ea typeface="Times New Roman"/>
                          <a:cs typeface="Times New Roman"/>
                        </a:rPr>
                        <a:t>sistema</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urinario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Latin (</a:t>
                      </a:r>
                      <a:r>
                        <a:rPr lang="en-US" sz="2000" dirty="0" err="1">
                          <a:solidFill>
                            <a:srgbClr val="333333"/>
                          </a:solidFill>
                          <a:latin typeface="Times New Roman"/>
                          <a:ea typeface="Times New Roman"/>
                          <a:cs typeface="Times New Roman"/>
                        </a:rPr>
                        <a:t>ūrīna</a:t>
                      </a:r>
                      <a:r>
                        <a:rPr lang="en-US" sz="2000" dirty="0">
                          <a:solidFill>
                            <a:srgbClr val="333333"/>
                          </a:solidFill>
                          <a:latin typeface="Times New Roman"/>
                          <a:ea typeface="Times New Roman"/>
                          <a:cs typeface="Times New Roman"/>
                        </a:rPr>
                        <a:t>), urine &lt; Ancient Greek </a:t>
                      </a:r>
                      <a:r>
                        <a:rPr lang="en-US" sz="2000" dirty="0" err="1">
                          <a:solidFill>
                            <a:srgbClr val="333333"/>
                          </a:solidFill>
                          <a:latin typeface="Times New Roman"/>
                          <a:ea typeface="Times New Roman"/>
                          <a:cs typeface="Times New Roman"/>
                        </a:rPr>
                        <a:t>ουρον</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ouron</a:t>
                      </a:r>
                      <a:r>
                        <a:rPr lang="en-US" sz="2000" dirty="0">
                          <a:solidFill>
                            <a:srgbClr val="333333"/>
                          </a:solidFill>
                          <a:latin typeface="Times New Roman"/>
                          <a:ea typeface="Times New Roman"/>
                          <a:cs typeface="Times New Roman"/>
                        </a:rPr>
                        <a:t>), see above.</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Uriniferous (page does not exist)"/>
                        </a:rPr>
                        <a:t>Uriniferous</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extLst>
                  <a:ext uri="{0D108BD9-81ED-4DB2-BD59-A6C34878D82A}">
                    <a16:rowId xmlns:a16="http://schemas.microsoft.com/office/drawing/2014/main" val="10002"/>
                  </a:ext>
                </a:extLst>
              </a:tr>
              <a:tr h="74162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uter(o)-</a:t>
                      </a:r>
                      <a:endParaRPr lang="en-US" sz="200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al </a:t>
                      </a:r>
                      <a:r>
                        <a:rPr lang="en-US" sz="2000" dirty="0" err="1">
                          <a:solidFill>
                            <a:srgbClr val="333333"/>
                          </a:solidFill>
                          <a:latin typeface="Times New Roman"/>
                          <a:ea typeface="Times New Roman"/>
                          <a:cs typeface="Times New Roman"/>
                        </a:rPr>
                        <a:t>útero</a:t>
                      </a:r>
                      <a:r>
                        <a:rPr lang="en-US" sz="2000" dirty="0">
                          <a:solidFill>
                            <a:srgbClr val="333333"/>
                          </a:solidFill>
                          <a:latin typeface="Times New Roman"/>
                          <a:ea typeface="Times New Roman"/>
                          <a:cs typeface="Times New Roman"/>
                        </a:rPr>
                        <a:t> o al </a:t>
                      </a:r>
                      <a:r>
                        <a:rPr lang="en-US" sz="2000" dirty="0" err="1">
                          <a:solidFill>
                            <a:srgbClr val="333333"/>
                          </a:solidFill>
                          <a:latin typeface="Times New Roman"/>
                          <a:ea typeface="Times New Roman"/>
                          <a:cs typeface="Times New Roman"/>
                        </a:rPr>
                        <a:t>útero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(uterus), womb, uterus</a:t>
                      </a:r>
                      <a:endParaRPr lang="en-US" sz="2000">
                        <a:solidFill>
                          <a:srgbClr val="333333"/>
                        </a:solidFill>
                        <a:latin typeface="Arial"/>
                        <a:ea typeface="Calibri"/>
                        <a:cs typeface="Times New Roman"/>
                      </a:endParaRPr>
                    </a:p>
                  </a:txBody>
                  <a:tcPr marL="4971" marR="4971" marT="4971" marB="4971"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Uterus"/>
                        </a:rPr>
                        <a:t>Uterus</a:t>
                      </a:r>
                      <a:endParaRPr lang="en-US" sz="2000" dirty="0">
                        <a:solidFill>
                          <a:srgbClr val="333333"/>
                        </a:solidFill>
                        <a:latin typeface="Arial"/>
                        <a:ea typeface="Calibri"/>
                        <a:cs typeface="Times New Roman"/>
                      </a:endParaRPr>
                    </a:p>
                  </a:txBody>
                  <a:tcPr marL="4971" marR="4971" marT="4971" marB="4971" anchor="ctr">
                    <a:lnL>
                      <a:noFill/>
                    </a:lnL>
                    <a:lnR>
                      <a:noFill/>
                    </a:lnR>
                    <a:lnT>
                      <a:noFill/>
                    </a:lnT>
                    <a:lnB>
                      <a:noFill/>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93413468"/>
              </p:ext>
            </p:extLst>
          </p:nvPr>
        </p:nvGraphicFramePr>
        <p:xfrm>
          <a:off x="76200" y="304800"/>
          <a:ext cx="8915400" cy="5910734"/>
        </p:xfrm>
        <a:graphic>
          <a:graphicData uri="http://schemas.openxmlformats.org/drawingml/2006/table">
            <a:tbl>
              <a:tblPr/>
              <a:tblGrid>
                <a:gridCol w="1416466">
                  <a:extLst>
                    <a:ext uri="{9D8B030D-6E8A-4147-A177-3AD203B41FA5}">
                      <a16:colId xmlns:a16="http://schemas.microsoft.com/office/drawing/2014/main" val="20000"/>
                    </a:ext>
                  </a:extLst>
                </a:gridCol>
                <a:gridCol w="3536534">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90339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vagin-</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vagina
</a:t>
                      </a:r>
                      <a:endParaRPr lang="en-US" sz="2000" dirty="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(vāgīna), sheath, scabbard</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Vagina"/>
                        </a:rPr>
                        <a:t>Vagina</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extLst>
                  <a:ext uri="{0D108BD9-81ED-4DB2-BD59-A6C34878D82A}">
                    <a16:rowId xmlns:a16="http://schemas.microsoft.com/office/drawing/2014/main" val="10001"/>
                  </a:ext>
                </a:extLst>
              </a:tr>
              <a:tr h="45775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varic(o)-</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rPr>
                        <a:t>Vena
</a:t>
                      </a:r>
                      <a:endParaRPr lang="en-US" sz="2000" dirty="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varix</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varicose</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extLst>
                  <a:ext uri="{0D108BD9-81ED-4DB2-BD59-A6C34878D82A}">
                    <a16:rowId xmlns:a16="http://schemas.microsoft.com/office/drawing/2014/main" val="10002"/>
                  </a:ext>
                </a:extLst>
              </a:tr>
              <a:tr h="45775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vas(o)-</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conducto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vasos</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sanguíneos</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Vasoconstriction"/>
                        </a:rPr>
                        <a:t>vasoconstriction</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extLst>
                  <a:ext uri="{0D108BD9-81ED-4DB2-BD59-A6C34878D82A}">
                    <a16:rowId xmlns:a16="http://schemas.microsoft.com/office/drawing/2014/main" val="10003"/>
                  </a:ext>
                </a:extLst>
              </a:tr>
              <a:tr h="45775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vasculo-</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vaso</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sanguíneo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u="sng">
                          <a:solidFill>
                            <a:srgbClr val="0000FF"/>
                          </a:solidFill>
                          <a:latin typeface="Times New Roman"/>
                          <a:ea typeface="Times New Roman"/>
                          <a:cs typeface="Times New Roman"/>
                          <a:hlinkClick r:id="rId4" tooltip="wikt:vasculum"/>
                        </a:rPr>
                        <a:t>vāsculum</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5178" marR="5178" marT="5178" marB="5178" anchor="ctr">
                    <a:lnL>
                      <a:noFill/>
                    </a:lnL>
                    <a:lnR>
                      <a:noFill/>
                    </a:lnR>
                    <a:lnT>
                      <a:noFill/>
                    </a:lnT>
                    <a:lnB>
                      <a:noFill/>
                    </a:lnB>
                  </a:tcPr>
                </a:tc>
                <a:extLst>
                  <a:ext uri="{0D108BD9-81ED-4DB2-BD59-A6C34878D82A}">
                    <a16:rowId xmlns:a16="http://schemas.microsoft.com/office/drawing/2014/main" val="10004"/>
                  </a:ext>
                </a:extLst>
              </a:tr>
              <a:tr h="179467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ven-</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las venas (sangre), una vena (utilizada en términos pertenecientes al sistema vascular)
</a:t>
                      </a:r>
                      <a:endParaRPr lang="en-US" sz="2000" dirty="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(vēna), blood-vessel, vein</a:t>
                      </a:r>
                      <a:endParaRPr lang="en-US" sz="2000">
                        <a:solidFill>
                          <a:srgbClr val="333333"/>
                        </a:solidFill>
                        <a:latin typeface="Arial"/>
                        <a:ea typeface="Calibri"/>
                        <a:cs typeface="Times New Roman"/>
                      </a:endParaRPr>
                    </a:p>
                  </a:txBody>
                  <a:tcPr marL="5178" marR="5178" marT="5178" marB="5178"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5" tooltip="Vein"/>
                        </a:rPr>
                        <a:t>Vein</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6" tooltip="Venospasm (page does not exist)"/>
                        </a:rPr>
                        <a:t>Venospasm</a:t>
                      </a:r>
                      <a:endParaRPr lang="en-US" sz="2000" dirty="0">
                        <a:solidFill>
                          <a:srgbClr val="333333"/>
                        </a:solidFill>
                        <a:latin typeface="Arial"/>
                        <a:ea typeface="Calibri"/>
                        <a:cs typeface="Times New Roman"/>
                      </a:endParaRPr>
                    </a:p>
                  </a:txBody>
                  <a:tcPr marL="5178" marR="5178" marT="5178" marB="5178" anchor="ctr">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819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V</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40289909"/>
              </p:ext>
            </p:extLst>
          </p:nvPr>
        </p:nvGraphicFramePr>
        <p:xfrm>
          <a:off x="381000" y="0"/>
          <a:ext cx="8229600" cy="1167829"/>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845303">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115007798"/>
              </p:ext>
            </p:extLst>
          </p:nvPr>
        </p:nvGraphicFramePr>
        <p:xfrm>
          <a:off x="152400" y="914400"/>
          <a:ext cx="8915400" cy="5515670"/>
        </p:xfrm>
        <a:graphic>
          <a:graphicData uri="http://schemas.openxmlformats.org/drawingml/2006/table">
            <a:tbl>
              <a:tblPr/>
              <a:tblGrid>
                <a:gridCol w="1592039">
                  <a:extLst>
                    <a:ext uri="{9D8B030D-6E8A-4147-A177-3AD203B41FA5}">
                      <a16:colId xmlns:a16="http://schemas.microsoft.com/office/drawing/2014/main" val="20000"/>
                    </a:ext>
                  </a:extLst>
                </a:gridCol>
                <a:gridCol w="3437161">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92228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ventr</a:t>
                      </a:r>
                      <a:r>
                        <a:rPr lang="en-US" sz="2000" b="1"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al vientre; las cavidades estomacales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(venter), the belly, the stomach; the womb</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Ventrodorsal (page does not exist)"/>
                        </a:rPr>
                        <a:t>Ventrodorsal</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0"/>
                  </a:ext>
                </a:extLst>
              </a:tr>
              <a:tr h="110475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ventricul(o)-</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 a los ventrículos; cualquier región hueca dentro de un órgano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(venter), the ventricles of the heart, the ventricles of the brain</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Cardiac ventriculography"/>
                        </a:rPr>
                        <a:t>Cardiac ventriculography</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1"/>
                  </a:ext>
                </a:extLst>
              </a:tr>
              <a:tr h="374864">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-version</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Girando</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a:t>
                      </a:r>
                      <a:r>
                        <a:rPr lang="en-US" sz="2000" i="1" u="sng">
                          <a:solidFill>
                            <a:srgbClr val="0000FF"/>
                          </a:solidFill>
                          <a:latin typeface="Times New Roman"/>
                          <a:ea typeface="Times New Roman"/>
                          <a:cs typeface="Times New Roman"/>
                          <a:hlinkClick r:id="rId4" tooltip="wikt:versio"/>
                        </a:rPr>
                        <a:t>versiō</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5" tooltip="Anteversion"/>
                        </a:rPr>
                        <a:t>anteversion</a:t>
                      </a:r>
                      <a:r>
                        <a:rPr lang="en-US" sz="2000">
                          <a:solidFill>
                            <a:srgbClr val="333333"/>
                          </a:solidFill>
                          <a:latin typeface="Times New Roman"/>
                          <a:ea typeface="Times New Roman"/>
                          <a:cs typeface="Times New Roman"/>
                        </a:rPr>
                        <a:t>, retroversion</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2"/>
                  </a:ext>
                </a:extLst>
              </a:tr>
              <a:tr h="55733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vesic(o)-</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De o </a:t>
                      </a:r>
                      <a:r>
                        <a:rPr lang="en-US" sz="2000" dirty="0" err="1">
                          <a:solidFill>
                            <a:srgbClr val="333333"/>
                          </a:solidFill>
                          <a:latin typeface="Times New Roman"/>
                          <a:ea typeface="Times New Roman"/>
                          <a:cs typeface="Times New Roman"/>
                        </a:rPr>
                        <a:t>perteneciente</a:t>
                      </a:r>
                      <a:r>
                        <a:rPr lang="en-US" sz="2000" dirty="0">
                          <a:solidFill>
                            <a:srgbClr val="333333"/>
                          </a:solidFill>
                          <a:latin typeface="Times New Roman"/>
                          <a:ea typeface="Times New Roman"/>
                          <a:cs typeface="Times New Roman"/>
                        </a:rPr>
                        <a:t> a la </a:t>
                      </a:r>
                      <a:r>
                        <a:rPr lang="en-US" sz="2000" dirty="0" err="1">
                          <a:solidFill>
                            <a:srgbClr val="333333"/>
                          </a:solidFill>
                          <a:latin typeface="Times New Roman"/>
                          <a:ea typeface="Times New Roman"/>
                          <a:cs typeface="Times New Roman"/>
                        </a:rPr>
                        <a:t>vejiga</a:t>
                      </a:r>
                      <a:r>
                        <a:rPr lang="en-US" sz="2000"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(vēsīca), bladder; blister</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6" tooltip="Vesica (disambiguation)"/>
                        </a:rPr>
                        <a:t>Vesica</a:t>
                      </a:r>
                      <a:r>
                        <a:rPr lang="en-US" sz="2000">
                          <a:solidFill>
                            <a:srgbClr val="333333"/>
                          </a:solidFill>
                          <a:latin typeface="Times New Roman"/>
                          <a:ea typeface="Times New Roman"/>
                          <a:cs typeface="Times New Roman"/>
                        </a:rPr>
                        <a:t>, </a:t>
                      </a:r>
                      <a:r>
                        <a:rPr lang="en-US" sz="2000" u="sng">
                          <a:solidFill>
                            <a:srgbClr val="0000FF"/>
                          </a:solidFill>
                          <a:latin typeface="Times New Roman"/>
                          <a:ea typeface="Times New Roman"/>
                          <a:cs typeface="Times New Roman"/>
                          <a:hlinkClick r:id="rId7" tooltip="Vesical arteries"/>
                        </a:rPr>
                        <a:t>vesical arteries</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3"/>
                  </a:ext>
                </a:extLst>
              </a:tr>
              <a:tr h="110475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viscer(o)-</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s-ES" sz="2000" dirty="0">
                          <a:solidFill>
                            <a:srgbClr val="333333"/>
                          </a:solidFill>
                          <a:latin typeface="Times New Roman"/>
                          <a:ea typeface="Times New Roman"/>
                          <a:cs typeface="Times New Roman"/>
                        </a:rPr>
                        <a:t>De o pertenecientes a los órganos internos, las vísceras
</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(viscera), internal organs; plural of (viscerum), internal organ</a:t>
                      </a:r>
                      <a:endParaRPr lang="en-US" sz="2000">
                        <a:solidFill>
                          <a:srgbClr val="333333"/>
                        </a:solidFill>
                        <a:latin typeface="Arial"/>
                        <a:ea typeface="Calibri"/>
                        <a:cs typeface="Times New Roman"/>
                      </a:endParaRPr>
                    </a:p>
                  </a:txBody>
                  <a:tcPr marL="4959" marR="4959" marT="4959" marB="4959"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8" tooltip="Viscera"/>
                        </a:rPr>
                        <a:t>Viscera</a:t>
                      </a:r>
                      <a:endParaRPr lang="en-US" sz="2000" dirty="0">
                        <a:solidFill>
                          <a:srgbClr val="333333"/>
                        </a:solidFill>
                        <a:latin typeface="Arial"/>
                        <a:ea typeface="Calibri"/>
                        <a:cs typeface="Times New Roman"/>
                      </a:endParaRPr>
                    </a:p>
                  </a:txBody>
                  <a:tcPr marL="4959" marR="4959" marT="4959" marB="495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9398182"/>
              </p:ext>
            </p:extLst>
          </p:nvPr>
        </p:nvGraphicFramePr>
        <p:xfrm>
          <a:off x="609602" y="632880"/>
          <a:ext cx="8077196" cy="5005920"/>
        </p:xfrm>
        <a:graphic>
          <a:graphicData uri="http://schemas.openxmlformats.org/drawingml/2006/table">
            <a:tbl>
              <a:tblPr/>
              <a:tblGrid>
                <a:gridCol w="2019299">
                  <a:extLst>
                    <a:ext uri="{9D8B030D-6E8A-4147-A177-3AD203B41FA5}">
                      <a16:colId xmlns:a16="http://schemas.microsoft.com/office/drawing/2014/main" val="20000"/>
                    </a:ext>
                  </a:extLst>
                </a:gridCol>
                <a:gridCol w="2019299">
                  <a:extLst>
                    <a:ext uri="{9D8B030D-6E8A-4147-A177-3AD203B41FA5}">
                      <a16:colId xmlns:a16="http://schemas.microsoft.com/office/drawing/2014/main" val="20001"/>
                    </a:ext>
                  </a:extLst>
                </a:gridCol>
                <a:gridCol w="2019299">
                  <a:extLst>
                    <a:ext uri="{9D8B030D-6E8A-4147-A177-3AD203B41FA5}">
                      <a16:colId xmlns:a16="http://schemas.microsoft.com/office/drawing/2014/main" val="20002"/>
                    </a:ext>
                  </a:extLst>
                </a:gridCol>
                <a:gridCol w="2019299">
                  <a:extLst>
                    <a:ext uri="{9D8B030D-6E8A-4147-A177-3AD203B41FA5}">
                      <a16:colId xmlns:a16="http://schemas.microsoft.com/office/drawing/2014/main" val="20003"/>
                    </a:ext>
                  </a:extLst>
                </a:gridCol>
              </a:tblGrid>
              <a:tr h="125148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1661225">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xanth(o)-</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s-ES" sz="1900" dirty="0">
                          <a:solidFill>
                            <a:srgbClr val="333333"/>
                          </a:solidFill>
                          <a:latin typeface="Times New Roman"/>
                          <a:ea typeface="Times New Roman"/>
                          <a:cs typeface="Times New Roman"/>
                        </a:rPr>
                        <a:t>Denotando un color amarillo, un color anormalmente amarillo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Ancient Greek ξανθός (xanthós), yellow</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dirty="0">
                          <a:solidFill>
                            <a:srgbClr val="0000FF"/>
                          </a:solidFill>
                          <a:latin typeface="Times New Roman"/>
                          <a:ea typeface="Times New Roman"/>
                          <a:cs typeface="Times New Roman"/>
                          <a:hlinkClick r:id="rId2" tooltip="Xanthopathy (page does not exist)"/>
                        </a:rPr>
                        <a:t>Xanthopathy</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1"/>
                  </a:ext>
                </a:extLst>
              </a:tr>
              <a:tr h="1251480">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xen(o)-</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Extranjero</a:t>
                      </a:r>
                      <a:r>
                        <a:rPr lang="en-US" sz="1900" dirty="0">
                          <a:solidFill>
                            <a:srgbClr val="333333"/>
                          </a:solidFill>
                          <a:latin typeface="Times New Roman"/>
                          <a:ea typeface="Times New Roman"/>
                          <a:cs typeface="Times New Roman"/>
                        </a:rPr>
                        <a:t>, </a:t>
                      </a:r>
                      <a:r>
                        <a:rPr lang="en-US" sz="1900" dirty="0" err="1">
                          <a:solidFill>
                            <a:srgbClr val="333333"/>
                          </a:solidFill>
                          <a:latin typeface="Times New Roman"/>
                          <a:ea typeface="Times New Roman"/>
                          <a:cs typeface="Times New Roman"/>
                        </a:rPr>
                        <a:t>diferente</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Greek ξένος (xenos), stranger</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a:solidFill>
                            <a:srgbClr val="0000FF"/>
                          </a:solidFill>
                          <a:latin typeface="Times New Roman"/>
                          <a:ea typeface="Times New Roman"/>
                          <a:cs typeface="Times New Roman"/>
                          <a:hlinkClick r:id="rId3" tooltip="Xenograft"/>
                        </a:rPr>
                        <a:t>Xenograft</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2"/>
                  </a:ext>
                </a:extLst>
              </a:tr>
              <a:tr h="841735">
                <a:tc>
                  <a:txBody>
                    <a:bodyPr/>
                    <a:lstStyle/>
                    <a:p>
                      <a:pPr marL="0" marR="0">
                        <a:lnSpc>
                          <a:spcPct val="115000"/>
                        </a:lnSpc>
                        <a:spcBef>
                          <a:spcPts val="0"/>
                        </a:spcBef>
                        <a:spcAft>
                          <a:spcPts val="0"/>
                        </a:spcAft>
                      </a:pPr>
                      <a:r>
                        <a:rPr lang="en-US" sz="1900" b="1">
                          <a:solidFill>
                            <a:srgbClr val="333333"/>
                          </a:solidFill>
                          <a:latin typeface="Times New Roman"/>
                          <a:ea typeface="Times New Roman"/>
                          <a:cs typeface="Times New Roman"/>
                        </a:rPr>
                        <a:t>xer(o)-</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dirty="0" err="1">
                          <a:solidFill>
                            <a:srgbClr val="333333"/>
                          </a:solidFill>
                          <a:latin typeface="Times New Roman"/>
                          <a:ea typeface="Times New Roman"/>
                          <a:cs typeface="Times New Roman"/>
                        </a:rPr>
                        <a:t>seco</a:t>
                      </a:r>
                      <a:r>
                        <a:rPr lang="en-US" sz="1900" dirty="0">
                          <a:solidFill>
                            <a:srgbClr val="333333"/>
                          </a:solidFill>
                          <a:latin typeface="Times New Roman"/>
                          <a:ea typeface="Times New Roman"/>
                          <a:cs typeface="Times New Roman"/>
                        </a:rPr>
                        <a:t>, </a:t>
                      </a:r>
                      <a:r>
                        <a:rPr lang="en-US" sz="1900" dirty="0" err="1">
                          <a:solidFill>
                            <a:srgbClr val="333333"/>
                          </a:solidFill>
                          <a:latin typeface="Times New Roman"/>
                          <a:ea typeface="Times New Roman"/>
                          <a:cs typeface="Times New Roman"/>
                        </a:rPr>
                        <a:t>desértico</a:t>
                      </a:r>
                      <a:r>
                        <a:rPr lang="en-US" sz="1900" dirty="0">
                          <a:solidFill>
                            <a:srgbClr val="333333"/>
                          </a:solidFill>
                          <a:latin typeface="Times New Roman"/>
                          <a:ea typeface="Times New Roman"/>
                          <a:cs typeface="Times New Roman"/>
                        </a:rPr>
                        <a:t>
</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a:solidFill>
                            <a:srgbClr val="333333"/>
                          </a:solidFill>
                          <a:latin typeface="Times New Roman"/>
                          <a:ea typeface="Times New Roman"/>
                          <a:cs typeface="Times New Roman"/>
                        </a:rPr>
                        <a:t>Greek ξερός (xeros), dry</a:t>
                      </a:r>
                      <a:endParaRPr lang="en-US" sz="1100">
                        <a:solidFill>
                          <a:srgbClr val="333333"/>
                        </a:solidFill>
                        <a:latin typeface="Arial"/>
                        <a:ea typeface="Calibri"/>
                        <a:cs typeface="Times New Roman"/>
                      </a:endParaRPr>
                    </a:p>
                  </a:txBody>
                  <a:tcPr marL="9039" marR="9039" marT="9039" marB="9039" anchor="ctr">
                    <a:lnL>
                      <a:noFill/>
                    </a:lnL>
                    <a:lnR>
                      <a:noFill/>
                    </a:lnR>
                    <a:lnT>
                      <a:noFill/>
                    </a:lnT>
                    <a:lnB>
                      <a:noFill/>
                    </a:lnB>
                  </a:tcPr>
                </a:tc>
                <a:tc>
                  <a:txBody>
                    <a:bodyPr/>
                    <a:lstStyle/>
                    <a:p>
                      <a:pPr marL="0" marR="0">
                        <a:lnSpc>
                          <a:spcPct val="115000"/>
                        </a:lnSpc>
                        <a:spcBef>
                          <a:spcPts val="0"/>
                        </a:spcBef>
                        <a:spcAft>
                          <a:spcPts val="0"/>
                        </a:spcAft>
                      </a:pPr>
                      <a:r>
                        <a:rPr lang="en-US" sz="1900" u="sng" dirty="0" err="1">
                          <a:solidFill>
                            <a:srgbClr val="0000FF"/>
                          </a:solidFill>
                          <a:latin typeface="Times New Roman"/>
                          <a:ea typeface="Times New Roman"/>
                          <a:cs typeface="Times New Roman"/>
                          <a:hlinkClick r:id="rId4" tooltip="Xerostomia"/>
                        </a:rPr>
                        <a:t>Xerostomia</a:t>
                      </a:r>
                      <a:endParaRPr lang="en-US" sz="1100" dirty="0">
                        <a:solidFill>
                          <a:srgbClr val="333333"/>
                        </a:solidFill>
                        <a:latin typeface="Arial"/>
                        <a:ea typeface="Calibri"/>
                        <a:cs typeface="Times New Roman"/>
                      </a:endParaRPr>
                    </a:p>
                  </a:txBody>
                  <a:tcPr marL="9039" marR="9039" marT="9039" marB="9039" anchor="ctr">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614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X</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116608633"/>
              </p:ext>
            </p:extLst>
          </p:nvPr>
        </p:nvGraphicFramePr>
        <p:xfrm>
          <a:off x="457200" y="762000"/>
          <a:ext cx="8305800" cy="2208658"/>
        </p:xfrm>
        <a:graphic>
          <a:graphicData uri="http://schemas.openxmlformats.org/drawingml/2006/table">
            <a:tbl>
              <a:tblPr/>
              <a:tblGrid>
                <a:gridCol w="20764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condición</a:t>
                      </a:r>
                      <a:r>
                        <a:rPr lang="en-US" sz="2000" dirty="0">
                          <a:solidFill>
                            <a:srgbClr val="333333"/>
                          </a:solidFill>
                          <a:latin typeface="Times New Roman"/>
                          <a:ea typeface="Times New Roman"/>
                          <a:cs typeface="Times New Roman"/>
                        </a:rPr>
                        <a:t> o </a:t>
                      </a:r>
                      <a:r>
                        <a:rPr lang="en-US" sz="2000" dirty="0" err="1">
                          <a:solidFill>
                            <a:srgbClr val="333333"/>
                          </a:solidFill>
                          <a:latin typeface="Times New Roman"/>
                          <a:ea typeface="Times New Roman"/>
                          <a:cs typeface="Times New Roman"/>
                        </a:rPr>
                        <a:t>proceso</a:t>
                      </a:r>
                      <a:r>
                        <a:rPr lang="en-US" sz="2000" dirty="0">
                          <a:solidFill>
                            <a:srgbClr val="333333"/>
                          </a:solidFill>
                          <a:latin typeface="Times New Roman"/>
                          <a:ea typeface="Times New Roman"/>
                          <a:cs typeface="Times New Roman"/>
                        </a:rPr>
                        <a:t> de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Latin -ia &lt; Greek -ία</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2" tooltip="Surgery"/>
                        </a:rPr>
                        <a:t>Surgery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bl>
          </a:graphicData>
        </a:graphic>
      </p:graphicFrame>
      <p:sp>
        <p:nvSpPr>
          <p:cNvPr id="51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chemeClr val="tx1"/>
                </a:solidFill>
                <a:effectLst/>
                <a:latin typeface="Arial" pitchFamily="34" charset="0"/>
                <a:ea typeface="Times New Roman" pitchFamily="18" charset="0"/>
                <a:cs typeface="Arial" pitchFamily="34" charset="0"/>
              </a:rPr>
              <a:t>Y</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351942445"/>
              </p:ext>
            </p:extLst>
          </p:nvPr>
        </p:nvGraphicFramePr>
        <p:xfrm>
          <a:off x="609600" y="3429000"/>
          <a:ext cx="8229600" cy="2548447"/>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1015270">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Prefijo</a:t>
                      </a:r>
                      <a:r>
                        <a:rPr lang="en-US" sz="2000" b="1" dirty="0">
                          <a:solidFill>
                            <a:srgbClr val="333333"/>
                          </a:solidFill>
                          <a:latin typeface="Times New Roman"/>
                          <a:ea typeface="Times New Roman"/>
                          <a:cs typeface="Times New Roman"/>
                        </a:rPr>
                        <a:t> o </a:t>
                      </a:r>
                      <a:r>
                        <a:rPr lang="en-US" sz="2000" b="1" dirty="0" err="1">
                          <a:solidFill>
                            <a:srgbClr val="333333"/>
                          </a:solidFill>
                          <a:latin typeface="Times New Roman"/>
                          <a:ea typeface="Times New Roman"/>
                          <a:cs typeface="Times New Roman"/>
                        </a:rPr>
                        <a:t>sufijo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Significado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s-ES" sz="2000" b="1" dirty="0">
                          <a:solidFill>
                            <a:srgbClr val="333333"/>
                          </a:solidFill>
                          <a:latin typeface="Times New Roman"/>
                          <a:ea typeface="Times New Roman"/>
                          <a:cs typeface="Times New Roman"/>
                        </a:rPr>
                        <a:t>Idioma de origen y etimología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1000"/>
                        </a:spcAft>
                      </a:pPr>
                      <a:r>
                        <a:rPr lang="en-US" sz="2000" b="1" dirty="0" err="1">
                          <a:solidFill>
                            <a:srgbClr val="333333"/>
                          </a:solidFill>
                          <a:latin typeface="Times New Roman"/>
                          <a:ea typeface="Times New Roman"/>
                          <a:cs typeface="Times New Roman"/>
                        </a:rPr>
                        <a:t>Ejemplo</a:t>
                      </a:r>
                      <a:r>
                        <a:rPr lang="en-US" sz="2000" b="1" dirty="0">
                          <a:solidFill>
                            <a:srgbClr val="333333"/>
                          </a:solidFill>
                          <a:latin typeface="Times New Roman"/>
                          <a:ea typeface="Times New Roman"/>
                          <a:cs typeface="Times New Roman"/>
                        </a:rPr>
                        <a:t>(s)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52106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zo(o)-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vida</a:t>
                      </a:r>
                      <a:r>
                        <a:rPr lang="en-US" sz="2000" dirty="0">
                          <a:solidFill>
                            <a:srgbClr val="333333"/>
                          </a:solidFill>
                          <a:latin typeface="Times New Roman"/>
                          <a:ea typeface="Times New Roman"/>
                          <a:cs typeface="Times New Roman"/>
                        </a:rPr>
                        <a:t> animal, animal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ζῷον</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3" tooltip="Zoology"/>
                        </a:rPr>
                        <a:t>zoology</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2106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zym(o)-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err="1">
                          <a:solidFill>
                            <a:srgbClr val="0000FF"/>
                          </a:solidFill>
                          <a:latin typeface="Times New Roman"/>
                          <a:ea typeface="Times New Roman"/>
                          <a:cs typeface="Times New Roman"/>
                        </a:rPr>
                        <a:t>Fermentación</a:t>
                      </a:r>
                      <a:r>
                        <a:rPr lang="en-US" sz="2000" u="sng" dirty="0">
                          <a:solidFill>
                            <a:srgbClr val="0000FF"/>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Greek ζύμη</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u="sng" dirty="0">
                          <a:solidFill>
                            <a:srgbClr val="0000FF"/>
                          </a:solidFill>
                          <a:latin typeface="Times New Roman"/>
                          <a:ea typeface="Times New Roman"/>
                          <a:cs typeface="Times New Roman"/>
                          <a:hlinkClick r:id="rId4" tooltip="Enzyme"/>
                        </a:rPr>
                        <a:t>enzyme</a:t>
                      </a:r>
                      <a:r>
                        <a:rPr lang="en-US" sz="2000" dirty="0">
                          <a:solidFill>
                            <a:srgbClr val="333333"/>
                          </a:solidFill>
                          <a:latin typeface="Times New Roman"/>
                          <a:ea typeface="Times New Roman"/>
                          <a:cs typeface="Times New Roman"/>
                        </a:rPr>
                        <a:t>, </a:t>
                      </a:r>
                      <a:r>
                        <a:rPr lang="en-US" sz="2000" u="sng" dirty="0" err="1">
                          <a:solidFill>
                            <a:srgbClr val="0000FF"/>
                          </a:solidFill>
                          <a:latin typeface="Times New Roman"/>
                          <a:ea typeface="Times New Roman"/>
                          <a:cs typeface="Times New Roman"/>
                          <a:hlinkClick r:id="rId5" tooltip="Lysozyme"/>
                        </a:rPr>
                        <a:t>lysozyme</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bl>
          </a:graphicData>
        </a:graphic>
      </p:graphicFrame>
      <p:sp>
        <p:nvSpPr>
          <p:cNvPr id="5123" name="Rectangle 3"/>
          <p:cNvSpPr>
            <a:spLocks noChangeArrowheads="1"/>
          </p:cNvSpPr>
          <p:nvPr/>
        </p:nvSpPr>
        <p:spPr bwMode="auto">
          <a:xfrm>
            <a:off x="0" y="2819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latin typeface="Arial" pitchFamily="34" charset="0"/>
                <a:ea typeface="Times New Roman" pitchFamily="18" charset="0"/>
                <a:cs typeface="Arial" pitchFamily="34" charset="0"/>
              </a:rPr>
              <a:t>Z</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585545256"/>
              </p:ext>
            </p:extLst>
          </p:nvPr>
        </p:nvGraphicFramePr>
        <p:xfrm>
          <a:off x="685800" y="2819400"/>
          <a:ext cx="7772400" cy="3151062"/>
        </p:xfrm>
        <a:graphic>
          <a:graphicData uri="http://schemas.openxmlformats.org/drawingml/2006/table">
            <a:tbl>
              <a:tblPr/>
              <a:tblGrid>
                <a:gridCol w="19431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1943100">
                  <a:extLst>
                    <a:ext uri="{9D8B030D-6E8A-4147-A177-3AD203B41FA5}">
                      <a16:colId xmlns:a16="http://schemas.microsoft.com/office/drawing/2014/main" val="20002"/>
                    </a:ext>
                  </a:extLst>
                </a:gridCol>
                <a:gridCol w="1943100">
                  <a:extLst>
                    <a:ext uri="{9D8B030D-6E8A-4147-A177-3AD203B41FA5}">
                      <a16:colId xmlns:a16="http://schemas.microsoft.com/office/drawing/2014/main" val="20003"/>
                    </a:ext>
                  </a:extLst>
                </a:gridCol>
              </a:tblGrid>
              <a:tr h="1080135">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55435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Digestión</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-pepsia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55435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Enfermedad</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-pathy</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55435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Comer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-phagia</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4097" name="Rectangle 1"/>
          <p:cNvSpPr>
            <a:spLocks noChangeArrowheads="1"/>
          </p:cNvSpPr>
          <p:nvPr/>
        </p:nvSpPr>
        <p:spPr bwMode="auto">
          <a:xfrm>
            <a:off x="0" y="112455"/>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ES" sz="2000" b="1" dirty="0">
                <a:latin typeface="Arial" pitchFamily="34" charset="0"/>
                <a:ea typeface="Times New Roman" pitchFamily="18" charset="0"/>
                <a:cs typeface="Arial" pitchFamily="34" charset="0"/>
              </a:rPr>
              <a:t>Significados en inglés
Esta sección contiene listas de diferentes clasificaciones de raíz (por ejemplo, componentes del cuerpo, cantidad, descripción, etc.). Cada lista está alfabéticamente por significados en inglés, con las raíces griegas y latinas correspondientes dadas.
Raíces del cuerpo
Raíces de conceptos corporales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80165204"/>
              </p:ext>
            </p:extLst>
          </p:nvPr>
        </p:nvGraphicFramePr>
        <p:xfrm>
          <a:off x="533400" y="990600"/>
          <a:ext cx="9067804" cy="5194380"/>
        </p:xfrm>
        <a:graphic>
          <a:graphicData uri="http://schemas.openxmlformats.org/drawingml/2006/table">
            <a:tbl>
              <a:tblPr/>
              <a:tblGrid>
                <a:gridCol w="2266951">
                  <a:extLst>
                    <a:ext uri="{9D8B030D-6E8A-4147-A177-3AD203B41FA5}">
                      <a16:colId xmlns:a16="http://schemas.microsoft.com/office/drawing/2014/main" val="20000"/>
                    </a:ext>
                  </a:extLst>
                </a:gridCol>
                <a:gridCol w="2266951">
                  <a:extLst>
                    <a:ext uri="{9D8B030D-6E8A-4147-A177-3AD203B41FA5}">
                      <a16:colId xmlns:a16="http://schemas.microsoft.com/office/drawing/2014/main" val="20001"/>
                    </a:ext>
                  </a:extLst>
                </a:gridCol>
                <a:gridCol w="2266951">
                  <a:extLst>
                    <a:ext uri="{9D8B030D-6E8A-4147-A177-3AD203B41FA5}">
                      <a16:colId xmlns:a16="http://schemas.microsoft.com/office/drawing/2014/main" val="20002"/>
                    </a:ext>
                  </a:extLst>
                </a:gridCol>
                <a:gridCol w="226695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273756">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Abdomen</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lapar(o)-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abdomin-</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1"/>
                  </a:ext>
                </a:extLst>
              </a:tr>
              <a:tr h="273756">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Aorta</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aort(o)-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aort(o)-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2"/>
                  </a:ext>
                </a:extLst>
              </a:tr>
              <a:tr h="27375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Brazo</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brachi(o)-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3"/>
                  </a:ext>
                </a:extLst>
              </a:tr>
              <a:tr h="27375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Axila</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axill-</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4"/>
                  </a:ext>
                </a:extLst>
              </a:tr>
              <a:tr h="273756">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Arteria</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arteri(o)-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5"/>
                  </a:ext>
                </a:extLst>
              </a:tr>
              <a:tr h="27375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Atrás</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dors-</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6"/>
                  </a:ext>
                </a:extLst>
              </a:tr>
              <a:tr h="27375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dedo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gordo</a:t>
                      </a:r>
                      <a:r>
                        <a:rPr lang="en-US" sz="2000" b="1" dirty="0">
                          <a:solidFill>
                            <a:srgbClr val="333333"/>
                          </a:solidFill>
                          <a:latin typeface="Times New Roman"/>
                          <a:ea typeface="Times New Roman"/>
                          <a:cs typeface="Times New Roman"/>
                        </a:rPr>
                        <a:t> del pie</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allic-</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7"/>
                  </a:ext>
                </a:extLst>
              </a:tr>
              <a:tr h="27375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Vejiga</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cyst(o)-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vesic(o)-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8"/>
                  </a:ext>
                </a:extLst>
              </a:tr>
              <a:tr h="793044">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Sangre</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haemat-, hemat- (haem-, hem-)</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sangui-, sanguine-</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09"/>
                  </a:ext>
                </a:extLst>
              </a:tr>
              <a:tr h="27375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Coágulo</a:t>
                      </a:r>
                      <a:r>
                        <a:rPr lang="en-US" sz="2000" b="1" dirty="0">
                          <a:solidFill>
                            <a:srgbClr val="333333"/>
                          </a:solidFill>
                          <a:latin typeface="Times New Roman"/>
                          <a:ea typeface="Times New Roman"/>
                          <a:cs typeface="Times New Roman"/>
                        </a:rPr>
                        <a:t> de </a:t>
                      </a:r>
                      <a:r>
                        <a:rPr lang="en-US" sz="2000" b="1" dirty="0" err="1">
                          <a:solidFill>
                            <a:srgbClr val="333333"/>
                          </a:solidFill>
                          <a:latin typeface="Times New Roman"/>
                          <a:ea typeface="Times New Roman"/>
                          <a:cs typeface="Times New Roman"/>
                        </a:rPr>
                        <a:t>sangre</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thromb(o)-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10"/>
                  </a:ext>
                </a:extLst>
              </a:tr>
              <a:tr h="27375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vaso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sanguíneo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angi(o)-</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vascul-, vas-</a:t>
                      </a:r>
                      <a:endParaRPr lang="en-US" sz="2000">
                        <a:solidFill>
                          <a:srgbClr val="333333"/>
                        </a:solidFill>
                        <a:latin typeface="Arial"/>
                        <a:ea typeface="Calibri"/>
                        <a:cs typeface="Times New Roman"/>
                      </a:endParaRPr>
                    </a:p>
                  </a:txBody>
                  <a:tcPr marL="7056" marR="7056" marT="7056" marB="7056"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056" marR="7056" marT="7056" marB="7056" anchor="ctr">
                    <a:lnL>
                      <a:noFill/>
                    </a:lnL>
                    <a:lnR>
                      <a:noFill/>
                    </a:lnR>
                    <a:lnT>
                      <a:noFill/>
                    </a:lnT>
                    <a:lnB>
                      <a:noFill/>
                    </a:lnB>
                  </a:tcPr>
                </a:tc>
                <a:extLst>
                  <a:ext uri="{0D108BD9-81ED-4DB2-BD59-A6C34878D82A}">
                    <a16:rowId xmlns:a16="http://schemas.microsoft.com/office/drawing/2014/main" val="10011"/>
                  </a:ext>
                </a:extLst>
              </a:tr>
            </a:tbl>
          </a:graphicData>
        </a:graphic>
      </p:graphicFrame>
      <p:sp>
        <p:nvSpPr>
          <p:cNvPr id="43009" name="Rectangle 1"/>
          <p:cNvSpPr>
            <a:spLocks noChangeArrowheads="1"/>
          </p:cNvSpPr>
          <p:nvPr/>
        </p:nvSpPr>
        <p:spPr bwMode="auto">
          <a:xfrm>
            <a:off x="0" y="51137"/>
            <a:ext cx="9908482" cy="10156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es-ES" sz="2000" b="1" dirty="0">
                <a:latin typeface="Arial" pitchFamily="34" charset="0"/>
                <a:ea typeface="Times New Roman" pitchFamily="18" charset="0"/>
                <a:cs typeface="Arial" pitchFamily="34" charset="0"/>
              </a:rPr>
              <a:t>Raíces de partes y componentes del cuerpo
(Anatomía interna, anatomía externa, fluidos corporales, sustancias corporales)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66298634"/>
              </p:ext>
            </p:extLst>
          </p:nvPr>
        </p:nvGraphicFramePr>
        <p:xfrm>
          <a:off x="533400" y="381000"/>
          <a:ext cx="8229604" cy="690309"/>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214826646"/>
              </p:ext>
            </p:extLst>
          </p:nvPr>
        </p:nvGraphicFramePr>
        <p:xfrm>
          <a:off x="152400" y="1382873"/>
          <a:ext cx="8915400" cy="4806253"/>
        </p:xfrm>
        <a:graphic>
          <a:graphicData uri="http://schemas.openxmlformats.org/drawingml/2006/table">
            <a:tbl>
              <a:tblPr/>
              <a:tblGrid>
                <a:gridCol w="2228850">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2228850">
                  <a:extLst>
                    <a:ext uri="{9D8B030D-6E8A-4147-A177-3AD203B41FA5}">
                      <a16:colId xmlns:a16="http://schemas.microsoft.com/office/drawing/2014/main" val="20003"/>
                    </a:ext>
                  </a:extLst>
                </a:gridCol>
              </a:tblGrid>
              <a:tr h="29352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Cuerpo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somat-, som-</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corpor-</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0"/>
                  </a:ext>
                </a:extLst>
              </a:tr>
              <a:tr h="29352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Hueso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oste(o)-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ossi-</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1"/>
                  </a:ext>
                </a:extLst>
              </a:tr>
              <a:tr h="850323">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médula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ósea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Tuétano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myel(o)-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medull-</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2"/>
                  </a:ext>
                </a:extLst>
              </a:tr>
              <a:tr h="29352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Cerebro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encephal(o)-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cerebr(o)-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3"/>
                  </a:ext>
                </a:extLst>
              </a:tr>
              <a:tr h="29352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seno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mast(o)-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mamm(o)-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4"/>
                  </a:ext>
                </a:extLst>
              </a:tr>
              <a:tr h="29352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Pecho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steth(o)-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5"/>
                  </a:ext>
                </a:extLst>
              </a:tr>
              <a:tr h="29352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Pecho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-Zygomatic</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bucc-</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6"/>
                  </a:ext>
                </a:extLst>
              </a:tr>
              <a:tr h="29352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Oído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ot(o)-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aur(i)-</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7"/>
                  </a:ext>
                </a:extLst>
              </a:tr>
              <a:tr h="29352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huevos, </a:t>
                      </a:r>
                      <a:r>
                        <a:rPr lang="en-US" sz="2000" b="1" dirty="0" err="1">
                          <a:solidFill>
                            <a:srgbClr val="333333"/>
                          </a:solidFill>
                          <a:latin typeface="Times New Roman"/>
                          <a:ea typeface="Times New Roman"/>
                          <a:cs typeface="Times New Roman"/>
                        </a:rPr>
                        <a:t>óvulos</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ov</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8"/>
                  </a:ext>
                </a:extLst>
              </a:tr>
              <a:tr h="57192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Ojo</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ophthalm(o)-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ocul(o)-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optic(o)- </a:t>
                      </a:r>
                      <a:r>
                        <a:rPr lang="en-US" sz="2000" i="1">
                          <a:solidFill>
                            <a:srgbClr val="333333"/>
                          </a:solidFill>
                          <a:latin typeface="Times New Roman"/>
                          <a:ea typeface="Times New Roman"/>
                          <a:cs typeface="Times New Roman"/>
                        </a:rPr>
                        <a:t>[French]</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09"/>
                  </a:ext>
                </a:extLst>
              </a:tr>
              <a:tr h="29352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Párpado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blephar(o)-</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cili-; palpebr-</a:t>
                      </a:r>
                      <a:endParaRPr lang="en-US" sz="2000">
                        <a:solidFill>
                          <a:srgbClr val="333333"/>
                        </a:solidFill>
                        <a:latin typeface="Arial"/>
                        <a:ea typeface="Calibri"/>
                        <a:cs typeface="Times New Roman"/>
                      </a:endParaRPr>
                    </a:p>
                  </a:txBody>
                  <a:tcPr marL="7565" marR="7565" marT="7565" marB="756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565" marR="7565" marT="7565" marB="7565" anchor="ctr">
                    <a:lnL>
                      <a:noFill/>
                    </a:lnL>
                    <a:lnR>
                      <a:noFill/>
                    </a:lnR>
                    <a:lnT>
                      <a:noFill/>
                    </a:lnT>
                    <a:lnB>
                      <a:noFill/>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88483102"/>
              </p:ext>
            </p:extLst>
          </p:nvPr>
        </p:nvGraphicFramePr>
        <p:xfrm>
          <a:off x="457200" y="533400"/>
          <a:ext cx="8229604" cy="690309"/>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477869888"/>
              </p:ext>
            </p:extLst>
          </p:nvPr>
        </p:nvGraphicFramePr>
        <p:xfrm>
          <a:off x="228600" y="990600"/>
          <a:ext cx="8915400" cy="5093447"/>
        </p:xfrm>
        <a:graphic>
          <a:graphicData uri="http://schemas.openxmlformats.org/drawingml/2006/table">
            <a:tbl>
              <a:tblPr/>
              <a:tblGrid>
                <a:gridCol w="2228850">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2228850">
                  <a:extLst>
                    <a:ext uri="{9D8B030D-6E8A-4147-A177-3AD203B41FA5}">
                      <a16:colId xmlns:a16="http://schemas.microsoft.com/office/drawing/2014/main" val="20003"/>
                    </a:ext>
                  </a:extLst>
                </a:gridCol>
              </a:tblGrid>
              <a:tr h="259007">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Cara</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prosop(o)-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faci(o)-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0"/>
                  </a:ext>
                </a:extLst>
              </a:tr>
              <a:tr h="504662">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trompas</a:t>
                      </a:r>
                      <a:r>
                        <a:rPr lang="en-US" sz="2000" b="1" dirty="0">
                          <a:solidFill>
                            <a:srgbClr val="333333"/>
                          </a:solidFill>
                          <a:latin typeface="Times New Roman"/>
                          <a:ea typeface="Times New Roman"/>
                          <a:cs typeface="Times New Roman"/>
                        </a:rPr>
                        <a:t> de </a:t>
                      </a:r>
                      <a:r>
                        <a:rPr lang="en-US" sz="2000" b="1" dirty="0" err="1">
                          <a:solidFill>
                            <a:srgbClr val="333333"/>
                          </a:solidFill>
                          <a:latin typeface="Times New Roman"/>
                          <a:ea typeface="Times New Roman"/>
                          <a:cs typeface="Times New Roman"/>
                        </a:rPr>
                        <a:t>Falopio</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salping(o)-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1"/>
                  </a:ext>
                </a:extLst>
              </a:tr>
              <a:tr h="504662">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grasa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tejido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graso</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lip(o)-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adip-</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2"/>
                  </a:ext>
                </a:extLst>
              </a:tr>
              <a:tr h="25900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Dedo</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dactyl(o)-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digit-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3"/>
                  </a:ext>
                </a:extLst>
              </a:tr>
              <a:tr h="25900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Frente</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front(o)-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4"/>
                  </a:ext>
                </a:extLst>
              </a:tr>
              <a:tr h="25900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Vesícula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biliar</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cholecyst(o)-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fell-</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5"/>
                  </a:ext>
                </a:extLst>
              </a:tr>
              <a:tr h="99597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genitales</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sexualmente</a:t>
                      </a:r>
                      <a:r>
                        <a:rPr lang="en-US" sz="2000" b="1"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Indiferenciado</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gon(o)-, phall(o)-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6"/>
                  </a:ext>
                </a:extLst>
              </a:tr>
              <a:tr h="25900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Glándula</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aden(o)-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7"/>
                  </a:ext>
                </a:extLst>
              </a:tr>
              <a:tr h="504662">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glans </a:t>
                      </a:r>
                      <a:r>
                        <a:rPr lang="en-US" sz="2000" b="1" dirty="0" err="1">
                          <a:solidFill>
                            <a:srgbClr val="333333"/>
                          </a:solidFill>
                          <a:latin typeface="Times New Roman"/>
                          <a:ea typeface="Times New Roman"/>
                          <a:cs typeface="Times New Roman"/>
                        </a:rPr>
                        <a:t>pene</a:t>
                      </a:r>
                      <a:r>
                        <a:rPr lang="en-US" sz="2000" b="1" dirty="0">
                          <a:solidFill>
                            <a:srgbClr val="333333"/>
                          </a:solidFill>
                          <a:latin typeface="Times New Roman"/>
                          <a:ea typeface="Times New Roman"/>
                          <a:cs typeface="Times New Roman"/>
                        </a:rPr>
                        <a:t> o </a:t>
                      </a:r>
                      <a:r>
                        <a:rPr lang="en-US" sz="2000" dirty="0">
                          <a:solidFill>
                            <a:srgbClr val="333333"/>
                          </a:solidFill>
                          <a:latin typeface="Times New Roman"/>
                          <a:ea typeface="Times New Roman"/>
                          <a:cs typeface="Times New Roman"/>
                        </a:rPr>
                        <a:t> </a:t>
                      </a:r>
                      <a:r>
                        <a:rPr lang="en-US" sz="2000" i="1" dirty="0">
                          <a:solidFill>
                            <a:srgbClr val="333333"/>
                          </a:solidFill>
                          <a:latin typeface="Times New Roman"/>
                          <a:ea typeface="Times New Roman"/>
                          <a:cs typeface="Times New Roman"/>
                        </a:rPr>
                        <a:t>clitoridis</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balan(o)-</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8"/>
                  </a:ext>
                </a:extLst>
              </a:tr>
              <a:tr h="25900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Encías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gingiv-</a:t>
                      </a:r>
                      <a:endParaRPr lang="en-US" sz="2000">
                        <a:solidFill>
                          <a:srgbClr val="333333"/>
                        </a:solidFill>
                        <a:latin typeface="Arial"/>
                        <a:ea typeface="Calibri"/>
                        <a:cs typeface="Times New Roman"/>
                      </a:endParaRPr>
                    </a:p>
                  </a:txBody>
                  <a:tcPr marL="6675" marR="6675" marT="6675" marB="667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675" marR="6675" marT="6675" marB="6675" anchor="ctr">
                    <a:lnL>
                      <a:noFill/>
                    </a:lnL>
                    <a:lnR>
                      <a:noFill/>
                    </a:lnR>
                    <a:lnT>
                      <a:noFill/>
                    </a:lnT>
                    <a:lnB>
                      <a:noFill/>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088349503"/>
              </p:ext>
            </p:extLst>
          </p:nvPr>
        </p:nvGraphicFramePr>
        <p:xfrm>
          <a:off x="457200" y="533400"/>
          <a:ext cx="8229604" cy="690309"/>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0059132"/>
              </p:ext>
            </p:extLst>
          </p:nvPr>
        </p:nvGraphicFramePr>
        <p:xfrm>
          <a:off x="152400" y="1066800"/>
          <a:ext cx="8915400" cy="4829239"/>
        </p:xfrm>
        <a:graphic>
          <a:graphicData uri="http://schemas.openxmlformats.org/drawingml/2006/table">
            <a:tbl>
              <a:tblPr/>
              <a:tblGrid>
                <a:gridCol w="31242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tblGrid>
              <a:tr h="43091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cabello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trich</a:t>
                      </a:r>
                      <a:r>
                        <a:rPr lang="en-US" sz="2000" dirty="0">
                          <a:solidFill>
                            <a:srgbClr val="333333"/>
                          </a:solidFill>
                          <a:latin typeface="Times New Roman"/>
                          <a:ea typeface="Times New Roman"/>
                          <a:cs typeface="Times New Roman"/>
                        </a:rPr>
                        <a:t>(o)-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capill-</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430911">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Mano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cheir(o)-, chir(o)-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manu-</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430911">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Mano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cephal(o)-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capit(o)-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43091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Corazón</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cardi(o)-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cordi-</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430911">
                <a:tc>
                  <a:txBody>
                    <a:bodyPr/>
                    <a:lstStyle/>
                    <a:p>
                      <a:pPr marL="0" marR="0">
                        <a:lnSpc>
                          <a:spcPct val="115000"/>
                        </a:lnSpc>
                        <a:spcBef>
                          <a:spcPts val="0"/>
                        </a:spcBef>
                        <a:spcAft>
                          <a:spcPts val="0"/>
                        </a:spcAft>
                      </a:pPr>
                      <a:r>
                        <a:rPr lang="es-ES" sz="2000" b="1" dirty="0">
                          <a:solidFill>
                            <a:srgbClr val="333333"/>
                          </a:solidFill>
                          <a:latin typeface="Times New Roman"/>
                          <a:ea typeface="Times New Roman"/>
                          <a:cs typeface="Times New Roman"/>
                        </a:rPr>
                        <a:t>cadera, articulación de la cadera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cox-</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r h="43091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Cuerno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cerat</a:t>
                      </a:r>
                      <a:r>
                        <a:rPr lang="en-US" sz="2000" dirty="0">
                          <a:solidFill>
                            <a:srgbClr val="333333"/>
                          </a:solidFill>
                          <a:latin typeface="Times New Roman"/>
                          <a:ea typeface="Times New Roman"/>
                          <a:cs typeface="Times New Roman"/>
                        </a:rPr>
                        <a:t>(o)-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cornu-</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5"/>
                  </a:ext>
                </a:extLst>
              </a:tr>
              <a:tr h="43091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Intestino</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enter(o)-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6"/>
                  </a:ext>
                </a:extLst>
              </a:tr>
              <a:tr h="43091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Mandíbula</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gnath(o)-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7"/>
                  </a:ext>
                </a:extLst>
              </a:tr>
              <a:tr h="43091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Riñón</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nephr(o)-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ren-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8"/>
                  </a:ext>
                </a:extLst>
              </a:tr>
              <a:tr h="43091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Rodilla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gon-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genu-</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39744646"/>
              </p:ext>
            </p:extLst>
          </p:nvPr>
        </p:nvGraphicFramePr>
        <p:xfrm>
          <a:off x="457200" y="533400"/>
          <a:ext cx="8229604" cy="690309"/>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590581785"/>
              </p:ext>
            </p:extLst>
          </p:nvPr>
        </p:nvGraphicFramePr>
        <p:xfrm>
          <a:off x="838200" y="1066800"/>
          <a:ext cx="8001000" cy="4826406"/>
        </p:xfrm>
        <a:graphic>
          <a:graphicData uri="http://schemas.openxmlformats.org/drawingml/2006/table">
            <a:tbl>
              <a:tblPr/>
              <a:tblGrid>
                <a:gridCol w="2000250">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tblGrid>
              <a:tr h="68358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Labio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cheil(o)-, chil(o)-</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labi(o)-</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extLst>
                  <a:ext uri="{0D108BD9-81ED-4DB2-BD59-A6C34878D82A}">
                    <a16:rowId xmlns:a16="http://schemas.microsoft.com/office/drawing/2014/main" val="10000"/>
                  </a:ext>
                </a:extLst>
              </a:tr>
              <a:tr h="68358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Labio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hepat(o)- (hepatic-)</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jecor-</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extLst>
                  <a:ext uri="{0D108BD9-81ED-4DB2-BD59-A6C34878D82A}">
                    <a16:rowId xmlns:a16="http://schemas.microsoft.com/office/drawing/2014/main" val="10001"/>
                  </a:ext>
                </a:extLst>
              </a:tr>
              <a:tr h="68358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lomos</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púbico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Región</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episi(o)-</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pudend-</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extLst>
                  <a:ext uri="{0D108BD9-81ED-4DB2-BD59-A6C34878D82A}">
                    <a16:rowId xmlns:a16="http://schemas.microsoft.com/office/drawing/2014/main" val="10002"/>
                  </a:ext>
                </a:extLst>
              </a:tr>
              <a:tr h="68358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Pulmones</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pneumon</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pulmon(i)- (pulmo-)</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extLst>
                  <a:ext uri="{0D108BD9-81ED-4DB2-BD59-A6C34878D82A}">
                    <a16:rowId xmlns:a16="http://schemas.microsoft.com/office/drawing/2014/main" val="10003"/>
                  </a:ext>
                </a:extLst>
              </a:tr>
              <a:tr h="68358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médula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hueso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Tuétano</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myel(o)-</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medull-</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extLst>
                  <a:ext uri="{0D108BD9-81ED-4DB2-BD59-A6C34878D82A}">
                    <a16:rowId xmlns:a16="http://schemas.microsoft.com/office/drawing/2014/main" val="10004"/>
                  </a:ext>
                </a:extLst>
              </a:tr>
              <a:tr h="350832">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mind</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psych-</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ment-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extLst>
                  <a:ext uri="{0D108BD9-81ED-4DB2-BD59-A6C34878D82A}">
                    <a16:rowId xmlns:a16="http://schemas.microsoft.com/office/drawing/2014/main" val="10005"/>
                  </a:ext>
                </a:extLst>
              </a:tr>
              <a:tr h="350832">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Boca</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stomat(o)-</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or-</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extLst>
                  <a:ext uri="{0D108BD9-81ED-4DB2-BD59-A6C34878D82A}">
                    <a16:rowId xmlns:a16="http://schemas.microsoft.com/office/drawing/2014/main" val="10006"/>
                  </a:ext>
                </a:extLst>
              </a:tr>
              <a:tr h="350832">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Músculo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my(o)-</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20" marR="8220" marT="8220" marB="822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8220" marR="8220" marT="8220" marB="8220" anchor="ctr">
                    <a:lnL>
                      <a:noFill/>
                    </a:lnL>
                    <a:lnR>
                      <a:noFill/>
                    </a:lnR>
                    <a:lnT>
                      <a:noFill/>
                    </a:lnT>
                    <a:lnB>
                      <a:noFill/>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04943835"/>
              </p:ext>
            </p:extLst>
          </p:nvPr>
        </p:nvGraphicFramePr>
        <p:xfrm>
          <a:off x="457200" y="533400"/>
          <a:ext cx="8229604" cy="690309"/>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855277346"/>
              </p:ext>
            </p:extLst>
          </p:nvPr>
        </p:nvGraphicFramePr>
        <p:xfrm>
          <a:off x="304800" y="1390158"/>
          <a:ext cx="8382000" cy="4362433"/>
        </p:xfrm>
        <a:graphic>
          <a:graphicData uri="http://schemas.openxmlformats.org/drawingml/2006/table">
            <a:tbl>
              <a:tblPr/>
              <a:tblGrid>
                <a:gridCol w="2372264">
                  <a:extLst>
                    <a:ext uri="{9D8B030D-6E8A-4147-A177-3AD203B41FA5}">
                      <a16:colId xmlns:a16="http://schemas.microsoft.com/office/drawing/2014/main" val="20000"/>
                    </a:ext>
                  </a:extLst>
                </a:gridCol>
                <a:gridCol w="2688566">
                  <a:extLst>
                    <a:ext uri="{9D8B030D-6E8A-4147-A177-3AD203B41FA5}">
                      <a16:colId xmlns:a16="http://schemas.microsoft.com/office/drawing/2014/main" val="20001"/>
                    </a:ext>
                  </a:extLst>
                </a:gridCol>
                <a:gridCol w="2214113">
                  <a:extLst>
                    <a:ext uri="{9D8B030D-6E8A-4147-A177-3AD203B41FA5}">
                      <a16:colId xmlns:a16="http://schemas.microsoft.com/office/drawing/2014/main" val="20002"/>
                    </a:ext>
                  </a:extLst>
                </a:gridCol>
                <a:gridCol w="1107057">
                  <a:extLst>
                    <a:ext uri="{9D8B030D-6E8A-4147-A177-3AD203B41FA5}">
                      <a16:colId xmlns:a16="http://schemas.microsoft.com/office/drawing/2014/main" val="20003"/>
                    </a:ext>
                  </a:extLst>
                </a:gridCol>
              </a:tblGrid>
              <a:tr h="29462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Clavo</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onych(o)-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ungui-</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0"/>
                  </a:ext>
                </a:extLst>
              </a:tr>
              <a:tr h="29462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Clavo</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omphal(o)-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umbilic-</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1"/>
                  </a:ext>
                </a:extLst>
              </a:tr>
              <a:tr h="29462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Cuello</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trachel(o)-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cervic-</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2"/>
                  </a:ext>
                </a:extLst>
              </a:tr>
              <a:tr h="85350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nervio</a:t>
                      </a:r>
                      <a:r>
                        <a:rPr lang="en-US" sz="2000" b="1" dirty="0">
                          <a:solidFill>
                            <a:srgbClr val="333333"/>
                          </a:solidFill>
                          <a:latin typeface="Times New Roman"/>
                          <a:ea typeface="Times New Roman"/>
                          <a:cs typeface="Times New Roman"/>
                        </a:rPr>
                        <a:t>; el nervous system</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neur(o)-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nerv-</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3"/>
                  </a:ext>
                </a:extLst>
              </a:tr>
              <a:tr h="574063">
                <a:tc>
                  <a:txBody>
                    <a:bodyPr/>
                    <a:lstStyle/>
                    <a:p>
                      <a:pPr marL="0" marR="0">
                        <a:lnSpc>
                          <a:spcPct val="115000"/>
                        </a:lnSpc>
                        <a:spcBef>
                          <a:spcPts val="0"/>
                        </a:spcBef>
                        <a:spcAft>
                          <a:spcPts val="1000"/>
                        </a:spcAft>
                      </a:pPr>
                      <a:r>
                        <a:rPr lang="en-US" sz="2000" b="1" dirty="0" err="1">
                          <a:solidFill>
                            <a:srgbClr val="333333"/>
                          </a:solidFill>
                          <a:latin typeface="Times New Roman"/>
                          <a:ea typeface="Times New Roman"/>
                          <a:cs typeface="Times New Roman"/>
                        </a:rPr>
                        <a:t>pezón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teta</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1000"/>
                        </a:spcAft>
                      </a:pPr>
                      <a:r>
                        <a:rPr lang="en-US" sz="2000">
                          <a:solidFill>
                            <a:srgbClr val="333333"/>
                          </a:solidFill>
                          <a:latin typeface="Times New Roman"/>
                          <a:ea typeface="Times New Roman"/>
                          <a:cs typeface="Times New Roman"/>
                        </a:rPr>
                        <a:t>thele-</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1000"/>
                        </a:spcAft>
                      </a:pPr>
                      <a:r>
                        <a:rPr lang="en-US" sz="2000">
                          <a:solidFill>
                            <a:srgbClr val="333333"/>
                          </a:solidFill>
                          <a:latin typeface="Times New Roman"/>
                          <a:ea typeface="Times New Roman"/>
                          <a:cs typeface="Times New Roman"/>
                        </a:rPr>
                        <a:t>papill-, mammill-</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100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4"/>
                  </a:ext>
                </a:extLst>
              </a:tr>
              <a:tr h="294625">
                <a:tc>
                  <a:txBody>
                    <a:bodyPr/>
                    <a:lstStyle/>
                    <a:p>
                      <a:pPr marL="0" marR="0">
                        <a:lnSpc>
                          <a:spcPct val="115000"/>
                        </a:lnSpc>
                        <a:spcBef>
                          <a:spcPts val="0"/>
                        </a:spcBef>
                        <a:spcAft>
                          <a:spcPts val="1000"/>
                        </a:spcAft>
                      </a:pPr>
                      <a:r>
                        <a:rPr lang="en-US" sz="2000" b="1">
                          <a:solidFill>
                            <a:srgbClr val="333333"/>
                          </a:solidFill>
                          <a:latin typeface="Times New Roman"/>
                          <a:ea typeface="Times New Roman"/>
                          <a:cs typeface="Times New Roman"/>
                        </a:rPr>
                        <a:t>nose</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1000"/>
                        </a:spcAft>
                      </a:pPr>
                      <a:r>
                        <a:rPr lang="en-US" sz="2000" dirty="0" err="1">
                          <a:solidFill>
                            <a:srgbClr val="333333"/>
                          </a:solidFill>
                          <a:latin typeface="Times New Roman"/>
                          <a:ea typeface="Times New Roman"/>
                          <a:cs typeface="Times New Roman"/>
                        </a:rPr>
                        <a:t>rhin</a:t>
                      </a:r>
                      <a:r>
                        <a:rPr lang="en-US" sz="2000"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1000"/>
                        </a:spcAft>
                      </a:pPr>
                      <a:r>
                        <a:rPr lang="en-US" sz="2000">
                          <a:solidFill>
                            <a:srgbClr val="333333"/>
                          </a:solidFill>
                          <a:latin typeface="Times New Roman"/>
                          <a:ea typeface="Times New Roman"/>
                          <a:cs typeface="Times New Roman"/>
                        </a:rPr>
                        <a:t>nas-</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100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5"/>
                  </a:ext>
                </a:extLst>
              </a:tr>
              <a:tr h="29462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ovary</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oophor(o)-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ovari(o)-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6"/>
                  </a:ext>
                </a:extLst>
              </a:tr>
              <a:tr h="29462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pelvis</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pyel(o)-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pelv(i)-</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7"/>
                  </a:ext>
                </a:extLst>
              </a:tr>
              <a:tr h="294625">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penis</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pe(o)-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8"/>
                  </a:ext>
                </a:extLst>
              </a:tr>
              <a:tr h="574063">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pupil (of the eye)</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cor-, core-, coro-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85637815"/>
              </p:ext>
            </p:extLst>
          </p:nvPr>
        </p:nvGraphicFramePr>
        <p:xfrm>
          <a:off x="457200" y="152400"/>
          <a:ext cx="8229604" cy="690309"/>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557415783"/>
              </p:ext>
            </p:extLst>
          </p:nvPr>
        </p:nvGraphicFramePr>
        <p:xfrm>
          <a:off x="457196" y="1021477"/>
          <a:ext cx="8458208" cy="5074523"/>
        </p:xfrm>
        <a:graphic>
          <a:graphicData uri="http://schemas.openxmlformats.org/drawingml/2006/table">
            <a:tbl>
              <a:tblPr/>
              <a:tblGrid>
                <a:gridCol w="2114552">
                  <a:extLst>
                    <a:ext uri="{9D8B030D-6E8A-4147-A177-3AD203B41FA5}">
                      <a16:colId xmlns:a16="http://schemas.microsoft.com/office/drawing/2014/main" val="20000"/>
                    </a:ext>
                  </a:extLst>
                </a:gridCol>
                <a:gridCol w="2114552">
                  <a:extLst>
                    <a:ext uri="{9D8B030D-6E8A-4147-A177-3AD203B41FA5}">
                      <a16:colId xmlns:a16="http://schemas.microsoft.com/office/drawing/2014/main" val="20001"/>
                    </a:ext>
                  </a:extLst>
                </a:gridCol>
                <a:gridCol w="2114552">
                  <a:extLst>
                    <a:ext uri="{9D8B030D-6E8A-4147-A177-3AD203B41FA5}">
                      <a16:colId xmlns:a16="http://schemas.microsoft.com/office/drawing/2014/main" val="20002"/>
                    </a:ext>
                  </a:extLst>
                </a:gridCol>
                <a:gridCol w="2114552">
                  <a:extLst>
                    <a:ext uri="{9D8B030D-6E8A-4147-A177-3AD203B41FA5}">
                      <a16:colId xmlns:a16="http://schemas.microsoft.com/office/drawing/2014/main" val="20003"/>
                    </a:ext>
                  </a:extLst>
                </a:gridCol>
              </a:tblGrid>
              <a:tr h="334467">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Costilla</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pleur</a:t>
                      </a:r>
                      <a:r>
                        <a:rPr lang="en-US" sz="2000"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cost(o)-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0"/>
                  </a:ext>
                </a:extLst>
              </a:tr>
              <a:tr h="47561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caja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torácica</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thorac</a:t>
                      </a:r>
                      <a:r>
                        <a:rPr lang="en-US" sz="2000" dirty="0">
                          <a:solidFill>
                            <a:srgbClr val="333333"/>
                          </a:solidFill>
                          <a:latin typeface="Times New Roman"/>
                          <a:ea typeface="Times New Roman"/>
                          <a:cs typeface="Times New Roman"/>
                        </a:rPr>
                        <a:t>(</a:t>
                      </a:r>
                      <a:r>
                        <a:rPr lang="en-US" sz="2000" dirty="0" err="1">
                          <a:solidFill>
                            <a:srgbClr val="333333"/>
                          </a:solidFill>
                          <a:latin typeface="Times New Roman"/>
                          <a:ea typeface="Times New Roman"/>
                          <a:cs typeface="Times New Roman"/>
                        </a:rPr>
                        <a:t>i</a:t>
                      </a:r>
                      <a:r>
                        <a:rPr lang="en-US" sz="2000" dirty="0">
                          <a:solidFill>
                            <a:srgbClr val="333333"/>
                          </a:solidFill>
                          <a:latin typeface="Times New Roman"/>
                          <a:ea typeface="Times New Roman"/>
                          <a:cs typeface="Times New Roman"/>
                        </a:rPr>
                        <a:t>)-, </a:t>
                      </a:r>
                      <a:r>
                        <a:rPr lang="en-US" sz="2000" dirty="0" err="1">
                          <a:solidFill>
                            <a:srgbClr val="333333"/>
                          </a:solidFill>
                          <a:latin typeface="Times New Roman"/>
                          <a:ea typeface="Times New Roman"/>
                          <a:cs typeface="Times New Roman"/>
                        </a:rPr>
                        <a:t>thorac</a:t>
                      </a:r>
                      <a:r>
                        <a:rPr lang="en-US" sz="2000"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1"/>
                  </a:ext>
                </a:extLst>
              </a:tr>
              <a:tr h="33446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Hombro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om(o)-</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humer(o)-</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2"/>
                  </a:ext>
                </a:extLst>
              </a:tr>
              <a:tr h="334467">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Seno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sinus-</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3"/>
                  </a:ext>
                </a:extLst>
              </a:tr>
              <a:tr h="47561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Piel</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dermat(o)- (derm-)</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cut-, cuticul-</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4"/>
                  </a:ext>
                </a:extLst>
              </a:tr>
              <a:tr h="33446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Cráneo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crani(o)-</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5"/>
                  </a:ext>
                </a:extLst>
              </a:tr>
              <a:tr h="33446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Estómago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gastr(o)-</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ventr(o)-</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6"/>
                  </a:ext>
                </a:extLst>
              </a:tr>
              <a:tr h="47561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Testículo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orchi(o)-, orchid(o)-</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7"/>
                  </a:ext>
                </a:extLst>
              </a:tr>
              <a:tr h="103509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garganta</a:t>
                      </a:r>
                      <a:r>
                        <a:rPr lang="en-US" sz="2000" b="1" dirty="0">
                          <a:solidFill>
                            <a:srgbClr val="333333"/>
                          </a:solidFill>
                          <a:latin typeface="Times New Roman"/>
                          <a:ea typeface="Times New Roman"/>
                          <a:cs typeface="Times New Roman"/>
                        </a:rPr>
                        <a:t> (superior </a:t>
                      </a:r>
                      <a:r>
                        <a:rPr lang="en-US" sz="2000" b="1" dirty="0" err="1">
                          <a:solidFill>
                            <a:srgbClr val="333333"/>
                          </a:solidFill>
                          <a:latin typeface="Times New Roman"/>
                          <a:ea typeface="Times New Roman"/>
                          <a:cs typeface="Times New Roman"/>
                        </a:rPr>
                        <a:t>cavidad</a:t>
                      </a:r>
                      <a:r>
                        <a:rPr lang="en-US" sz="2000" b="1" dirty="0">
                          <a:solidFill>
                            <a:srgbClr val="333333"/>
                          </a:solidFill>
                          <a:latin typeface="Times New Roman"/>
                          <a:ea typeface="Times New Roman"/>
                          <a:cs typeface="Times New Roman"/>
                        </a:rPr>
                        <a:t> de la </a:t>
                      </a:r>
                      <a:r>
                        <a:rPr lang="en-US" sz="2000" b="1" dirty="0" err="1">
                          <a:solidFill>
                            <a:srgbClr val="333333"/>
                          </a:solidFill>
                          <a:latin typeface="Times New Roman"/>
                          <a:ea typeface="Times New Roman"/>
                          <a:cs typeface="Times New Roman"/>
                        </a:rPr>
                        <a:t>garganta</a:t>
                      </a:r>
                      <a:r>
                        <a:rPr lang="en-US" sz="2000" b="1"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pharyng</a:t>
                      </a:r>
                      <a:r>
                        <a:rPr lang="en-US" sz="2000"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8"/>
                  </a:ext>
                </a:extLst>
              </a:tr>
              <a:tr h="938654">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tc>
                  <a:txBody>
                    <a:bodyPr/>
                    <a:lstStyle/>
                    <a:p>
                      <a:pPr marL="0" marR="0">
                        <a:lnSpc>
                          <a:spcPct val="115000"/>
                        </a:lnSpc>
                        <a:spcBef>
                          <a:spcPts val="0"/>
                        </a:spcBef>
                        <a:spcAft>
                          <a:spcPts val="0"/>
                        </a:spcAft>
                      </a:pPr>
                      <a:endParaRPr lang="en-US" sz="2000" dirty="0">
                        <a:solidFill>
                          <a:srgbClr val="333333"/>
                        </a:solidFill>
                        <a:latin typeface="Arial"/>
                        <a:ea typeface="Calibri"/>
                        <a:cs typeface="Times New Roman"/>
                      </a:endParaRPr>
                    </a:p>
                  </a:txBody>
                  <a:tcPr marL="6295" marR="6295" marT="6295" marB="6295" anchor="ctr">
                    <a:lnL>
                      <a:noFill/>
                    </a:lnL>
                    <a:lnR>
                      <a:noFill/>
                    </a:lnR>
                    <a:lnT>
                      <a:noFill/>
                    </a:lnT>
                    <a:lnB>
                      <a:noFill/>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77705326"/>
              </p:ext>
            </p:extLst>
          </p:nvPr>
        </p:nvGraphicFramePr>
        <p:xfrm>
          <a:off x="457200" y="533400"/>
          <a:ext cx="8229604" cy="690309"/>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048018266"/>
              </p:ext>
            </p:extLst>
          </p:nvPr>
        </p:nvGraphicFramePr>
        <p:xfrm>
          <a:off x="381000" y="1393155"/>
          <a:ext cx="8458200" cy="4568673"/>
        </p:xfrm>
        <a:graphic>
          <a:graphicData uri="http://schemas.openxmlformats.org/drawingml/2006/table">
            <a:tbl>
              <a:tblPr/>
              <a:tblGrid>
                <a:gridCol w="26670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tblGrid>
              <a:tr h="106377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garganta</a:t>
                      </a:r>
                      <a:r>
                        <a:rPr lang="en-US" sz="2000" b="1" dirty="0">
                          <a:solidFill>
                            <a:srgbClr val="333333"/>
                          </a:solidFill>
                          <a:latin typeface="Times New Roman"/>
                          <a:ea typeface="Times New Roman"/>
                          <a:cs typeface="Times New Roman"/>
                        </a:rPr>
                        <a:t> (inferior </a:t>
                      </a:r>
                      <a:r>
                        <a:rPr lang="es-ES" sz="2000" b="1" dirty="0">
                          <a:solidFill>
                            <a:srgbClr val="333333"/>
                          </a:solidFill>
                          <a:latin typeface="Times New Roman"/>
                          <a:ea typeface="Times New Roman"/>
                          <a:cs typeface="Times New Roman"/>
                        </a:rPr>
                        <a:t>cavidad de garganta /caja de voz])</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laryng(o)-</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0"/>
                  </a:ext>
                </a:extLst>
              </a:tr>
              <a:tr h="276637">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Pulgar</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pollic-</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1"/>
                  </a:ext>
                </a:extLst>
              </a:tr>
              <a:tr h="276637">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Diente</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odont(o)-</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dent(i)-</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2"/>
                  </a:ext>
                </a:extLst>
              </a:tr>
              <a:tr h="276637">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Diente</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gloss-, glott-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lingu(a)-</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3"/>
                  </a:ext>
                </a:extLst>
              </a:tr>
              <a:tr h="276637">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toe</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dactyl(o)-</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digit-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4"/>
                  </a:ext>
                </a:extLst>
              </a:tr>
              <a:tr h="276637">
                <a:tc>
                  <a:txBody>
                    <a:bodyPr/>
                    <a:lstStyle/>
                    <a:p>
                      <a:pPr marL="0" marR="0">
                        <a:lnSpc>
                          <a:spcPct val="115000"/>
                        </a:lnSpc>
                        <a:spcBef>
                          <a:spcPts val="0"/>
                        </a:spcBef>
                        <a:spcAft>
                          <a:spcPts val="0"/>
                        </a:spcAft>
                      </a:pPr>
                      <a:r>
                        <a:rPr lang="en-US" sz="2000" b="1">
                          <a:solidFill>
                            <a:srgbClr val="333333"/>
                          </a:solidFill>
                          <a:latin typeface="Times New Roman"/>
                          <a:ea typeface="Times New Roman"/>
                          <a:cs typeface="Times New Roman"/>
                        </a:rPr>
                        <a:t>tumour</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cel-, onc(o)-</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tum-</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5"/>
                  </a:ext>
                </a:extLst>
              </a:tr>
              <a:tr h="276637">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ureter</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ureter(o)-</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ureter(o)-</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6"/>
                  </a:ext>
                </a:extLst>
              </a:tr>
              <a:tr h="53901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Uretra</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urethr(o)-, urethr(a)-</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urethr(o)-, urethr(a)-</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7"/>
                  </a:ext>
                </a:extLst>
              </a:tr>
              <a:tr h="801392">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orina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sistema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urinario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ur</a:t>
                      </a:r>
                      <a:r>
                        <a:rPr lang="en-US" sz="2000"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urin(o)-</a:t>
                      </a:r>
                      <a:endParaRPr lang="en-US" sz="2000">
                        <a:solidFill>
                          <a:srgbClr val="333333"/>
                        </a:solidFill>
                        <a:latin typeface="Arial"/>
                        <a:ea typeface="Calibri"/>
                        <a:cs typeface="Times New Roman"/>
                      </a:endParaRPr>
                    </a:p>
                  </a:txBody>
                  <a:tcPr marL="7130" marR="7130" marT="7130" marB="7130"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130" marR="7130" marT="7130" marB="7130" anchor="ctr">
                    <a:lnL>
                      <a:noFill/>
                    </a:lnL>
                    <a:lnR>
                      <a:noFill/>
                    </a:lnR>
                    <a:lnT>
                      <a:noFill/>
                    </a:lnT>
                    <a:lnB>
                      <a:noFill/>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99203590"/>
              </p:ext>
            </p:extLst>
          </p:nvPr>
        </p:nvGraphicFramePr>
        <p:xfrm>
          <a:off x="457200" y="533400"/>
          <a:ext cx="8229604" cy="690309"/>
        </p:xfrm>
        <a:graphic>
          <a:graphicData uri="http://schemas.openxmlformats.org/drawingml/2006/table">
            <a:tbl>
              <a:tblPr/>
              <a:tblGrid>
                <a:gridCol w="2057401">
                  <a:extLst>
                    <a:ext uri="{9D8B030D-6E8A-4147-A177-3AD203B41FA5}">
                      <a16:colId xmlns:a16="http://schemas.microsoft.com/office/drawing/2014/main" val="20000"/>
                    </a:ext>
                  </a:extLst>
                </a:gridCol>
                <a:gridCol w="2057401">
                  <a:extLst>
                    <a:ext uri="{9D8B030D-6E8A-4147-A177-3AD203B41FA5}">
                      <a16:colId xmlns:a16="http://schemas.microsoft.com/office/drawing/2014/main" val="20001"/>
                    </a:ext>
                  </a:extLst>
                </a:gridCol>
                <a:gridCol w="2057401">
                  <a:extLst>
                    <a:ext uri="{9D8B030D-6E8A-4147-A177-3AD203B41FA5}">
                      <a16:colId xmlns:a16="http://schemas.microsoft.com/office/drawing/2014/main" val="20002"/>
                    </a:ext>
                  </a:extLst>
                </a:gridCol>
                <a:gridCol w="2057401">
                  <a:extLst>
                    <a:ext uri="{9D8B030D-6E8A-4147-A177-3AD203B41FA5}">
                      <a16:colId xmlns:a16="http://schemas.microsoft.com/office/drawing/2014/main" val="20003"/>
                    </a:ext>
                  </a:extLst>
                </a:gridCol>
              </a:tblGrid>
              <a:tr h="53340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Parte</a:t>
                      </a:r>
                      <a:r>
                        <a:rPr lang="en-US" sz="2000" b="1" dirty="0">
                          <a:solidFill>
                            <a:srgbClr val="333333"/>
                          </a:solidFill>
                          <a:latin typeface="Times New Roman"/>
                          <a:ea typeface="Times New Roman"/>
                          <a:cs typeface="Times New Roman"/>
                        </a:rPr>
                        <a:t> del </a:t>
                      </a:r>
                      <a:r>
                        <a:rPr lang="en-US" sz="2000" b="1" dirty="0" err="1">
                          <a:solidFill>
                            <a:srgbClr val="333333"/>
                          </a:solidFill>
                          <a:latin typeface="Times New Roman"/>
                          <a:ea typeface="Times New Roman"/>
                          <a:cs typeface="Times New Roman"/>
                        </a:rPr>
                        <a:t>cuerpo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latina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853744995"/>
              </p:ext>
            </p:extLst>
          </p:nvPr>
        </p:nvGraphicFramePr>
        <p:xfrm>
          <a:off x="454977" y="1220750"/>
          <a:ext cx="8229600" cy="4832163"/>
        </p:xfrm>
        <a:graphic>
          <a:graphicData uri="http://schemas.openxmlformats.org/drawingml/2006/table">
            <a:tbl>
              <a:tblPr/>
              <a:tblGrid>
                <a:gridCol w="2057400">
                  <a:extLst>
                    <a:ext uri="{9D8B030D-6E8A-4147-A177-3AD203B41FA5}">
                      <a16:colId xmlns:a16="http://schemas.microsoft.com/office/drawing/2014/main" val="20000"/>
                    </a:ext>
                  </a:extLst>
                </a:gridCol>
                <a:gridCol w="2821623">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912177">
                  <a:extLst>
                    <a:ext uri="{9D8B030D-6E8A-4147-A177-3AD203B41FA5}">
                      <a16:colId xmlns:a16="http://schemas.microsoft.com/office/drawing/2014/main" val="20003"/>
                    </a:ext>
                  </a:extLst>
                </a:gridCol>
              </a:tblGrid>
              <a:tr h="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tubos</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uterinos</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sarping(o)-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sarping(o)-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Útero</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hyster(o)-, metr(o)-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uter(o)-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1"/>
                  </a:ext>
                </a:extLst>
              </a:tr>
              <a:tr h="0">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Vagina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colp(o)-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vagin-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2"/>
                  </a:ext>
                </a:extLst>
              </a:tr>
              <a:tr h="0">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Vena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phleb(o)-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ven-</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3"/>
                  </a:ext>
                </a:extLst>
              </a:tr>
              <a:tr h="0">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Vulva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episi(o)-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vulv-</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Vientre</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hyster(o)-, metr(o)-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uter(o)-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5"/>
                  </a:ext>
                </a:extLst>
              </a:tr>
              <a:tr h="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Muñeca</a:t>
                      </a:r>
                      <a:r>
                        <a:rPr lang="en-US" sz="2000" b="1" dirty="0">
                          <a:solidFill>
                            <a:srgbClr val="333333"/>
                          </a:solidFill>
                          <a:latin typeface="Times New Roman"/>
                          <a:ea typeface="Times New Roman"/>
                          <a:cs typeface="Times New Roman"/>
                        </a:rPr>
                        <a:t>
</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carp(o)-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carp(o)-</a:t>
                      </a:r>
                      <a:endParaRPr lang="en-US" sz="1200">
                        <a:solidFill>
                          <a:srgbClr val="333333"/>
                        </a:solidFill>
                        <a:latin typeface="Arial"/>
                        <a:ea typeface="Calibri"/>
                        <a:cs typeface="Times New Roman"/>
                      </a:endParaRPr>
                    </a:p>
                  </a:txBody>
                  <a:tcPr marL="9525" marR="9525" marT="9525" marB="952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1200" dirty="0">
                        <a:solidFill>
                          <a:srgbClr val="333333"/>
                        </a:solidFill>
                        <a:latin typeface="Arial"/>
                        <a:ea typeface="Calibri"/>
                        <a:cs typeface="Times New Roman"/>
                      </a:endParaRPr>
                    </a:p>
                  </a:txBody>
                  <a:tcPr marL="9525" marR="9525" marT="9525" marB="9525" anchor="ctr">
                    <a:lnL>
                      <a:noFill/>
                    </a:lnL>
                    <a:lnR>
                      <a:noFill/>
                    </a:lnR>
                    <a:lnT>
                      <a:noFill/>
                    </a:lnT>
                    <a:lnB>
                      <a:noFill/>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986564978"/>
              </p:ext>
            </p:extLst>
          </p:nvPr>
        </p:nvGraphicFramePr>
        <p:xfrm>
          <a:off x="381000" y="1390158"/>
          <a:ext cx="8382000" cy="4545897"/>
        </p:xfrm>
        <a:graphic>
          <a:graphicData uri="http://schemas.openxmlformats.org/drawingml/2006/table">
            <a:tbl>
              <a:tblPr/>
              <a:tblGrid>
                <a:gridCol w="20955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tblGrid>
              <a:tr h="574063">
                <a:tc>
                  <a:txBody>
                    <a:bodyPr/>
                    <a:lstStyle/>
                    <a:p>
                      <a:pPr marL="0" marR="0" algn="ctr">
                        <a:lnSpc>
                          <a:spcPct val="115000"/>
                        </a:lnSpc>
                        <a:spcBef>
                          <a:spcPts val="0"/>
                        </a:spcBef>
                        <a:spcAft>
                          <a:spcPts val="0"/>
                        </a:spcAft>
                      </a:pPr>
                      <a:r>
                        <a:rPr lang="en-US" sz="2000" b="1" dirty="0">
                          <a:solidFill>
                            <a:srgbClr val="333333"/>
                          </a:solidFill>
                          <a:latin typeface="Times New Roman"/>
                          <a:ea typeface="Times New Roman"/>
                          <a:cs typeface="Times New Roman"/>
                        </a:rPr>
                        <a:t>Color
</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0"/>
                  </a:ext>
                </a:extLst>
              </a:tr>
              <a:tr h="29462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Negro</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melano-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nigr-</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1"/>
                  </a:ext>
                </a:extLst>
              </a:tr>
              <a:tr h="29462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Azul</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cyano-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2"/>
                  </a:ext>
                </a:extLst>
              </a:tr>
              <a:tr h="29462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gris</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gris</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polio-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3"/>
                  </a:ext>
                </a:extLst>
              </a:tr>
              <a:tr h="29462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Verde</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chlor(o)-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vir-</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4"/>
                  </a:ext>
                </a:extLst>
              </a:tr>
              <a:tr h="574063">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Púrpura</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porphyr(o)-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purpur-, purpureo-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5"/>
                  </a:ext>
                </a:extLst>
              </a:tr>
              <a:tr h="574063">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Rojo</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erythr(o)-, rhod(o)-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rub-, rubr-</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6"/>
                  </a:ext>
                </a:extLst>
              </a:tr>
              <a:tr h="294625">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rojo-naranja</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cirrh(o)-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7"/>
                  </a:ext>
                </a:extLst>
              </a:tr>
              <a:tr h="294625">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Blanco</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leuc-, leuk-</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alb-</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8"/>
                  </a:ext>
                </a:extLst>
              </a:tr>
              <a:tr h="574063">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Amarillo
</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xanth(o)-</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flav-</a:t>
                      </a:r>
                      <a:endParaRPr lang="en-US" sz="2000">
                        <a:solidFill>
                          <a:srgbClr val="333333"/>
                        </a:solidFill>
                        <a:latin typeface="Arial"/>
                        <a:ea typeface="Calibri"/>
                        <a:cs typeface="Times New Roman"/>
                      </a:endParaRPr>
                    </a:p>
                  </a:txBody>
                  <a:tcPr marL="7593" marR="7593" marT="7593" marB="7593"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jaun</a:t>
                      </a:r>
                      <a:r>
                        <a:rPr lang="en-US" sz="2000" dirty="0">
                          <a:solidFill>
                            <a:srgbClr val="333333"/>
                          </a:solidFill>
                          <a:latin typeface="Times New Roman"/>
                          <a:ea typeface="Times New Roman"/>
                          <a:cs typeface="Times New Roman"/>
                        </a:rPr>
                        <a:t> - </a:t>
                      </a:r>
                      <a:r>
                        <a:rPr lang="en-US" sz="2000" i="1" dirty="0">
                          <a:solidFill>
                            <a:srgbClr val="333333"/>
                          </a:solidFill>
                          <a:latin typeface="Times New Roman"/>
                          <a:ea typeface="Times New Roman"/>
                          <a:cs typeface="Times New Roman"/>
                        </a:rPr>
                        <a:t>[French]</a:t>
                      </a:r>
                      <a:endParaRPr lang="en-US" sz="2000" dirty="0">
                        <a:solidFill>
                          <a:srgbClr val="333333"/>
                        </a:solidFill>
                        <a:latin typeface="Arial"/>
                        <a:ea typeface="Calibri"/>
                        <a:cs typeface="Times New Roman"/>
                      </a:endParaRPr>
                    </a:p>
                  </a:txBody>
                  <a:tcPr marL="7593" marR="7593" marT="7593" marB="7593" anchor="ctr">
                    <a:lnL>
                      <a:noFill/>
                    </a:lnL>
                    <a:lnR>
                      <a:noFill/>
                    </a:lnR>
                    <a:lnT>
                      <a:noFill/>
                    </a:lnT>
                    <a:lnB>
                      <a:noFill/>
                    </a:lnB>
                  </a:tcPr>
                </a:tc>
                <a:extLst>
                  <a:ext uri="{0D108BD9-81ED-4DB2-BD59-A6C34878D82A}">
                    <a16:rowId xmlns:a16="http://schemas.microsoft.com/office/drawing/2014/main" val="10009"/>
                  </a:ext>
                </a:extLst>
              </a:tr>
            </a:tbl>
          </a:graphicData>
        </a:graphic>
      </p:graphicFrame>
      <p:sp>
        <p:nvSpPr>
          <p:cNvPr id="52225" name="Rectangle 1"/>
          <p:cNvSpPr>
            <a:spLocks noChangeArrowheads="1"/>
          </p:cNvSpPr>
          <p:nvPr/>
        </p:nvSpPr>
        <p:spPr bwMode="auto">
          <a:xfrm>
            <a:off x="0" y="358914"/>
            <a:ext cx="2079415"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en-US" sz="2000" b="1" dirty="0" err="1">
                <a:latin typeface="Arial" pitchFamily="34" charset="0"/>
                <a:ea typeface="Times New Roman" pitchFamily="18" charset="0"/>
                <a:cs typeface="Arial" pitchFamily="34" charset="0"/>
              </a:rPr>
              <a:t>Raíces</a:t>
            </a:r>
            <a:r>
              <a:rPr lang="en-US" sz="2000" b="1" dirty="0">
                <a:latin typeface="Arial" pitchFamily="34" charset="0"/>
                <a:ea typeface="Times New Roman" pitchFamily="18" charset="0"/>
                <a:cs typeface="Arial" pitchFamily="34" charset="0"/>
              </a:rPr>
              <a:t> de color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20400963"/>
              </p:ext>
            </p:extLst>
          </p:nvPr>
        </p:nvGraphicFramePr>
        <p:xfrm>
          <a:off x="533400" y="1339049"/>
          <a:ext cx="8305804" cy="4436867"/>
        </p:xfrm>
        <a:graphic>
          <a:graphicData uri="http://schemas.openxmlformats.org/drawingml/2006/table">
            <a:tbl>
              <a:tblPr/>
              <a:tblGrid>
                <a:gridCol w="2514604">
                  <a:extLst>
                    <a:ext uri="{9D8B030D-6E8A-4147-A177-3AD203B41FA5}">
                      <a16:colId xmlns:a16="http://schemas.microsoft.com/office/drawing/2014/main" val="20000"/>
                    </a:ext>
                  </a:extLst>
                </a:gridCol>
                <a:gridCol w="2666998">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295402">
                  <a:extLst>
                    <a:ext uri="{9D8B030D-6E8A-4147-A177-3AD203B41FA5}">
                      <a16:colId xmlns:a16="http://schemas.microsoft.com/office/drawing/2014/main" val="20003"/>
                    </a:ext>
                  </a:extLst>
                </a:gridCol>
              </a:tblGrid>
              <a:tr h="0">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Descripción</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0"/>
                  </a:ext>
                </a:extLst>
              </a:tr>
              <a:tr h="257313">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malo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incorrecto</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cac(o)-, dys-</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mal(e)-</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1"/>
                  </a:ext>
                </a:extLst>
              </a:tr>
              <a:tr h="316379">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ben, </a:t>
                      </a:r>
                      <a:r>
                        <a:rPr lang="en-US" sz="2000" b="1" dirty="0" err="1">
                          <a:solidFill>
                            <a:srgbClr val="333333"/>
                          </a:solidFill>
                          <a:latin typeface="Times New Roman"/>
                          <a:ea typeface="Times New Roman"/>
                          <a:cs typeface="Times New Roman"/>
                        </a:rPr>
                        <a:t>torcido</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ankyl(o)-</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prav(i)-</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2"/>
                  </a:ext>
                </a:extLst>
              </a:tr>
              <a:tr h="342553">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grande</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mega-, megal(o)-</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magn(i)-</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3"/>
                  </a:ext>
                </a:extLst>
              </a:tr>
              <a:tr h="316379">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Mayor</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megist-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maxim-</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amplios</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amplios</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eury-</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5"/>
                  </a:ext>
                </a:extLst>
              </a:tr>
              <a:tr h="0">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Frío</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cry(o)-</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frig(i)-</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6"/>
                  </a:ext>
                </a:extLst>
              </a:tr>
              <a:tr h="31637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Muerto</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necr(o)-</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mort-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7"/>
                  </a:ext>
                </a:extLst>
              </a:tr>
              <a:tr h="31637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Igual</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is(o)-</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equ(i)-</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8"/>
                  </a:ext>
                </a:extLst>
              </a:tr>
              <a:tr h="31637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Falso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pseud(o)-</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fals(i)-</a:t>
                      </a:r>
                      <a:endParaRPr lang="en-US" sz="200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9"/>
                  </a:ext>
                </a:extLst>
              </a:tr>
            </a:tbl>
          </a:graphicData>
        </a:graphic>
      </p:graphicFrame>
      <p:sp>
        <p:nvSpPr>
          <p:cNvPr id="53249" name="Rectangle 1"/>
          <p:cNvSpPr>
            <a:spLocks noChangeArrowheads="1"/>
          </p:cNvSpPr>
          <p:nvPr/>
        </p:nvSpPr>
        <p:spPr bwMode="auto">
          <a:xfrm>
            <a:off x="0" y="279737"/>
            <a:ext cx="3650551" cy="101566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es-ES" sz="2000" b="1" dirty="0">
                <a:latin typeface="Arial" pitchFamily="34" charset="0"/>
                <a:ea typeface="Times New Roman" pitchFamily="18" charset="0"/>
                <a:cs typeface="Arial" pitchFamily="34" charset="0"/>
              </a:rPr>
              <a:t>Raíces de la descripción
(Tamaño, forma, fuerza, etc.)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09574731"/>
              </p:ext>
            </p:extLst>
          </p:nvPr>
        </p:nvGraphicFramePr>
        <p:xfrm>
          <a:off x="152400" y="1001486"/>
          <a:ext cx="8839200" cy="5091144"/>
        </p:xfrm>
        <a:graphic>
          <a:graphicData uri="http://schemas.openxmlformats.org/drawingml/2006/table">
            <a:tbl>
              <a:tblPr/>
              <a:tblGrid>
                <a:gridCol w="25146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tblGrid>
              <a:tr h="61793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femenino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femenino</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thely</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0"/>
                  </a:ext>
                </a:extLst>
              </a:tr>
              <a:tr h="243489">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Plana</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platy-</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plan(i)-</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1"/>
                  </a:ext>
                </a:extLst>
              </a:tr>
              <a:tr h="47442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bueno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bueno</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eu-</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ben(e)-, bon(i)-</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2"/>
                  </a:ext>
                </a:extLst>
              </a:tr>
              <a:tr h="474426">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Gran</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mega-, megal(o)-</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magn(i)-</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3"/>
                  </a:ext>
                </a:extLst>
              </a:tr>
              <a:tr h="24348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Duro</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scler(o)-</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dur</a:t>
                      </a:r>
                      <a:r>
                        <a:rPr lang="en-US" sz="2000" dirty="0">
                          <a:solidFill>
                            <a:srgbClr val="333333"/>
                          </a:solidFill>
                          <a:latin typeface="Times New Roman"/>
                          <a:ea typeface="Times New Roman"/>
                          <a:cs typeface="Times New Roman"/>
                        </a:rPr>
                        <a:t>(</a:t>
                      </a:r>
                      <a:r>
                        <a:rPr lang="en-US" sz="2000" dirty="0" err="1">
                          <a:solidFill>
                            <a:srgbClr val="333333"/>
                          </a:solidFill>
                          <a:latin typeface="Times New Roman"/>
                          <a:ea typeface="Times New Roman"/>
                          <a:cs typeface="Times New Roman"/>
                        </a:rPr>
                        <a:t>i</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4"/>
                  </a:ext>
                </a:extLst>
              </a:tr>
              <a:tr h="24348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Pesado</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bar(o)-</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grav(i)-</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5"/>
                  </a:ext>
                </a:extLst>
              </a:tr>
              <a:tr h="24348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Hueco</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coel(o)-</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cav(i)-</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6"/>
                  </a:ext>
                </a:extLst>
              </a:tr>
              <a:tr h="24348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Enorme</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megal(o)-</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magn(i)-</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7"/>
                  </a:ext>
                </a:extLst>
              </a:tr>
              <a:tr h="474426">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incorrecto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malo</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cac(o)-, dys-</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mal(e)-</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8"/>
                  </a:ext>
                </a:extLst>
              </a:tr>
              <a:tr h="243489">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Irregular</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poikil(o)</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a:lnSpc>
                          <a:spcPct val="115000"/>
                        </a:lnSpc>
                      </a:pPr>
                      <a:endParaRPr lang="en-US" sz="2000">
                        <a:latin typeface="Calibri"/>
                        <a:ea typeface="Times New Roman"/>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09"/>
                  </a:ext>
                </a:extLst>
              </a:tr>
              <a:tr h="70536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grandes;extremadamente</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grande</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mega-</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magn(i)-</a:t>
                      </a:r>
                      <a:endParaRPr lang="en-US" sz="2000">
                        <a:solidFill>
                          <a:srgbClr val="333333"/>
                        </a:solidFill>
                        <a:latin typeface="Arial"/>
                        <a:ea typeface="Calibri"/>
                        <a:cs typeface="Times New Roman"/>
                      </a:endParaRPr>
                    </a:p>
                  </a:txBody>
                  <a:tcPr marL="6275" marR="6275" marT="6275" marB="6275"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6275" marR="6275" marT="6275" marB="6275" anchor="ctr">
                    <a:lnL>
                      <a:noFill/>
                    </a:lnL>
                    <a:lnR>
                      <a:noFill/>
                    </a:lnR>
                    <a:lnT>
                      <a:noFill/>
                    </a:lnT>
                    <a:lnB>
                      <a:noFill/>
                    </a:lnB>
                  </a:tcPr>
                </a:tc>
                <a:extLst>
                  <a:ext uri="{0D108BD9-81ED-4DB2-BD59-A6C34878D82A}">
                    <a16:rowId xmlns:a16="http://schemas.microsoft.com/office/drawing/2014/main" val="1001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336021178"/>
              </p:ext>
            </p:extLst>
          </p:nvPr>
        </p:nvGraphicFramePr>
        <p:xfrm>
          <a:off x="152400" y="120853"/>
          <a:ext cx="8305804" cy="1038087"/>
        </p:xfrm>
        <a:graphic>
          <a:graphicData uri="http://schemas.openxmlformats.org/drawingml/2006/table">
            <a:tbl>
              <a:tblPr/>
              <a:tblGrid>
                <a:gridCol w="2076451">
                  <a:extLst>
                    <a:ext uri="{9D8B030D-6E8A-4147-A177-3AD203B41FA5}">
                      <a16:colId xmlns:a16="http://schemas.microsoft.com/office/drawing/2014/main" val="20000"/>
                    </a:ext>
                  </a:extLst>
                </a:gridCol>
                <a:gridCol w="2076451">
                  <a:extLst>
                    <a:ext uri="{9D8B030D-6E8A-4147-A177-3AD203B41FA5}">
                      <a16:colId xmlns:a16="http://schemas.microsoft.com/office/drawing/2014/main" val="20001"/>
                    </a:ext>
                  </a:extLst>
                </a:gridCol>
                <a:gridCol w="2076451">
                  <a:extLst>
                    <a:ext uri="{9D8B030D-6E8A-4147-A177-3AD203B41FA5}">
                      <a16:colId xmlns:a16="http://schemas.microsoft.com/office/drawing/2014/main" val="20002"/>
                    </a:ext>
                  </a:extLst>
                </a:gridCol>
                <a:gridCol w="2076451">
                  <a:extLst>
                    <a:ext uri="{9D8B030D-6E8A-4147-A177-3AD203B41FA5}">
                      <a16:colId xmlns:a16="http://schemas.microsoft.com/office/drawing/2014/main" val="20003"/>
                    </a:ext>
                  </a:extLst>
                </a:gridCol>
              </a:tblGrid>
              <a:tr h="864694">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Descripción</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88957725"/>
              </p:ext>
            </p:extLst>
          </p:nvPr>
        </p:nvGraphicFramePr>
        <p:xfrm>
          <a:off x="381000" y="228600"/>
          <a:ext cx="8305804" cy="1038087"/>
        </p:xfrm>
        <a:graphic>
          <a:graphicData uri="http://schemas.openxmlformats.org/drawingml/2006/table">
            <a:tbl>
              <a:tblPr/>
              <a:tblGrid>
                <a:gridCol w="2076451">
                  <a:extLst>
                    <a:ext uri="{9D8B030D-6E8A-4147-A177-3AD203B41FA5}">
                      <a16:colId xmlns:a16="http://schemas.microsoft.com/office/drawing/2014/main" val="20000"/>
                    </a:ext>
                  </a:extLst>
                </a:gridCol>
                <a:gridCol w="2076451">
                  <a:extLst>
                    <a:ext uri="{9D8B030D-6E8A-4147-A177-3AD203B41FA5}">
                      <a16:colId xmlns:a16="http://schemas.microsoft.com/office/drawing/2014/main" val="20001"/>
                    </a:ext>
                  </a:extLst>
                </a:gridCol>
                <a:gridCol w="2076451">
                  <a:extLst>
                    <a:ext uri="{9D8B030D-6E8A-4147-A177-3AD203B41FA5}">
                      <a16:colId xmlns:a16="http://schemas.microsoft.com/office/drawing/2014/main" val="20002"/>
                    </a:ext>
                  </a:extLst>
                </a:gridCol>
                <a:gridCol w="2076451">
                  <a:extLst>
                    <a:ext uri="{9D8B030D-6E8A-4147-A177-3AD203B41FA5}">
                      <a16:colId xmlns:a16="http://schemas.microsoft.com/office/drawing/2014/main" val="20003"/>
                    </a:ext>
                  </a:extLst>
                </a:gridCol>
              </a:tblGrid>
              <a:tr h="616449">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Descripción</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034086786"/>
              </p:ext>
            </p:extLst>
          </p:nvPr>
        </p:nvGraphicFramePr>
        <p:xfrm>
          <a:off x="152400" y="914400"/>
          <a:ext cx="8915400" cy="5264869"/>
        </p:xfrm>
        <a:graphic>
          <a:graphicData uri="http://schemas.openxmlformats.org/drawingml/2006/table">
            <a:tbl>
              <a:tblPr/>
              <a:tblGrid>
                <a:gridCol w="2228850">
                  <a:extLst>
                    <a:ext uri="{9D8B030D-6E8A-4147-A177-3AD203B41FA5}">
                      <a16:colId xmlns:a16="http://schemas.microsoft.com/office/drawing/2014/main" val="20000"/>
                    </a:ext>
                  </a:extLst>
                </a:gridCol>
                <a:gridCol w="280035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tblGrid>
              <a:tr h="27280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Mayor</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megist-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maxim-</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0"/>
                  </a:ext>
                </a:extLst>
              </a:tr>
              <a:tr h="27280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Largo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macr</a:t>
                      </a:r>
                      <a:r>
                        <a:rPr lang="en-US" sz="2000" dirty="0">
                          <a:solidFill>
                            <a:srgbClr val="333333"/>
                          </a:solidFill>
                          <a:latin typeface="Times New Roman"/>
                          <a:ea typeface="Times New Roman"/>
                          <a:cs typeface="Times New Roman"/>
                        </a:rPr>
                        <a:t>(o)-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long(i)-</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1"/>
                  </a:ext>
                </a:extLst>
              </a:tr>
              <a:tr h="53155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masculino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masculino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arseno-</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vir-</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2"/>
                  </a:ext>
                </a:extLst>
              </a:tr>
              <a:tr h="27280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Estrecho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sten(o)-</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angust(i)-</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3"/>
                  </a:ext>
                </a:extLst>
              </a:tr>
              <a:tr h="27280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Nuevo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neo-</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nov(i)-</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4"/>
                  </a:ext>
                </a:extLst>
              </a:tr>
              <a:tr h="531554">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normal, </a:t>
                      </a:r>
                      <a:r>
                        <a:rPr lang="en-US" sz="2000" b="1" dirty="0" err="1">
                          <a:solidFill>
                            <a:srgbClr val="333333"/>
                          </a:solidFill>
                          <a:latin typeface="Times New Roman"/>
                          <a:ea typeface="Times New Roman"/>
                          <a:cs typeface="Times New Roman"/>
                        </a:rPr>
                        <a:t>correcto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orth(o)-</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rect(i)-</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5"/>
                  </a:ext>
                </a:extLst>
              </a:tr>
              <a:tr h="27280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Viejo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paleo-</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veter-</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6"/>
                  </a:ext>
                </a:extLst>
              </a:tr>
              <a:tr h="27280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Agudo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oxy-</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ac-</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7"/>
                  </a:ext>
                </a:extLst>
              </a:tr>
              <a:tr h="27280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Corto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brachy-</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brev(i)-</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8"/>
                  </a:ext>
                </a:extLst>
              </a:tr>
              <a:tr h="27280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Pequeño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micr(o)-</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parv(i)- (rare)</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09"/>
                  </a:ext>
                </a:extLst>
              </a:tr>
              <a:tr h="27280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Menor</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minim-</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10"/>
                  </a:ext>
                </a:extLst>
              </a:tr>
              <a:tr h="27280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Lento</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brady-</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tard(i)-</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11"/>
                  </a:ext>
                </a:extLst>
              </a:tr>
              <a:tr h="27280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Casi</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tachy-</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celer-</a:t>
                      </a:r>
                      <a:endParaRPr lang="en-US" sz="2000">
                        <a:solidFill>
                          <a:srgbClr val="333333"/>
                        </a:solidFill>
                        <a:latin typeface="Arial"/>
                        <a:ea typeface="Calibri"/>
                        <a:cs typeface="Times New Roman"/>
                      </a:endParaRPr>
                    </a:p>
                  </a:txBody>
                  <a:tcPr marL="7031" marR="7031" marT="7031" marB="7031"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031" marR="7031" marT="7031" marB="7031" anchor="ctr">
                    <a:lnL>
                      <a:noFill/>
                    </a:lnL>
                    <a:lnR>
                      <a:noFill/>
                    </a:lnR>
                    <a:lnT>
                      <a:noFill/>
                    </a:lnT>
                    <a:lnB>
                      <a:noFill/>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99149511"/>
              </p:ext>
            </p:extLst>
          </p:nvPr>
        </p:nvGraphicFramePr>
        <p:xfrm>
          <a:off x="457200" y="533400"/>
          <a:ext cx="8305804" cy="1038087"/>
        </p:xfrm>
        <a:graphic>
          <a:graphicData uri="http://schemas.openxmlformats.org/drawingml/2006/table">
            <a:tbl>
              <a:tblPr/>
              <a:tblGrid>
                <a:gridCol w="2076451">
                  <a:extLst>
                    <a:ext uri="{9D8B030D-6E8A-4147-A177-3AD203B41FA5}">
                      <a16:colId xmlns:a16="http://schemas.microsoft.com/office/drawing/2014/main" val="20000"/>
                    </a:ext>
                  </a:extLst>
                </a:gridCol>
                <a:gridCol w="2076451">
                  <a:extLst>
                    <a:ext uri="{9D8B030D-6E8A-4147-A177-3AD203B41FA5}">
                      <a16:colId xmlns:a16="http://schemas.microsoft.com/office/drawing/2014/main" val="20001"/>
                    </a:ext>
                  </a:extLst>
                </a:gridCol>
                <a:gridCol w="2076451">
                  <a:extLst>
                    <a:ext uri="{9D8B030D-6E8A-4147-A177-3AD203B41FA5}">
                      <a16:colId xmlns:a16="http://schemas.microsoft.com/office/drawing/2014/main" val="20002"/>
                    </a:ext>
                  </a:extLst>
                </a:gridCol>
                <a:gridCol w="2076451">
                  <a:extLst>
                    <a:ext uri="{9D8B030D-6E8A-4147-A177-3AD203B41FA5}">
                      <a16:colId xmlns:a16="http://schemas.microsoft.com/office/drawing/2014/main" val="20003"/>
                    </a:ext>
                  </a:extLst>
                </a:gridCol>
              </a:tblGrid>
              <a:tr h="616449">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Descripción</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nvGraphicFramePr>
        <p:xfrm>
          <a:off x="381002" y="1523998"/>
          <a:ext cx="8534396" cy="4458586"/>
        </p:xfrm>
        <a:graphic>
          <a:graphicData uri="http://schemas.openxmlformats.org/drawingml/2006/table">
            <a:tbl>
              <a:tblPr/>
              <a:tblGrid>
                <a:gridCol w="85344">
                  <a:extLst>
                    <a:ext uri="{9D8B030D-6E8A-4147-A177-3AD203B41FA5}">
                      <a16:colId xmlns:a16="http://schemas.microsoft.com/office/drawing/2014/main" val="20000"/>
                    </a:ext>
                  </a:extLst>
                </a:gridCol>
                <a:gridCol w="2112263">
                  <a:extLst>
                    <a:ext uri="{9D8B030D-6E8A-4147-A177-3AD203B41FA5}">
                      <a16:colId xmlns:a16="http://schemas.microsoft.com/office/drawing/2014/main" val="20001"/>
                    </a:ext>
                  </a:extLst>
                </a:gridCol>
                <a:gridCol w="2069591">
                  <a:extLst>
                    <a:ext uri="{9D8B030D-6E8A-4147-A177-3AD203B41FA5}">
                      <a16:colId xmlns:a16="http://schemas.microsoft.com/office/drawing/2014/main" val="20002"/>
                    </a:ext>
                  </a:extLst>
                </a:gridCol>
                <a:gridCol w="2154935">
                  <a:extLst>
                    <a:ext uri="{9D8B030D-6E8A-4147-A177-3AD203B41FA5}">
                      <a16:colId xmlns:a16="http://schemas.microsoft.com/office/drawing/2014/main" val="20003"/>
                    </a:ext>
                  </a:extLst>
                </a:gridCol>
                <a:gridCol w="2112263">
                  <a:extLst>
                    <a:ext uri="{9D8B030D-6E8A-4147-A177-3AD203B41FA5}">
                      <a16:colId xmlns:a16="http://schemas.microsoft.com/office/drawing/2014/main" val="20004"/>
                    </a:ext>
                  </a:extLst>
                </a:gridCol>
              </a:tblGrid>
              <a:tr h="529670">
                <a:tc gridSpan="2">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Suave   
</a:t>
                      </a:r>
                      <a:endParaRPr lang="en-US" sz="2000" dirty="0">
                        <a:solidFill>
                          <a:srgbClr val="333333"/>
                        </a:solidFill>
                        <a:latin typeface="Arial"/>
                        <a:ea typeface="Calibri"/>
                        <a:cs typeface="Times New Roman"/>
                      </a:endParaRPr>
                    </a:p>
                  </a:txBody>
                  <a:tcPr marL="9304" marR="9304" marT="9304" marB="9304" anchor="ctr">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malac(o)-</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moll(i)-</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extLst>
                  <a:ext uri="{0D108BD9-81ED-4DB2-BD59-A6C34878D82A}">
                    <a16:rowId xmlns:a16="http://schemas.microsoft.com/office/drawing/2014/main" val="10000"/>
                  </a:ext>
                </a:extLst>
              </a:tr>
              <a:tr h="529670">
                <a:tc>
                  <a:txBody>
                    <a:bodyPr/>
                    <a:lstStyle/>
                    <a:p>
                      <a:pPr marL="0" marR="0">
                        <a:lnSpc>
                          <a:spcPct val="115000"/>
                        </a:lnSpc>
                        <a:spcBef>
                          <a:spcPts val="0"/>
                        </a:spcBef>
                        <a:spcAft>
                          <a:spcPts val="1000"/>
                        </a:spcAft>
                      </a:pPr>
                      <a:r>
                        <a:rPr lang="en-US" sz="2000">
                          <a:solidFill>
                            <a:srgbClr val="333333"/>
                          </a:solidFill>
                          <a:latin typeface="Arial"/>
                          <a:ea typeface="Calibri"/>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Recto
</a:t>
                      </a:r>
                      <a:endParaRPr lang="en-US" sz="2000" dirty="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orth(o)-</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rect(i)-</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extLst>
                  <a:ext uri="{0D108BD9-81ED-4DB2-BD59-A6C34878D82A}">
                    <a16:rowId xmlns:a16="http://schemas.microsoft.com/office/drawing/2014/main" val="10001"/>
                  </a:ext>
                </a:extLst>
              </a:tr>
              <a:tr h="529670">
                <a:tc>
                  <a:txBody>
                    <a:bodyPr/>
                    <a:lstStyle/>
                    <a:p>
                      <a:pPr marL="0" marR="0">
                        <a:lnSpc>
                          <a:spcPct val="115000"/>
                        </a:lnSpc>
                        <a:spcBef>
                          <a:spcPts val="0"/>
                        </a:spcBef>
                        <a:spcAft>
                          <a:spcPts val="1000"/>
                        </a:spcAft>
                      </a:pPr>
                      <a:r>
                        <a:rPr lang="en-US" sz="2000">
                          <a:solidFill>
                            <a:srgbClr val="333333"/>
                          </a:solidFill>
                          <a:latin typeface="Arial"/>
                          <a:ea typeface="Calibri"/>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Recto
</a:t>
                      </a:r>
                      <a:endParaRPr lang="en-US" sz="2000" dirty="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pachy-</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crass(i)-</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extLst>
                  <a:ext uri="{0D108BD9-81ED-4DB2-BD59-A6C34878D82A}">
                    <a16:rowId xmlns:a16="http://schemas.microsoft.com/office/drawing/2014/main" val="10002"/>
                  </a:ext>
                </a:extLst>
              </a:tr>
              <a:tr h="1009251">
                <a:tc>
                  <a:txBody>
                    <a:bodyPr/>
                    <a:lstStyle/>
                    <a:p>
                      <a:pPr marL="0" marR="0">
                        <a:lnSpc>
                          <a:spcPct val="115000"/>
                        </a:lnSpc>
                        <a:spcBef>
                          <a:spcPts val="0"/>
                        </a:spcBef>
                        <a:spcAft>
                          <a:spcPts val="1000"/>
                        </a:spcAft>
                      </a:pPr>
                      <a:r>
                        <a:rPr lang="en-US" sz="2000">
                          <a:solidFill>
                            <a:srgbClr val="333333"/>
                          </a:solidFill>
                          <a:latin typeface="Arial"/>
                          <a:ea typeface="Calibri"/>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variados</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varios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poikilo-</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dirty="0" err="1">
                          <a:solidFill>
                            <a:srgbClr val="333333"/>
                          </a:solidFill>
                          <a:latin typeface="Times New Roman"/>
                          <a:ea typeface="Times New Roman"/>
                          <a:cs typeface="Times New Roman"/>
                        </a:rPr>
                        <a:t>vari</a:t>
                      </a: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extLst>
                  <a:ext uri="{0D108BD9-81ED-4DB2-BD59-A6C34878D82A}">
                    <a16:rowId xmlns:a16="http://schemas.microsoft.com/office/drawing/2014/main" val="10003"/>
                  </a:ext>
                </a:extLst>
              </a:tr>
              <a:tr h="529670">
                <a:tc>
                  <a:txBody>
                    <a:bodyPr/>
                    <a:lstStyle/>
                    <a:p>
                      <a:pPr marL="0" marR="0">
                        <a:lnSpc>
                          <a:spcPct val="115000"/>
                        </a:lnSpc>
                        <a:spcBef>
                          <a:spcPts val="0"/>
                        </a:spcBef>
                        <a:spcAft>
                          <a:spcPts val="1000"/>
                        </a:spcAft>
                      </a:pPr>
                      <a:r>
                        <a:rPr lang="en-US" sz="2000">
                          <a:solidFill>
                            <a:srgbClr val="333333"/>
                          </a:solidFill>
                          <a:latin typeface="Arial"/>
                          <a:ea typeface="Calibri"/>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bueno</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bueno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eu-</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ben(e)-</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extLst>
                  <a:ext uri="{0D108BD9-81ED-4DB2-BD59-A6C34878D82A}">
                    <a16:rowId xmlns:a16="http://schemas.microsoft.com/office/drawing/2014/main" val="10004"/>
                  </a:ext>
                </a:extLst>
              </a:tr>
              <a:tr h="529670">
                <a:tc>
                  <a:txBody>
                    <a:bodyPr/>
                    <a:lstStyle/>
                    <a:p>
                      <a:pPr marL="0" marR="0">
                        <a:lnSpc>
                          <a:spcPct val="115000"/>
                        </a:lnSpc>
                        <a:spcBef>
                          <a:spcPts val="0"/>
                        </a:spcBef>
                        <a:spcAft>
                          <a:spcPts val="1000"/>
                        </a:spcAft>
                      </a:pPr>
                      <a:r>
                        <a:rPr lang="en-US" sz="2000">
                          <a:solidFill>
                            <a:srgbClr val="333333"/>
                          </a:solidFill>
                          <a:latin typeface="Arial"/>
                          <a:ea typeface="Calibri"/>
                          <a:cs typeface="Times New Roman"/>
                        </a:rPr>
                        <a:t> </a:t>
                      </a:r>
                    </a:p>
                  </a:txBody>
                  <a:tcPr marL="0" marR="0" marT="0" marB="0" anchor="ctr">
                    <a:lnL>
                      <a:noFill/>
                    </a:lnL>
                    <a:lnR>
                      <a:noFill/>
                    </a:lnR>
                    <a:lnT>
                      <a:noFill/>
                    </a:lnT>
                    <a:lnB>
                      <a:noFill/>
                    </a:lnB>
                  </a:tcPr>
                </a:tc>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ancho, </a:t>
                      </a:r>
                      <a:r>
                        <a:rPr lang="en-US" sz="2000" b="1" dirty="0" err="1">
                          <a:solidFill>
                            <a:srgbClr val="333333"/>
                          </a:solidFill>
                          <a:latin typeface="Times New Roman"/>
                          <a:ea typeface="Times New Roman"/>
                          <a:cs typeface="Times New Roman"/>
                        </a:rPr>
                        <a:t>amplio</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eury-</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lat(i)-</a:t>
                      </a:r>
                      <a:endParaRPr lang="en-US" sz="2000">
                        <a:solidFill>
                          <a:srgbClr val="333333"/>
                        </a:solidFill>
                        <a:latin typeface="Arial"/>
                        <a:ea typeface="Calibri"/>
                        <a:cs typeface="Times New Roman"/>
                      </a:endParaRPr>
                    </a:p>
                  </a:txBody>
                  <a:tcPr marL="9304" marR="9304" marT="9304" marB="9304"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9304" marR="9304" marT="9304" marB="9304" anchor="ctr">
                    <a:lnL>
                      <a:noFill/>
                    </a:lnL>
                    <a:lnR>
                      <a:noFill/>
                    </a:lnR>
                    <a:lnT>
                      <a:noFill/>
                    </a:lnT>
                    <a:lnB>
                      <a:noFill/>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8686567"/>
              </p:ext>
            </p:extLst>
          </p:nvPr>
        </p:nvGraphicFramePr>
        <p:xfrm>
          <a:off x="533400" y="1397000"/>
          <a:ext cx="8001000" cy="4627688"/>
        </p:xfrm>
        <a:graphic>
          <a:graphicData uri="http://schemas.openxmlformats.org/drawingml/2006/table">
            <a:tbl>
              <a:tblPr/>
              <a:tblGrid>
                <a:gridCol w="2000250">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gridCol w="2000250">
                  <a:extLst>
                    <a:ext uri="{9D8B030D-6E8A-4147-A177-3AD203B41FA5}">
                      <a16:colId xmlns:a16="http://schemas.microsoft.com/office/drawing/2014/main" val="20002"/>
                    </a:ext>
                  </a:extLst>
                </a:gridCol>
                <a:gridCol w="2000250">
                  <a:extLst>
                    <a:ext uri="{9D8B030D-6E8A-4147-A177-3AD203B41FA5}">
                      <a16:colId xmlns:a16="http://schemas.microsoft.com/office/drawing/2014/main" val="20003"/>
                    </a:ext>
                  </a:extLst>
                </a:gridCol>
              </a:tblGrid>
              <a:tr h="1075086">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Descripción</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0"/>
                  </a:ext>
                </a:extLst>
              </a:tr>
              <a:tr h="54474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Alrededor</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2" tooltip="wikt:peri-"/>
                        </a:rPr>
                        <a:t>peri-</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3" tooltip="wikt:circum-"/>
                        </a:rPr>
                        <a:t>circum-</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extLst>
                  <a:ext uri="{0D108BD9-81ED-4DB2-BD59-A6C34878D82A}">
                    <a16:rowId xmlns:a16="http://schemas.microsoft.com/office/drawing/2014/main" val="10001"/>
                  </a:ext>
                </a:extLst>
              </a:tr>
              <a:tr h="809918">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Izquierda
</a:t>
                      </a:r>
                      <a:endParaRPr lang="en-US" sz="2000" dirty="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u="sng">
                          <a:solidFill>
                            <a:srgbClr val="0000FF"/>
                          </a:solidFill>
                          <a:latin typeface="Times New Roman"/>
                          <a:ea typeface="Times New Roman"/>
                          <a:cs typeface="Times New Roman"/>
                          <a:hlinkClick r:id="rId4" tooltip="wikt:levo-"/>
                        </a:rPr>
                        <a:t>levo-</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laev(o)-, sinistr-</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extLst>
                  <a:ext uri="{0D108BD9-81ED-4DB2-BD59-A6C34878D82A}">
                    <a16:rowId xmlns:a16="http://schemas.microsoft.com/office/drawing/2014/main" val="10002"/>
                  </a:ext>
                </a:extLst>
              </a:tr>
              <a:tr h="544749">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Medio
</a:t>
                      </a:r>
                      <a:endParaRPr lang="en-US" sz="2000" dirty="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mes(o)-</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medi-</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extLst>
                  <a:ext uri="{0D108BD9-81ED-4DB2-BD59-A6C34878D82A}">
                    <a16:rowId xmlns:a16="http://schemas.microsoft.com/office/drawing/2014/main" val="10003"/>
                  </a:ext>
                </a:extLst>
              </a:tr>
              <a:tr h="544749">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Medio
</a:t>
                      </a:r>
                      <a:endParaRPr lang="en-US" sz="2000" dirty="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dexi(o)-</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dextr(o)-</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extLst>
                  <a:ext uri="{0D108BD9-81ED-4DB2-BD59-A6C34878D82A}">
                    <a16:rowId xmlns:a16="http://schemas.microsoft.com/office/drawing/2014/main" val="10004"/>
                  </a:ext>
                </a:extLst>
              </a:tr>
              <a:tr h="544749">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Circundante</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peri-</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circum-</a:t>
                      </a:r>
                      <a:endParaRPr lang="en-US" sz="2000">
                        <a:solidFill>
                          <a:srgbClr val="333333"/>
                        </a:solidFill>
                        <a:latin typeface="Arial"/>
                        <a:ea typeface="Calibri"/>
                        <a:cs typeface="Times New Roman"/>
                      </a:endParaRPr>
                    </a:p>
                  </a:txBody>
                  <a:tcPr marL="7206" marR="7206" marT="7206" marB="7206"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7206" marR="7206" marT="7206" marB="7206" anchor="ctr">
                    <a:lnL>
                      <a:noFill/>
                    </a:lnL>
                    <a:lnR>
                      <a:noFill/>
                    </a:lnR>
                    <a:lnT>
                      <a:noFill/>
                    </a:lnT>
                    <a:lnB>
                      <a:noFill/>
                    </a:lnB>
                  </a:tcPr>
                </a:tc>
                <a:extLst>
                  <a:ext uri="{0D108BD9-81ED-4DB2-BD59-A6C34878D82A}">
                    <a16:rowId xmlns:a16="http://schemas.microsoft.com/office/drawing/2014/main" val="10005"/>
                  </a:ext>
                </a:extLst>
              </a:tr>
            </a:tbl>
          </a:graphicData>
        </a:graphic>
      </p:graphicFrame>
      <p:sp>
        <p:nvSpPr>
          <p:cNvPr id="57345" name="Rectangle 1"/>
          <p:cNvSpPr>
            <a:spLocks noChangeArrowheads="1"/>
          </p:cNvSpPr>
          <p:nvPr/>
        </p:nvSpPr>
        <p:spPr bwMode="auto">
          <a:xfrm>
            <a:off x="0" y="-125343"/>
            <a:ext cx="2507418"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en-US" sz="2000" b="1" dirty="0" err="1">
                <a:latin typeface="Arial" pitchFamily="34" charset="0"/>
                <a:ea typeface="Times New Roman" pitchFamily="18" charset="0"/>
                <a:cs typeface="Arial" pitchFamily="34" charset="0"/>
              </a:rPr>
              <a:t>Raíces</a:t>
            </a:r>
            <a:r>
              <a:rPr lang="en-US" sz="2000" b="1" dirty="0">
                <a:latin typeface="Arial" pitchFamily="34" charset="0"/>
                <a:ea typeface="Times New Roman" pitchFamily="18" charset="0"/>
                <a:cs typeface="Arial" pitchFamily="34" charset="0"/>
              </a:rPr>
              <a:t> de </a:t>
            </a:r>
            <a:r>
              <a:rPr lang="en-US" sz="2000" b="1" dirty="0" err="1">
                <a:latin typeface="Arial" pitchFamily="34" charset="0"/>
                <a:ea typeface="Times New Roman" pitchFamily="18" charset="0"/>
                <a:cs typeface="Arial" pitchFamily="34" charset="0"/>
              </a:rPr>
              <a:t>posición</a:t>
            </a:r>
            <a:r>
              <a:rPr lang="en-US" sz="2000" b="1" dirty="0">
                <a:latin typeface="Arial" pitchFamily="34" charset="0"/>
                <a:ea typeface="Times New Roman" pitchFamily="18" charset="0"/>
                <a:cs typeface="Arial" pitchFamily="34" charset="0"/>
              </a:rPr>
              <a:t>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547659925"/>
              </p:ext>
            </p:extLst>
          </p:nvPr>
        </p:nvGraphicFramePr>
        <p:xfrm>
          <a:off x="609600" y="1447800"/>
          <a:ext cx="8305800" cy="4486563"/>
        </p:xfrm>
        <a:graphic>
          <a:graphicData uri="http://schemas.openxmlformats.org/drawingml/2006/table">
            <a:tbl>
              <a:tblPr/>
              <a:tblGrid>
                <a:gridCol w="2076450">
                  <a:extLst>
                    <a:ext uri="{9D8B030D-6E8A-4147-A177-3AD203B41FA5}">
                      <a16:colId xmlns:a16="http://schemas.microsoft.com/office/drawing/2014/main" val="20000"/>
                    </a:ext>
                  </a:extLst>
                </a:gridCol>
                <a:gridCol w="2076450">
                  <a:extLst>
                    <a:ext uri="{9D8B030D-6E8A-4147-A177-3AD203B41FA5}">
                      <a16:colId xmlns:a16="http://schemas.microsoft.com/office/drawing/2014/main" val="20001"/>
                    </a:ext>
                  </a:extLst>
                </a:gridCol>
                <a:gridCol w="2076450">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1231415">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Descripción</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griega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en</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inglés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tc>
                  <a:txBody>
                    <a:bodyPr/>
                    <a:lstStyle/>
                    <a:p>
                      <a:pPr marL="0" marR="0" algn="ctr">
                        <a:lnSpc>
                          <a:spcPct val="115000"/>
                        </a:lnSpc>
                        <a:spcBef>
                          <a:spcPts val="0"/>
                        </a:spcBef>
                        <a:spcAft>
                          <a:spcPts val="0"/>
                        </a:spcAft>
                      </a:pPr>
                      <a:r>
                        <a:rPr lang="en-US" sz="2000" b="1" dirty="0" err="1">
                          <a:solidFill>
                            <a:srgbClr val="333333"/>
                          </a:solidFill>
                          <a:latin typeface="Times New Roman"/>
                          <a:ea typeface="Times New Roman"/>
                          <a:cs typeface="Times New Roman"/>
                        </a:rPr>
                        <a:t>Otra</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raíz</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154" marR="8154" marT="8154" marB="8154" anchor="ctr">
                    <a:lnL>
                      <a:noFill/>
                    </a:lnL>
                    <a:lnR>
                      <a:noFill/>
                    </a:lnR>
                    <a:lnT>
                      <a:noFill/>
                    </a:lnT>
                    <a:lnB>
                      <a:noFill/>
                    </a:lnB>
                  </a:tcPr>
                </a:tc>
                <a:extLst>
                  <a:ext uri="{0D108BD9-81ED-4DB2-BD59-A6C34878D82A}">
                    <a16:rowId xmlns:a16="http://schemas.microsoft.com/office/drawing/2014/main" val="10000"/>
                  </a:ext>
                </a:extLst>
              </a:tr>
              <a:tr h="32023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Doble</a:t>
                      </a:r>
                      <a:endParaRPr lang="en-US" sz="2000" dirty="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diplo-</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dupli-</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extLst>
                  <a:ext uri="{0D108BD9-81ED-4DB2-BD59-A6C34878D82A}">
                    <a16:rowId xmlns:a16="http://schemas.microsoft.com/office/drawing/2014/main" val="10001"/>
                  </a:ext>
                </a:extLst>
              </a:tr>
              <a:tr h="32023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Igual</a:t>
                      </a:r>
                      <a:endParaRPr lang="en-US" sz="2000" dirty="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iso-</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equi-</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extLst>
                  <a:ext uri="{0D108BD9-81ED-4DB2-BD59-A6C34878D82A}">
                    <a16:rowId xmlns:a16="http://schemas.microsoft.com/office/drawing/2014/main" val="10002"/>
                  </a:ext>
                </a:extLst>
              </a:tr>
              <a:tr h="320234">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Pocos</a:t>
                      </a:r>
                      <a:endParaRPr lang="en-US" sz="2000" dirty="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oligo-</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pauci-</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extLst>
                  <a:ext uri="{0D108BD9-81ED-4DB2-BD59-A6C34878D82A}">
                    <a16:rowId xmlns:a16="http://schemas.microsoft.com/office/drawing/2014/main" val="10003"/>
                  </a:ext>
                </a:extLst>
              </a:tr>
              <a:tr h="927688">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Mitad</a:t>
                      </a:r>
                      <a:endParaRPr lang="en-US" sz="2000" dirty="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hemi-</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semi-</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demi- (French)</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extLst>
                  <a:ext uri="{0D108BD9-81ED-4DB2-BD59-A6C34878D82A}">
                    <a16:rowId xmlns:a16="http://schemas.microsoft.com/office/drawing/2014/main" val="10004"/>
                  </a:ext>
                </a:extLst>
              </a:tr>
              <a:tr h="623961">
                <a:tc>
                  <a:txBody>
                    <a:bodyPr/>
                    <a:lstStyle/>
                    <a:p>
                      <a:pPr marL="0" marR="0">
                        <a:lnSpc>
                          <a:spcPct val="115000"/>
                        </a:lnSpc>
                        <a:spcBef>
                          <a:spcPts val="0"/>
                        </a:spcBef>
                        <a:spcAft>
                          <a:spcPts val="0"/>
                        </a:spcAft>
                      </a:pPr>
                      <a:r>
                        <a:rPr lang="en-US" sz="2000" b="1" dirty="0" err="1">
                          <a:solidFill>
                            <a:srgbClr val="333333"/>
                          </a:solidFill>
                          <a:latin typeface="Times New Roman"/>
                          <a:ea typeface="Times New Roman"/>
                          <a:cs typeface="Times New Roman"/>
                        </a:rPr>
                        <a:t>muchos</a:t>
                      </a:r>
                      <a:r>
                        <a:rPr lang="en-US" sz="2000" b="1" dirty="0">
                          <a:solidFill>
                            <a:srgbClr val="333333"/>
                          </a:solidFill>
                          <a:latin typeface="Times New Roman"/>
                          <a:ea typeface="Times New Roman"/>
                          <a:cs typeface="Times New Roman"/>
                        </a:rPr>
                        <a:t>, </a:t>
                      </a:r>
                      <a:r>
                        <a:rPr lang="en-US" sz="2000" b="1" dirty="0" err="1">
                          <a:solidFill>
                            <a:srgbClr val="333333"/>
                          </a:solidFill>
                          <a:latin typeface="Times New Roman"/>
                          <a:ea typeface="Times New Roman"/>
                          <a:cs typeface="Times New Roman"/>
                        </a:rPr>
                        <a:t>mucho</a:t>
                      </a:r>
                      <a:endParaRPr lang="en-US" sz="2000" dirty="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poly-</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multi-</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extLst>
                  <a:ext uri="{0D108BD9-81ED-4DB2-BD59-A6C34878D82A}">
                    <a16:rowId xmlns:a16="http://schemas.microsoft.com/office/drawing/2014/main" val="10005"/>
                  </a:ext>
                </a:extLst>
              </a:tr>
              <a:tr h="320234">
                <a:tc>
                  <a:txBody>
                    <a:bodyPr/>
                    <a:lstStyle/>
                    <a:p>
                      <a:pPr marL="0" marR="0">
                        <a:lnSpc>
                          <a:spcPct val="115000"/>
                        </a:lnSpc>
                        <a:spcBef>
                          <a:spcPts val="0"/>
                        </a:spcBef>
                        <a:spcAft>
                          <a:spcPts val="0"/>
                        </a:spcAft>
                      </a:pPr>
                      <a:r>
                        <a:rPr lang="en-US" sz="2000" b="1" dirty="0">
                          <a:solidFill>
                            <a:srgbClr val="333333"/>
                          </a:solidFill>
                          <a:latin typeface="Times New Roman"/>
                          <a:ea typeface="Times New Roman"/>
                          <a:cs typeface="Times New Roman"/>
                        </a:rPr>
                        <a:t>Dos </a:t>
                      </a:r>
                      <a:r>
                        <a:rPr lang="en-US" sz="2000" b="1" dirty="0" err="1">
                          <a:solidFill>
                            <a:srgbClr val="333333"/>
                          </a:solidFill>
                          <a:latin typeface="Times New Roman"/>
                          <a:ea typeface="Times New Roman"/>
                          <a:cs typeface="Times New Roman"/>
                        </a:rPr>
                        <a:t>veces</a:t>
                      </a:r>
                      <a:r>
                        <a:rPr lang="en-US" sz="2000" b="1" dirty="0">
                          <a:solidFill>
                            <a:srgbClr val="333333"/>
                          </a:solidFill>
                          <a:latin typeface="Times New Roman"/>
                          <a:ea typeface="Times New Roman"/>
                          <a:cs typeface="Times New Roman"/>
                        </a:rPr>
                        <a:t>
</a:t>
                      </a:r>
                      <a:endParaRPr lang="en-US" sz="2000" dirty="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dis-</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a:solidFill>
                            <a:srgbClr val="333333"/>
                          </a:solidFill>
                          <a:latin typeface="Times New Roman"/>
                          <a:ea typeface="Times New Roman"/>
                          <a:cs typeface="Times New Roman"/>
                        </a:rPr>
                        <a:t>bis-</a:t>
                      </a:r>
                      <a:endParaRPr lang="en-US" sz="2000">
                        <a:solidFill>
                          <a:srgbClr val="333333"/>
                        </a:solidFill>
                        <a:latin typeface="Arial"/>
                        <a:ea typeface="Calibri"/>
                        <a:cs typeface="Times New Roman"/>
                      </a:endParaRPr>
                    </a:p>
                  </a:txBody>
                  <a:tcPr marL="8253" marR="8253" marT="8253" marB="8253" anchor="ctr">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333333"/>
                          </a:solidFill>
                          <a:latin typeface="Times New Roman"/>
                          <a:ea typeface="Times New Roman"/>
                          <a:cs typeface="Times New Roman"/>
                        </a:rPr>
                        <a:t>-</a:t>
                      </a:r>
                      <a:endParaRPr lang="en-US" sz="2000" dirty="0">
                        <a:solidFill>
                          <a:srgbClr val="333333"/>
                        </a:solidFill>
                        <a:latin typeface="Arial"/>
                        <a:ea typeface="Calibri"/>
                        <a:cs typeface="Times New Roman"/>
                      </a:endParaRPr>
                    </a:p>
                  </a:txBody>
                  <a:tcPr marL="8253" marR="8253" marT="8253" marB="8253"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58369" name="Rectangle 1"/>
          <p:cNvSpPr>
            <a:spLocks noChangeArrowheads="1"/>
          </p:cNvSpPr>
          <p:nvPr/>
        </p:nvSpPr>
        <p:spPr bwMode="auto">
          <a:xfrm>
            <a:off x="0" y="66526"/>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s-ES" sz="2000" b="1" dirty="0">
                <a:latin typeface="Arial" pitchFamily="34" charset="0"/>
                <a:ea typeface="Times New Roman" pitchFamily="18" charset="0"/>
                <a:cs typeface="Arial" pitchFamily="34" charset="0"/>
              </a:rPr>
              <a:t>Raíces de la cantidad
(Importe, cantidad)
</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341</TotalTime>
  <Words>10090</Words>
  <Application>Microsoft Office PowerPoint</Application>
  <PresentationFormat>On-screen Show (4:3)</PresentationFormat>
  <Paragraphs>2973</Paragraphs>
  <Slides>129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129</vt:i4>
      </vt:variant>
    </vt:vector>
  </HeadingPairs>
  <TitlesOfParts>
    <vt:vector size="137" baseType="lpstr">
      <vt:lpstr>Arial</vt:lpstr>
      <vt:lpstr>Calibri</vt:lpstr>
      <vt:lpstr>Lucida Sans Unicode</vt:lpstr>
      <vt:lpstr>Times New Roman</vt:lpstr>
      <vt:lpstr>Verdana</vt:lpstr>
      <vt:lpstr>Wingdings 2</vt:lpstr>
      <vt:lpstr>Wingdings 3</vt:lpstr>
      <vt:lpstr>Concourse</vt:lpstr>
      <vt:lpstr>Lenguaje médico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lenguaje</dc:title>
  <dc:creator>Faculty</dc:creator>
  <cp:lastModifiedBy> </cp:lastModifiedBy>
  <cp:revision>30</cp:revision>
  <dcterms:created xsi:type="dcterms:W3CDTF">2013-10-04T22:52:20Z</dcterms:created>
  <dcterms:modified xsi:type="dcterms:W3CDTF">2020-04-21T16:34:50Z</dcterms:modified>
</cp:coreProperties>
</file>