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7"/>
  </p:notes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257" r:id="rId64"/>
    <p:sldId id="320" r:id="rId65"/>
    <p:sldId id="321" r:id="rId66"/>
    <p:sldId id="322" r:id="rId67"/>
    <p:sldId id="323" r:id="rId68"/>
    <p:sldId id="324" r:id="rId69"/>
    <p:sldId id="325" r:id="rId70"/>
    <p:sldId id="326" r:id="rId71"/>
    <p:sldId id="327" r:id="rId72"/>
    <p:sldId id="328" r:id="rId73"/>
    <p:sldId id="329"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 id="427" r:id="rId170"/>
    <p:sldId id="428" r:id="rId171"/>
    <p:sldId id="429" r:id="rId172"/>
    <p:sldId id="430" r:id="rId173"/>
    <p:sldId id="431" r:id="rId174"/>
    <p:sldId id="432" r:id="rId175"/>
    <p:sldId id="433" r:id="rId1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82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86EAEC-0CE5-40B2-9289-76B20FCB153E}"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697F68-BCBE-434F-8435-E8D0068C57BA}" type="slidenum">
              <a:rPr lang="en-US" smtClean="0"/>
              <a:t>‹#›</a:t>
            </a:fld>
            <a:endParaRPr lang="en-US"/>
          </a:p>
        </p:txBody>
      </p:sp>
    </p:spTree>
    <p:extLst>
      <p:ext uri="{BB962C8B-B14F-4D97-AF65-F5344CB8AC3E}">
        <p14:creationId xmlns:p14="http://schemas.microsoft.com/office/powerpoint/2010/main" val="3417975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4475E-8839-48B9-AAF8-93BD36EC616B}" type="slidenum">
              <a:rPr lang="en-US"/>
              <a:pPr/>
              <a:t>1</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EDAA09-57E0-4807-95A3-06B32F175F28}" type="slidenum">
              <a:rPr lang="en-US"/>
              <a:pPr/>
              <a:t>2</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0340E4-F939-4738-80A5-68BB226F484A}" type="slidenum">
              <a:rPr lang="en-US"/>
              <a:pPr/>
              <a:t>3</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B2B705-E121-4427-9B4F-92A77C3D7BA1}" type="slidenum">
              <a:rPr lang="en-US"/>
              <a:pPr/>
              <a:t>4</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297CC5-5542-4404-A187-1D8B916AE405}" type="slidenum">
              <a:rPr lang="en-US"/>
              <a:pPr/>
              <a:t>5</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7DFA93-0776-47F9-B7F0-585B27958F50}" type="slidenum">
              <a:rPr lang="en-US"/>
              <a:pPr/>
              <a:t>6</a:t>
            </a:fld>
            <a:endParaRPr lang="en-US"/>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CA3554-F102-46DD-928A-763BE8A7BA6B}" type="slidenum">
              <a:rPr lang="en-US"/>
              <a:pPr/>
              <a:t>7</a:t>
            </a:fld>
            <a:endParaRPr lang="en-US"/>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7EDD27-64E8-4752-B7F8-A275CBE7821F}" type="slidenum">
              <a:rPr lang="en-US"/>
              <a:pPr/>
              <a:t>8</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647A93-FEB3-4508-B3FB-0F28EBCBB34B}" type="slidenum">
              <a:rPr lang="en-US"/>
              <a:pPr/>
              <a:t>9</a:t>
            </a:fld>
            <a:endParaRPr lang="en-US"/>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A2D577-5C1E-440E-A7CF-CFF985F46C42}" type="slidenum">
              <a:rPr lang="en-US"/>
              <a:pPr/>
              <a:t>10</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4B4A5C-33A8-41BD-A8B2-37094ABBE39D}" type="slidenum">
              <a:rPr lang="en-US"/>
              <a:pPr/>
              <a:t>11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E51D8F-102C-4FE3-B478-2C9C12DD8BBA}" type="slidenum">
              <a:rPr lang="en-US"/>
              <a:pPr/>
              <a:t>12</a:t>
            </a:fld>
            <a:endParaRPr lang="en-US"/>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A1ABF3-9B89-4002-B5A3-F43E3D6E5187}" type="slidenum">
              <a:rPr lang="en-US"/>
              <a:pPr/>
              <a:t>13</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4DB641-2B11-4055-8DCF-A0FD7B924C72}" type="slidenum">
              <a:rPr lang="en-US"/>
              <a:pPr/>
              <a:t>14</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75B639-3EE6-413D-82DB-B970B551CA3C}" type="slidenum">
              <a:rPr lang="en-US"/>
              <a:pPr/>
              <a:t>15</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92A331-63E2-4F86-AC79-AFDB87280585}" type="slidenum">
              <a:rPr lang="en-US"/>
              <a:pPr/>
              <a:t>16</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69E69F-148B-4FD6-9A9F-FCF5A5CB8F0E}" type="slidenum">
              <a:rPr lang="en-US"/>
              <a:pPr/>
              <a:t>17</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429A26-216E-4E49-A53A-4019363F3E0F}" type="slidenum">
              <a:rPr lang="en-US"/>
              <a:pPr/>
              <a:t>18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671255-9F40-4E2B-8F35-6980DE1E7A78}" type="slidenum">
              <a:rPr lang="en-US"/>
              <a:pPr/>
              <a:t>19</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0825CE-A914-4DCF-8F79-D743C38E3DB5}" type="slidenum">
              <a:rPr lang="en-US"/>
              <a:pPr/>
              <a:t>20</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2E1ED0-C858-405D-853F-94C83CB585D4}" type="slidenum">
              <a:rPr lang="en-US"/>
              <a:pPr/>
              <a:t>21</a:t>
            </a:fld>
            <a:endParaRPr lang="en-US"/>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636013-202B-4B24-B616-3CB97DE5E630}" type="slidenum">
              <a:rPr lang="en-US"/>
              <a:pPr/>
              <a:t>22</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430E72-F162-4C66-9843-42D0B011F3DD}" type="slidenum">
              <a:rPr lang="en-US"/>
              <a:pPr/>
              <a:t>23</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2BC3E4-F0B4-44B1-8882-2DF4A79EDBB0}" type="slidenum">
              <a:rPr lang="en-US"/>
              <a:pPr/>
              <a:t>24</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30608A-24E6-42BA-9F07-D243287DF133}" type="slidenum">
              <a:rPr lang="en-US"/>
              <a:pPr/>
              <a:t>25</a:t>
            </a:fld>
            <a:endParaRPr lang="en-US"/>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D115B3-6261-47F5-9725-1B1B26A86C04}" type="slidenum">
              <a:rPr lang="en-US"/>
              <a:pPr/>
              <a:t>26</a:t>
            </a:fld>
            <a:endParaRPr 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FFA849-05EC-487C-A2F7-03D22B713925}" type="slidenum">
              <a:rPr lang="en-US"/>
              <a:pPr/>
              <a:t>27</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3FA59-7F85-4C0B-AF4F-B0A86CB65018}" type="slidenum">
              <a:rPr lang="en-US"/>
              <a:pPr/>
              <a:t>28</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EDDCD6-814E-4431-97FF-F5E57FDD94C3}" type="slidenum">
              <a:rPr lang="en-US"/>
              <a:pPr/>
              <a:t>29</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28777B-2736-4E31-BCD4-B8873FDF2A7D}" type="slidenum">
              <a:rPr lang="en-US"/>
              <a:pPr/>
              <a:t>30</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E1198C-9628-44FC-99E6-D3824AB87028}" type="slidenum">
              <a:rPr lang="en-US"/>
              <a:pPr/>
              <a:t>31</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1EA3C-782E-4386-8460-72B3012AC9EE}" type="slidenum">
              <a:rPr lang="en-US"/>
              <a:pPr/>
              <a:t>32</a:t>
            </a:fld>
            <a:endParaRPr lang="en-US"/>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F5FDBB-276C-4995-AA74-E4B7A44DD82F}" type="slidenum">
              <a:rPr lang="en-US"/>
              <a:pPr/>
              <a:t>33</a:t>
            </a:fld>
            <a:endParaRPr lang="en-US"/>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AAE218-C9C2-49A9-9D94-CD397339B9A8}" type="slidenum">
              <a:rPr lang="en-US"/>
              <a:pPr/>
              <a:t>34</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E46261-B4A7-441B-91B7-1964D6816D6C}" type="slidenum">
              <a:rPr lang="en-US"/>
              <a:pPr/>
              <a:t>35</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24D7D1-EF3F-445D-A3EA-FA1112BE932F}" type="slidenum">
              <a:rPr lang="en-US"/>
              <a:pPr/>
              <a:t>36</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9F87F9-B443-4EB0-B3D7-8CA2F93C08D6}" type="slidenum">
              <a:rPr lang="en-US"/>
              <a:pPr/>
              <a:t>37</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805A4D-983A-46F5-845C-94A2CA85B87E}" type="slidenum">
              <a:rPr lang="en-US"/>
              <a:pPr/>
              <a:t>38</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CFFCE9-FD35-4977-9611-AEF876B04960}" type="slidenum">
              <a:rPr lang="en-US"/>
              <a:pPr/>
              <a:t>39</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F22A94-A5AE-473E-8A6F-B800D14C046E}" type="slidenum">
              <a:rPr lang="en-US"/>
              <a:pPr/>
              <a:t>40</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11EA6A-48E0-42FF-ACA1-EF62496D928B}" type="slidenum">
              <a:rPr lang="en-US"/>
              <a:pPr/>
              <a:t>41</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CB38C4-ED06-457B-A5D4-66D869FBAFDA}" type="slidenum">
              <a:rPr lang="en-US"/>
              <a:pPr/>
              <a:t>42</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4DF6EB-D2A9-4BC2-A932-667ECF6543C2}" type="slidenum">
              <a:rPr lang="en-US"/>
              <a:pPr/>
              <a:t>43</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14B09A-2CCB-4AD2-A06E-1994F392486F}" type="slidenum">
              <a:rPr lang="en-US"/>
              <a:pPr/>
              <a:t>44</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55DFAD-0E39-4F13-B571-555B6A6D1D81}" type="slidenum">
              <a:rPr lang="en-US"/>
              <a:pPr/>
              <a:t>45</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4B980F-1969-445A-9009-36286A62C284}" type="slidenum">
              <a:rPr lang="en-US"/>
              <a:pPr/>
              <a:t>46</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9EE23F-F5AC-496A-B9F0-DDEBFA5F9DDE}" type="slidenum">
              <a:rPr lang="en-US"/>
              <a:pPr/>
              <a:t>47</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2EF616-AE1D-4CE5-A076-161835A9C699}" type="slidenum">
              <a:rPr lang="en-US"/>
              <a:pPr/>
              <a:t>48</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5FB53C-FD5A-464D-9608-73EBCC12CDA3}" type="slidenum">
              <a:rPr lang="en-US"/>
              <a:pPr/>
              <a:t>49</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F2AA7-E3D3-4039-A82E-D2029B853DC2}" type="slidenum">
              <a:rPr lang="en-US"/>
              <a:pPr/>
              <a:t>50</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85809C-5678-4D7A-8FB1-2173DFD3D605}" type="slidenum">
              <a:rPr lang="en-US"/>
              <a:pPr/>
              <a:t>51</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44C7DA-BB6A-41F0-83C1-D06A0C43F65B}" type="slidenum">
              <a:rPr lang="en-US"/>
              <a:pPr/>
              <a:t>52</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E6FAEA-F22C-4D1A-AFD6-5309E871E2A7}" type="slidenum">
              <a:rPr lang="en-US"/>
              <a:pPr/>
              <a:t>53</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5A688B-F412-4F75-8229-8E64B4D698EC}" type="slidenum">
              <a:rPr lang="en-US"/>
              <a:pPr/>
              <a:t>54</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59E52D-A760-4EDA-93E9-36344DC078EC}" type="slidenum">
              <a:rPr lang="en-US"/>
              <a:pPr/>
              <a:t>55</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B93B55-1D4D-47D6-A6A9-F459588A6782}" type="slidenum">
              <a:rPr lang="en-US"/>
              <a:pPr/>
              <a:t>56</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B94B77-15D6-4A42-86CC-44D4622AEB7F}" type="slidenum">
              <a:rPr lang="en-US"/>
              <a:pPr/>
              <a:t>57</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CC2AC8-E846-46F7-A461-C333B8AA9B16}" type="slidenum">
              <a:rPr lang="en-US"/>
              <a:pPr/>
              <a:t>58</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2A7199-5FFC-45FD-BDBB-579BCC926BFA}" type="slidenum">
              <a:rPr lang="en-US"/>
              <a:pPr/>
              <a:t>59</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DE8973-2171-452F-9C31-EAE288A8AF50}" type="slidenum">
              <a:rPr lang="en-US"/>
              <a:pPr/>
              <a:t>60</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1A8466-CD52-4C89-BC55-5DB7443029CE}" type="slidenum">
              <a:rPr lang="en-US"/>
              <a:pPr/>
              <a:t>61</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BBC357-9256-4FF7-85A2-CB35884A789B}" type="slidenum">
              <a:rPr lang="en-US"/>
              <a:pPr/>
              <a:t>62</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9ED04D-326E-4723-BFC6-E34737714998}" type="slidenum">
              <a:rPr lang="en-US"/>
              <a:pPr/>
              <a:t>63</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1C3B3C-B85C-4414-9AAE-E3CF9AFE36A1}" type="slidenum">
              <a:rPr lang="en-US"/>
              <a:pPr/>
              <a:t>64</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DBCD3-D12B-4986-B7E1-87C7B0AE6C52}" type="slidenum">
              <a:rPr lang="en-US"/>
              <a:pPr/>
              <a:t>65</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7A3A8A-A2C1-441E-A282-B9D334510A90}" type="slidenum">
              <a:rPr lang="en-US"/>
              <a:pPr/>
              <a:t>66</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1B3A27-7E6E-4363-9A65-1F6C398C0738}" type="slidenum">
              <a:rPr lang="en-US"/>
              <a:pPr/>
              <a:t>67</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D02A3B-8935-4D33-B507-8FD2DE79C98A}" type="slidenum">
              <a:rPr lang="en-US"/>
              <a:pPr/>
              <a:t>68</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000451-494D-445D-B1A2-9E75D928FBE0}" type="slidenum">
              <a:rPr lang="en-US"/>
              <a:pPr/>
              <a:t>69</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B7D2CF-25F6-488F-801B-17E4F00E9B00}" type="slidenum">
              <a:rPr lang="en-US"/>
              <a:pPr/>
              <a:t>70</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3F1563-D0B9-415E-92FA-7A237093E35A}" type="slidenum">
              <a:rPr lang="en-US"/>
              <a:pPr/>
              <a:t>71</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2BB35A-D9D7-4C5A-A870-5DF2A0A8CE09}" type="slidenum">
              <a:rPr lang="en-US"/>
              <a:pPr/>
              <a:t>72</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F02B58-1B9C-431A-A67F-65FB00575040}" type="slidenum">
              <a:rPr lang="en-US"/>
              <a:pPr/>
              <a:t>73</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8142FE-E48D-493B-A008-E3477F570A6E}" type="slidenum">
              <a:rPr lang="en-US"/>
              <a:pPr/>
              <a:t>74</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5C06EF-4684-48AD-80C3-19665E957550}" type="slidenum">
              <a:rPr lang="en-US"/>
              <a:pPr/>
              <a:t>75</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752330-13E4-4A21-A386-40800C4D7BFA}" type="slidenum">
              <a:rPr lang="en-US"/>
              <a:pPr/>
              <a:t>76</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58832-13E6-46AE-AA19-5FCBD79C947F}" type="slidenum">
              <a:rPr lang="en-US"/>
              <a:pPr/>
              <a:t>77</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D9DA56-8C4E-49D6-B98A-93AF9EC1B217}" type="slidenum">
              <a:rPr lang="en-US"/>
              <a:pPr/>
              <a:t>78</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E83C26-9DF1-41ED-8B0E-B9765D91A912}" type="slidenum">
              <a:rPr lang="en-US"/>
              <a:pPr/>
              <a:t>79</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016ECF-E2CF-410D-8FEB-380BCAE09BF4}" type="slidenum">
              <a:rPr lang="en-US"/>
              <a:pPr/>
              <a:t>80</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1AD241-3942-4D36-B7EE-665AA7FC0803}" type="slidenum">
              <a:rPr lang="en-US"/>
              <a:pPr/>
              <a:t>81</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AE6FB0-52B5-4681-94DE-0FCC95B32F1D}" type="slidenum">
              <a:rPr lang="en-US"/>
              <a:pPr/>
              <a:t>82</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45FA68-D0BD-46D7-BA7F-D689BE94BBA1}" type="slidenum">
              <a:rPr lang="en-US"/>
              <a:pPr/>
              <a:t>83</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B061CB-9A4E-4EC6-A0C4-6006DDF42169}" type="slidenum">
              <a:rPr lang="en-US"/>
              <a:pPr/>
              <a:t>84</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E0444A-CFEA-4186-BE70-2B4380BFECF4}" type="slidenum">
              <a:rPr lang="en-US"/>
              <a:pPr/>
              <a:t>85</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836D77-8B45-4FFD-BBEA-12B08146F12E}" type="slidenum">
              <a:rPr lang="en-US"/>
              <a:pPr/>
              <a:t>86</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B9278B-D6A8-403C-A9A4-FA1CE32600C8}" type="slidenum">
              <a:rPr lang="en-US"/>
              <a:pPr/>
              <a:t>87</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A16D2-2E93-48D9-BA6F-7D8D827BFE68}" type="slidenum">
              <a:rPr lang="en-US"/>
              <a:pPr/>
              <a:t>88</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4B110-FD11-4569-89CA-DD2C344602E8}" type="slidenum">
              <a:rPr lang="en-US"/>
              <a:pPr/>
              <a:t>89</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99EC9B-AA78-4A4D-8EC3-9287BA82294D}" type="slidenum">
              <a:rPr lang="en-US"/>
              <a:pPr/>
              <a:t>90</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EDE54C-E534-4826-8DFE-0DAD747107B4}" type="slidenum">
              <a:rPr lang="en-US"/>
              <a:pPr/>
              <a:t>91</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7B515C-1678-4FA5-BDFA-FB68E681E49D}" type="slidenum">
              <a:rPr lang="en-US"/>
              <a:pPr/>
              <a:t>92</a:t>
            </a:fld>
            <a:endParaRPr lang="en-US"/>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0BE34B-C4C9-4D22-BCE0-458D7BA1E217}" type="slidenum">
              <a:rPr lang="en-US"/>
              <a:pPr/>
              <a:t>93</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40AF71-8129-4C08-8536-B4A564E51A03}" type="slidenum">
              <a:rPr lang="en-US"/>
              <a:pPr/>
              <a:t>94</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62BF8F-F0F7-49F8-8F7B-741F124AB7D2}" type="slidenum">
              <a:rPr lang="en-US"/>
              <a:pPr/>
              <a:t>95</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1B6309-B313-4D1A-BC98-D6C8481769C9}" type="slidenum">
              <a:rPr lang="en-US"/>
              <a:pPr/>
              <a:t>96</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9C0C90-9D42-4294-B48F-B7A713A54FDD}" type="slidenum">
              <a:rPr lang="en-US"/>
              <a:pPr/>
              <a:t>97</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0C72AF-8AC1-4A5B-A793-592FFFCF952D}" type="slidenum">
              <a:rPr lang="en-US"/>
              <a:pPr/>
              <a:t>98</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AB377E-DCE5-450B-8707-954AFBED146C}" type="slidenum">
              <a:rPr lang="en-US"/>
              <a:pPr/>
              <a:t>99</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87EC69-238A-4AD2-9012-9911A4B6EBF4}" type="slidenum">
              <a:rPr lang="en-US"/>
              <a:pPr/>
              <a:t>100</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259EE-7B75-4AA8-8AF8-BA5C9F446A6D}" type="slidenum">
              <a:rPr lang="en-US"/>
              <a:pPr/>
              <a:t>101</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9E57C-882F-42B4-B74C-E83AB7CE64B0}" type="slidenum">
              <a:rPr lang="en-US"/>
              <a:pPr/>
              <a:t>102</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469CEF-A275-4D2B-86F0-A09495240DF8}" type="slidenum">
              <a:rPr lang="en-US"/>
              <a:pPr/>
              <a:t>103</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CB9F0C-C531-49D5-A0C6-7021F008059C}" type="slidenum">
              <a:rPr lang="en-US"/>
              <a:pPr/>
              <a:t>104</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B03968-4958-4965-B266-223BFB1C2F31}" type="slidenum">
              <a:rPr lang="en-US"/>
              <a:pPr/>
              <a:t>105</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285BD6-8E2D-4AC0-BD61-CA058A6018CF}" type="slidenum">
              <a:rPr lang="en-US"/>
              <a:pPr/>
              <a:t>106</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31E5C-0288-4694-BEAA-DEA17E890947}" type="slidenum">
              <a:rPr lang="en-US"/>
              <a:pPr/>
              <a:t>107</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A33BFF-3CC2-4E40-97D8-A027E0323EDB}" type="slidenum">
              <a:rPr lang="en-US"/>
              <a:pPr/>
              <a:t>108</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2D7B49-1C67-46CC-B540-9213F47111B6}" type="slidenum">
              <a:rPr lang="en-US"/>
              <a:pPr/>
              <a:t>109</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B03968-4958-4965-B266-223BFB1C2F31}" type="slidenum">
              <a:rPr lang="en-US"/>
              <a:pPr/>
              <a:t>110</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0858837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285BD6-8E2D-4AC0-BD61-CA058A6018CF}" type="slidenum">
              <a:rPr lang="en-US"/>
              <a:pPr/>
              <a:t>111</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19624003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31E5C-0288-4694-BEAA-DEA17E890947}" type="slidenum">
              <a:rPr lang="en-US"/>
              <a:pPr/>
              <a:t>112</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8321581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A33BFF-3CC2-4E40-97D8-A027E0323EDB}" type="slidenum">
              <a:rPr lang="en-US"/>
              <a:pPr/>
              <a:t>113</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1120560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7A87A6-6ABE-460C-9518-8A7D1084A3C9}" type="slidenum">
              <a:rPr lang="en-US"/>
              <a:pPr/>
              <a:t>114</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72105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8D9140-3499-4B28-BBC6-B12D2B8D3390}" type="slidenum">
              <a:rPr lang="en-US"/>
              <a:pPr/>
              <a:t>115</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43856126"/>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0D4BD8-5185-4992-AA84-58B56CEB810F}" type="slidenum">
              <a:rPr lang="en-US"/>
              <a:pPr/>
              <a:t>116</a:t>
            </a:fld>
            <a:endParaRPr lang="en-US"/>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951179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2C698-7EF5-41D5-83C7-5E64A1233857}" type="slidenum">
              <a:rPr lang="en-US"/>
              <a:pPr/>
              <a:t>117</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1093871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B3A15-C772-477D-8721-A3AA2815CCEB}" type="slidenum">
              <a:rPr lang="en-US"/>
              <a:pPr/>
              <a:t>118</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0020547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7C93C7-1766-4D7B-954A-36E2EA206324}" type="slidenum">
              <a:rPr lang="en-US"/>
              <a:pPr/>
              <a:t>119</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5089332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EEA758-E965-4F11-A9B0-61E0DBD5CA2D}" type="slidenum">
              <a:rPr lang="en-US"/>
              <a:pPr/>
              <a:t>120</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1374268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A3046B-BF81-4774-8E8B-0F2BD04CF534}" type="slidenum">
              <a:rPr lang="en-US"/>
              <a:pPr/>
              <a:t>121</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4397114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F52F19-5C95-4993-9B74-1242B4800445}" type="slidenum">
              <a:rPr lang="en-US"/>
              <a:pPr/>
              <a:t>122</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3857102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7A79C-7E00-48C7-9DAE-1440FCE0DDF8}" type="slidenum">
              <a:rPr lang="en-US"/>
              <a:pPr/>
              <a:t>123</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481900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E5DA85-E50E-4F6F-A9FA-DAD452BF28C9}" type="slidenum">
              <a:rPr lang="en-US"/>
              <a:pPr/>
              <a:t>124</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9286110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D89C17-D8FB-4F21-A08C-0C32E672BA97}" type="slidenum">
              <a:rPr lang="en-US"/>
              <a:pPr/>
              <a:t>125</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8072114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77F93F-6C6A-4303-8FBF-7A1FAE1F1B34}" type="slidenum">
              <a:rPr lang="en-US"/>
              <a:pPr/>
              <a:t>126</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6629084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86C8EB-28EC-4C47-B8FB-D1A43FBADD13}" type="slidenum">
              <a:rPr lang="en-US"/>
              <a:pPr/>
              <a:t>127</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3369271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D876C8-C2E8-44D0-A653-C4E2AA11C6B8}" type="slidenum">
              <a:rPr lang="en-US"/>
              <a:pPr/>
              <a:t>128</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1963703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2C05C6-3330-41C8-AE60-E10C0AC04E9D}" type="slidenum">
              <a:rPr lang="en-US"/>
              <a:pPr/>
              <a:t>129</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557409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7C80E2-7CD6-424F-92D8-E6743FEC54DE}" type="slidenum">
              <a:rPr lang="en-US"/>
              <a:pPr/>
              <a:t>130</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0867151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AE5CCC-56FC-4C1F-B8C4-70FF7B4ED631}" type="slidenum">
              <a:rPr lang="en-US"/>
              <a:pPr/>
              <a:t>131</a:t>
            </a:fld>
            <a:endParaRPr lang="en-US"/>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7570468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47FD62-E20B-4520-81C7-0EC23E5BDDA4}" type="slidenum">
              <a:rPr lang="en-US"/>
              <a:pPr/>
              <a:t>132</a:t>
            </a:fld>
            <a:endParaRPr lang="en-US"/>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189115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AF233B-E5E6-4A7C-9EB7-66F334E57D5A}" type="slidenum">
              <a:rPr lang="en-US"/>
              <a:pPr/>
              <a:t>133</a:t>
            </a:fld>
            <a:endParaRPr lang="en-US"/>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1305210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3C0222-849A-4BAB-A8C5-BAC541B526B2}" type="slidenum">
              <a:rPr lang="en-US"/>
              <a:pPr/>
              <a:t>134</a:t>
            </a:fld>
            <a:endParaRPr 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0218895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B87C24-725B-4F29-9D3D-6F59D13EDC16}" type="slidenum">
              <a:rPr lang="en-US"/>
              <a:pPr/>
              <a:t>135</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071662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A73361-50AD-443C-AF72-752BA9315A22}" type="slidenum">
              <a:rPr lang="en-US"/>
              <a:pPr/>
              <a:t>136</a:t>
            </a:fld>
            <a:endParaRPr lang="en-US"/>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40864082"/>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1966C5-6678-42D3-83D7-B1D383B9CFF1}" type="slidenum">
              <a:rPr lang="en-US"/>
              <a:pPr/>
              <a:t>137</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371574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40E74D-5373-41D5-B5D7-C42B44F4823B}" type="slidenum">
              <a:rPr lang="en-US"/>
              <a:pPr/>
              <a:t>138</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5860882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FE182C-E003-4E27-9BC5-3EB444F8E72A}" type="slidenum">
              <a:rPr lang="en-US"/>
              <a:pPr/>
              <a:t>139</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8458015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885ED3-ED8F-4565-BC53-D3D046449AB5}" type="slidenum">
              <a:rPr lang="en-US"/>
              <a:pPr/>
              <a:t>140</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1259325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6FCEDB-BB90-47C3-B103-B66C01FE2301}" type="slidenum">
              <a:rPr lang="en-US"/>
              <a:pPr/>
              <a:t>141</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730879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619B65-25B3-48D0-BC3F-E7B3D34451D1}" type="slidenum">
              <a:rPr lang="en-US"/>
              <a:pPr/>
              <a:t>142</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434303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0A8835-B070-4C71-9F36-E458D3378D88}" type="slidenum">
              <a:rPr lang="en-US"/>
              <a:pPr/>
              <a:t>143</a:t>
            </a:fld>
            <a:endParaRPr 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8900472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96C5B6-DC7D-4A93-93B4-3033B9A4B450}" type="slidenum">
              <a:rPr lang="en-US"/>
              <a:pPr/>
              <a:t>144</a:t>
            </a:fld>
            <a:endParaRPr lang="en-US"/>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8116518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8EA580-AFB3-4494-9C98-22FA5DA583D4}" type="slidenum">
              <a:rPr lang="en-US"/>
              <a:pPr/>
              <a:t>145</a:t>
            </a:fld>
            <a:endParaRPr lang="en-US"/>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1816181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633780-A709-48CB-B1F7-991EEE597D98}" type="slidenum">
              <a:rPr lang="en-US"/>
              <a:pPr/>
              <a:t>146</a:t>
            </a:fld>
            <a:endParaRPr 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5959914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1D8817-EF32-4B29-8FCA-FBAFA02CBA51}" type="slidenum">
              <a:rPr lang="en-US"/>
              <a:pPr/>
              <a:t>147</a:t>
            </a:fld>
            <a:endParaRPr lang="en-US"/>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8544519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3093A6-207F-4957-8609-01D5D4259BD9}" type="slidenum">
              <a:rPr lang="en-US"/>
              <a:pPr/>
              <a:t>148</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0888912"/>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443899-0A45-4A5C-84D9-D05BCA4622FB}" type="slidenum">
              <a:rPr lang="en-US"/>
              <a:pPr/>
              <a:t>149</a:t>
            </a:fld>
            <a:endParaRPr lang="en-US"/>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222624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B6500E-0283-45B7-A451-C353DE7A576B}" type="slidenum">
              <a:rPr lang="en-US"/>
              <a:pPr/>
              <a:t>150</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9578717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6EA86C-8A21-401E-819D-59F4AB018AAD}" type="slidenum">
              <a:rPr lang="en-US"/>
              <a:pPr/>
              <a:t>151</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85911479"/>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63D3A1-D7C2-4AE4-9C8A-270BF510BD02}" type="slidenum">
              <a:rPr lang="en-US"/>
              <a:pPr/>
              <a:t>152</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346842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214699-EF2A-4139-8B15-47091D1B1014}" type="slidenum">
              <a:rPr lang="en-US"/>
              <a:pPr/>
              <a:t>153</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3003696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498180-C5F6-4269-96F4-1871616A415E}" type="slidenum">
              <a:rPr lang="en-US"/>
              <a:pPr/>
              <a:t>154</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612467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C0F034-B669-48CE-8FBD-6F6B002C798B}" type="slidenum">
              <a:rPr lang="en-US"/>
              <a:pPr/>
              <a:t>155</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1260839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1C05B3-7CDD-404C-AB09-51E89DF77648}" type="slidenum">
              <a:rPr lang="en-US"/>
              <a:pPr/>
              <a:t>156</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979961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32A5E4-5825-40D8-B5F4-4E0C98CAE716}" type="slidenum">
              <a:rPr lang="en-US"/>
              <a:pPr/>
              <a:t>157</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785862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687C86-7066-43A4-B7C9-2632E89409B9}" type="slidenum">
              <a:rPr lang="en-US"/>
              <a:pPr/>
              <a:t>158</a:t>
            </a:fld>
            <a:endParaRPr lang="en-US"/>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67648048"/>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CB5F14-C44C-46CC-9E21-04452A3F1947}" type="slidenum">
              <a:rPr lang="en-US"/>
              <a:pPr/>
              <a:t>159</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2261058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5C3204-2357-4918-9928-6B47C32D24E8}" type="slidenum">
              <a:rPr lang="en-US"/>
              <a:pPr/>
              <a:t>160</a:t>
            </a:fld>
            <a:endParaRPr lang="en-US"/>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43863344"/>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56EC04-AE63-4D6E-813A-E45FC1C55348}" type="slidenum">
              <a:rPr lang="en-US"/>
              <a:pPr/>
              <a:t>161</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8930854"/>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5437A3-DD9A-47B1-B878-80A0FFE6AEFA}" type="slidenum">
              <a:rPr lang="en-US"/>
              <a:pPr/>
              <a:t>162</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4799399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186B1F-B05E-47A8-87EA-9E8A2FAFBD56}" type="slidenum">
              <a:rPr lang="en-US"/>
              <a:pPr/>
              <a:t>163</a:t>
            </a:fld>
            <a:endParaRPr lang="en-US"/>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07245122"/>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1B6DEE-E100-48C3-A749-3B85B62EC074}" type="slidenum">
              <a:rPr lang="en-US"/>
              <a:pPr/>
              <a:t>164</a:t>
            </a:fld>
            <a:endParaRPr 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4822863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F7497-9FBD-4C1B-80EB-A3E1F639612B}" type="slidenum">
              <a:rPr lang="en-US"/>
              <a:pPr/>
              <a:t>165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456077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7A87A6-6ABE-460C-9518-8A7D1084A3C9}" type="slidenum">
              <a:rPr lang="en-US"/>
              <a:pPr/>
              <a:t>166</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8D9140-3499-4B28-BBC6-B12D2B8D3390}" type="slidenum">
              <a:rPr lang="en-US"/>
              <a:pPr/>
              <a:t>167</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0D4BD8-5185-4992-AA84-58B56CEB810F}" type="slidenum">
              <a:rPr lang="en-US"/>
              <a:pPr/>
              <a:t>168</a:t>
            </a:fld>
            <a:endParaRPr lang="en-US"/>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2C698-7EF5-41D5-83C7-5E64A1233857}" type="slidenum">
              <a:rPr lang="en-US"/>
              <a:pPr/>
              <a:t>169</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B3A15-C772-477D-8721-A3AA2815CCEB}" type="slidenum">
              <a:rPr lang="en-US"/>
              <a:pPr/>
              <a:t>170</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7C93C7-1766-4D7B-954A-36E2EA206324}" type="slidenum">
              <a:rPr lang="en-US"/>
              <a:pPr/>
              <a:t>171</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EEA758-E965-4F11-A9B0-61E0DBD5CA2D}" type="slidenum">
              <a:rPr lang="en-US"/>
              <a:pPr/>
              <a:t>172</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A3046B-BF81-4774-8E8B-0F2BD04CF534}" type="slidenum">
              <a:rPr lang="en-US"/>
              <a:pPr/>
              <a:t>173</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F52F19-5C95-4993-9B74-1242B4800445}" type="slidenum">
              <a:rPr lang="en-US"/>
              <a:pPr/>
              <a:t>174</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57A79C-7E00-48C7-9DAE-1440FCE0DDF8}" type="slidenum">
              <a:rPr lang="en-US"/>
              <a:pPr/>
              <a:t>175</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FE7A799-E22D-4613-8E61-1226DE5E7223}"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E99ED13-FF02-4C35-80F5-E4BA96CFC6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E7A799-E22D-4613-8E61-1226DE5E7223}"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9ED13-FF02-4C35-80F5-E4BA96CFC6D7}"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FE7A799-E22D-4613-8E61-1226DE5E7223}"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9ED13-FF02-4C35-80F5-E4BA96CFC6D7}"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FE7A799-E22D-4613-8E61-1226DE5E7223}"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9ED13-FF02-4C35-80F5-E4BA96CFC6D7}"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FE7A799-E22D-4613-8E61-1226DE5E7223}"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99ED13-FF02-4C35-80F5-E4BA96CFC6D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FE7A799-E22D-4613-8E61-1226DE5E7223}"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99ED13-FF02-4C35-80F5-E4BA96CFC6D7}"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E7A799-E22D-4613-8E61-1226DE5E7223}"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99ED13-FF02-4C35-80F5-E4BA96CFC6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4FE7A799-E22D-4613-8E61-1226DE5E7223}"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9ED13-FF02-4C35-80F5-E4BA96CFC6D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FE7A799-E22D-4613-8E61-1226DE5E7223}"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E99ED13-FF02-4C35-80F5-E4BA96CFC6D7}"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E7A799-E22D-4613-8E61-1226DE5E7223}"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9ED13-FF02-4C35-80F5-E4BA96CFC6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FE7A799-E22D-4613-8E61-1226DE5E7223}"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9ED13-FF02-4C35-80F5-E4BA96CFC6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FE7A799-E22D-4613-8E61-1226DE5E7223}"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E99ED13-FF02-4C35-80F5-E4BA96CFC6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3200400" y="3276600"/>
            <a:ext cx="5638800" cy="1295400"/>
          </a:xfrm>
        </p:spPr>
        <p:txBody>
          <a:bodyPr>
            <a:normAutofit fontScale="90000"/>
          </a:bodyPr>
          <a:lstStyle/>
          <a:p>
            <a:r>
              <a:rPr lang="en-US" sz="4400" dirty="0"/>
              <a:t>Sistema </a:t>
            </a:r>
            <a:r>
              <a:rPr lang="en-US" sz="4400" dirty="0" err="1"/>
              <a:t>Integumentario</a:t>
            </a:r>
            <a:r>
              <a:rPr lang="en-US" sz="4400" dirty="0"/>
              <a:t>
</a:t>
            </a:r>
          </a:p>
        </p:txBody>
      </p:sp>
      <p:sp>
        <p:nvSpPr>
          <p:cNvPr id="6147" name="Rectangle 3"/>
          <p:cNvSpPr>
            <a:spLocks noGrp="1" noChangeArrowheads="1"/>
          </p:cNvSpPr>
          <p:nvPr>
            <p:ph type="subTitle" idx="1"/>
          </p:nvPr>
        </p:nvSpPr>
        <p:spPr>
          <a:xfrm>
            <a:off x="3124200" y="1752600"/>
            <a:ext cx="5638800" cy="685800"/>
          </a:xfrm>
        </p:spPr>
        <p:txBody>
          <a:bodyPr>
            <a:normAutofit fontScale="62500" lnSpcReduction="20000"/>
          </a:bodyPr>
          <a:lstStyle/>
          <a:p>
            <a:pPr algn="l"/>
            <a:r>
              <a:rPr lang="en-US" sz="3200" dirty="0" err="1"/>
              <a:t>Lenguaje</a:t>
            </a:r>
            <a:r>
              <a:rPr lang="en-US" sz="3200" dirty="0"/>
              <a:t> </a:t>
            </a:r>
            <a:r>
              <a:rPr lang="en-US" sz="3200" dirty="0" err="1"/>
              <a:t>médico</a:t>
            </a:r>
            <a:r>
              <a:rPr lang="en-US" sz="3200"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r>
              <a:rPr lang="en-US" dirty="0"/>
              <a:t>Sistema </a:t>
            </a:r>
            <a:r>
              <a:rPr lang="en-US" dirty="0" err="1"/>
              <a:t>Integumentario</a:t>
            </a:r>
            <a:r>
              <a:rPr lang="en-US" dirty="0"/>
              <a:t>
</a:t>
            </a:r>
          </a:p>
        </p:txBody>
      </p:sp>
      <p:sp>
        <p:nvSpPr>
          <p:cNvPr id="8195" name="Rectangle 3"/>
          <p:cNvSpPr>
            <a:spLocks noGrp="1" noChangeArrowheads="1"/>
          </p:cNvSpPr>
          <p:nvPr>
            <p:ph idx="1"/>
          </p:nvPr>
        </p:nvSpPr>
        <p:spPr>
          <a:xfrm>
            <a:off x="457200" y="1295400"/>
            <a:ext cx="8229600" cy="4648200"/>
          </a:xfrm>
        </p:spPr>
        <p:txBody>
          <a:bodyPr/>
          <a:lstStyle/>
          <a:p>
            <a:pPr>
              <a:lnSpc>
                <a:spcPct val="90000"/>
              </a:lnSpc>
            </a:pPr>
            <a:r>
              <a:rPr lang="en-US" dirty="0" err="1"/>
              <a:t>Piel</a:t>
            </a:r>
            <a:r>
              <a:rPr lang="en-US" dirty="0"/>
              <a:t>
</a:t>
            </a:r>
            <a:r>
              <a:rPr lang="en-US" dirty="0">
                <a:solidFill>
                  <a:schemeClr val="accent2"/>
                </a:solidFill>
              </a:rPr>
              <a:t>Integument or cutaneous membrane</a:t>
            </a:r>
          </a:p>
          <a:p>
            <a:pPr lvl="1">
              <a:lnSpc>
                <a:spcPct val="90000"/>
              </a:lnSpc>
            </a:pPr>
            <a:r>
              <a:rPr lang="en-US" dirty="0">
                <a:solidFill>
                  <a:schemeClr val="accent2"/>
                </a:solidFill>
              </a:rPr>
              <a:t>Epidermis</a:t>
            </a:r>
          </a:p>
          <a:p>
            <a:pPr lvl="1">
              <a:lnSpc>
                <a:spcPct val="90000"/>
              </a:lnSpc>
            </a:pPr>
            <a:r>
              <a:rPr lang="en-US" dirty="0">
                <a:solidFill>
                  <a:schemeClr val="accent2"/>
                </a:solidFill>
              </a:rPr>
              <a:t>Dermis</a:t>
            </a:r>
          </a:p>
          <a:p>
            <a:pPr lvl="1">
              <a:lnSpc>
                <a:spcPct val="90000"/>
              </a:lnSpc>
            </a:pPr>
            <a:r>
              <a:rPr lang="en-US" dirty="0">
                <a:solidFill>
                  <a:schemeClr val="accent2"/>
                </a:solidFill>
              </a:rPr>
              <a:t>Subcutaneous layer</a:t>
            </a:r>
          </a:p>
          <a:p>
            <a:pPr>
              <a:lnSpc>
                <a:spcPct val="90000"/>
              </a:lnSpc>
            </a:pPr>
            <a:r>
              <a:rPr lang="en-US" dirty="0" err="1"/>
              <a:t>Estructuras</a:t>
            </a:r>
            <a:r>
              <a:rPr lang="en-US" dirty="0"/>
              <a:t> de </a:t>
            </a:r>
            <a:r>
              <a:rPr lang="en-US" dirty="0" err="1"/>
              <a:t>accesorios</a:t>
            </a:r>
            <a:r>
              <a:rPr lang="en-US" dirty="0"/>
              <a:t>
</a:t>
            </a:r>
            <a:r>
              <a:rPr lang="en-US" dirty="0">
                <a:solidFill>
                  <a:schemeClr val="accent2"/>
                </a:solidFill>
              </a:rPr>
              <a:t>Hair</a:t>
            </a:r>
          </a:p>
          <a:p>
            <a:pPr lvl="1">
              <a:lnSpc>
                <a:spcPct val="90000"/>
              </a:lnSpc>
            </a:pPr>
            <a:r>
              <a:rPr lang="en-US" dirty="0">
                <a:solidFill>
                  <a:schemeClr val="accent2"/>
                </a:solidFill>
              </a:rPr>
              <a:t>Nails </a:t>
            </a:r>
          </a:p>
          <a:p>
            <a:pPr lvl="1">
              <a:lnSpc>
                <a:spcPct val="90000"/>
              </a:lnSpc>
            </a:pPr>
            <a:r>
              <a:rPr lang="en-US" dirty="0">
                <a:solidFill>
                  <a:schemeClr val="accent2"/>
                </a:solidFill>
              </a:rPr>
              <a:t>Glands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s-ES" dirty="0"/>
              <a:t>Capas y estructuras de la piel
</a:t>
            </a:r>
            <a:endParaRPr lang="en-US" dirty="0"/>
          </a:p>
        </p:txBody>
      </p:sp>
      <p:sp>
        <p:nvSpPr>
          <p:cNvPr id="10243" name="Rectangle 3"/>
          <p:cNvSpPr>
            <a:spLocks noGrp="1" noChangeArrowheads="1"/>
          </p:cNvSpPr>
          <p:nvPr>
            <p:ph idx="1"/>
          </p:nvPr>
        </p:nvSpPr>
        <p:spPr/>
        <p:txBody>
          <a:bodyPr/>
          <a:lstStyle/>
          <a:p>
            <a:endParaRPr lang="en-US"/>
          </a:p>
          <a:p>
            <a:endParaRPr lang="en-US"/>
          </a:p>
          <a:p>
            <a:endParaRPr lang="en-US"/>
          </a:p>
        </p:txBody>
      </p:sp>
      <p:pic>
        <p:nvPicPr>
          <p:cNvPr id="10244" name="Picture 4" descr="03"/>
          <p:cNvPicPr>
            <a:picLocks noChangeAspect="1" noChangeArrowheads="1"/>
          </p:cNvPicPr>
          <p:nvPr/>
        </p:nvPicPr>
        <p:blipFill>
          <a:blip r:embed="rId3" cstate="print"/>
          <a:srcRect/>
          <a:stretch>
            <a:fillRect/>
          </a:stretch>
        </p:blipFill>
        <p:spPr bwMode="auto">
          <a:xfrm>
            <a:off x="2286000" y="1524000"/>
            <a:ext cx="4572000" cy="4572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p>
        </p:txBody>
      </p:sp>
      <p:sp>
        <p:nvSpPr>
          <p:cNvPr id="12291" name="Rectangle 3"/>
          <p:cNvSpPr>
            <a:spLocks noGrp="1" noChangeArrowheads="1"/>
          </p:cNvSpPr>
          <p:nvPr>
            <p:ph idx="1"/>
          </p:nvPr>
        </p:nvSpPr>
        <p:spPr>
          <a:xfrm>
            <a:off x="533400" y="1295400"/>
            <a:ext cx="8153400" cy="4876800"/>
          </a:xfrm>
        </p:spPr>
        <p:txBody>
          <a:bodyPr/>
          <a:lstStyle/>
          <a:p>
            <a:r>
              <a:rPr lang="en-US" dirty="0"/>
              <a:t>Abrasion</a:t>
            </a:r>
          </a:p>
          <a:p>
            <a:pPr lvl="1"/>
            <a:r>
              <a:rPr lang="es-ES" dirty="0">
                <a:solidFill>
                  <a:schemeClr val="accent2"/>
                </a:solidFill>
              </a:rPr>
              <a:t>Raspar o frotar se alejó de la piel o la membrana mucosa como resultado de la fricción en la zona
</a:t>
            </a:r>
            <a:r>
              <a:rPr lang="en-US" dirty="0" err="1">
                <a:solidFill>
                  <a:srgbClr val="006600"/>
                </a:solidFill>
              </a:rPr>
              <a:t>Ejemplo</a:t>
            </a:r>
            <a:r>
              <a:rPr lang="en-US" dirty="0">
                <a:solidFill>
                  <a:srgbClr val="006600"/>
                </a:solidFill>
              </a:rPr>
              <a:t>: carpet burn</a:t>
            </a:r>
          </a:p>
          <a:p>
            <a:r>
              <a:rPr lang="en-US" dirty="0"/>
              <a:t>Abscess</a:t>
            </a:r>
          </a:p>
          <a:p>
            <a:pPr lvl="1"/>
            <a:r>
              <a:rPr lang="es-ES" dirty="0">
                <a:solidFill>
                  <a:schemeClr val="accent2"/>
                </a:solidFill>
              </a:rPr>
              <a:t>Colección localizada de pus en cualquier parte del cuerpo que resulte de la invasión de bacterias formadoras de pus
</a:t>
            </a:r>
            <a:r>
              <a:rPr lang="en-US" dirty="0" err="1">
                <a:solidFill>
                  <a:srgbClr val="006600"/>
                </a:solidFill>
              </a:rPr>
              <a:t>Ejemplo</a:t>
            </a:r>
            <a:r>
              <a:rPr lang="en-US" dirty="0">
                <a:solidFill>
                  <a:srgbClr val="006600"/>
                </a:solidFill>
              </a:rPr>
              <a:t>: pustule = small abscess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endParaRPr lang="en-US" sz="3600" dirty="0"/>
          </a:p>
        </p:txBody>
      </p:sp>
      <p:sp>
        <p:nvSpPr>
          <p:cNvPr id="14339" name="Rectangle 3"/>
          <p:cNvSpPr>
            <a:spLocks noGrp="1" noChangeArrowheads="1"/>
          </p:cNvSpPr>
          <p:nvPr>
            <p:ph idx="1"/>
          </p:nvPr>
        </p:nvSpPr>
        <p:spPr/>
        <p:txBody>
          <a:bodyPr/>
          <a:lstStyle/>
          <a:p>
            <a:r>
              <a:rPr lang="en-US" dirty="0"/>
              <a:t>Bedsore</a:t>
            </a:r>
          </a:p>
          <a:p>
            <a:pPr lvl="1"/>
            <a:r>
              <a:rPr lang="es-ES" dirty="0" err="1">
                <a:solidFill>
                  <a:schemeClr val="accent2"/>
                </a:solidFill>
              </a:rPr>
              <a:t>Ulcerente</a:t>
            </a:r>
            <a:r>
              <a:rPr lang="es-ES" dirty="0">
                <a:solidFill>
                  <a:schemeClr val="accent2"/>
                </a:solidFill>
              </a:rPr>
              <a:t> en la piel por prominencia ósea
También conocida como úlcera por presión 
Ejemplo</a:t>
            </a:r>
            <a:r>
              <a:rPr lang="en-US" dirty="0">
                <a:solidFill>
                  <a:srgbClr val="006600"/>
                </a:solidFill>
              </a:rPr>
              <a:t>: decubitus ulcer</a:t>
            </a:r>
          </a:p>
          <a:p>
            <a:r>
              <a:rPr lang="en-US" dirty="0"/>
              <a:t>Blister </a:t>
            </a:r>
          </a:p>
          <a:p>
            <a:pPr lvl="1"/>
            <a:r>
              <a:rPr lang="es-ES" dirty="0">
                <a:solidFill>
                  <a:schemeClr val="accent2"/>
                </a:solidFill>
              </a:rPr>
              <a:t>Lesión pequeña de paredes delgadas que contiene líquido transparente
También conocido como vesícula
</a:t>
            </a:r>
            <a:endParaRPr lang="en-US" dirty="0">
              <a:solidFill>
                <a:schemeClr val="accen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endParaRPr lang="en-US" sz="3600" dirty="0"/>
          </a:p>
        </p:txBody>
      </p:sp>
      <p:sp>
        <p:nvSpPr>
          <p:cNvPr id="16386" name="Rectangle 2"/>
          <p:cNvSpPr>
            <a:spLocks noGrp="1" noChangeArrowheads="1"/>
          </p:cNvSpPr>
          <p:nvPr>
            <p:ph idx="1"/>
          </p:nvPr>
        </p:nvSpPr>
        <p:spPr>
          <a:xfrm>
            <a:off x="457200" y="1371600"/>
            <a:ext cx="8229600" cy="4724400"/>
          </a:xfrm>
        </p:spPr>
        <p:txBody>
          <a:bodyPr/>
          <a:lstStyle/>
          <a:p>
            <a:r>
              <a:rPr lang="en-US" dirty="0"/>
              <a:t>Bulla</a:t>
            </a:r>
          </a:p>
          <a:p>
            <a:pPr lvl="1"/>
            <a:r>
              <a:rPr lang="en-US" dirty="0" err="1">
                <a:solidFill>
                  <a:schemeClr val="accent2"/>
                </a:solidFill>
              </a:rPr>
              <a:t>Ampolla</a:t>
            </a:r>
            <a:r>
              <a:rPr lang="en-US" dirty="0">
                <a:solidFill>
                  <a:schemeClr val="accent2"/>
                </a:solidFill>
              </a:rPr>
              <a:t> </a:t>
            </a:r>
            <a:r>
              <a:rPr lang="en-US" dirty="0" err="1">
                <a:solidFill>
                  <a:schemeClr val="accent2"/>
                </a:solidFill>
              </a:rPr>
              <a:t>grande</a:t>
            </a:r>
            <a:r>
              <a:rPr lang="en-US" dirty="0">
                <a:solidFill>
                  <a:schemeClr val="accent2"/>
                </a:solidFill>
              </a:rPr>
              <a:t>
</a:t>
            </a:r>
            <a:r>
              <a:rPr lang="en-US" dirty="0"/>
              <a:t>Carbuncle</a:t>
            </a:r>
          </a:p>
          <a:p>
            <a:pPr lvl="1"/>
            <a:r>
              <a:rPr lang="es-ES" dirty="0">
                <a:solidFill>
                  <a:schemeClr val="accent2"/>
                </a:solidFill>
              </a:rPr>
              <a:t>Inflamación circunscrita de la piel y tejidos más profundos; contiene pus
</a:t>
            </a:r>
            <a:r>
              <a:rPr lang="en-US" dirty="0" err="1"/>
              <a:t>Comedo</a:t>
            </a:r>
            <a:endParaRPr lang="en-US" dirty="0"/>
          </a:p>
          <a:p>
            <a:pPr lvl="1"/>
            <a:r>
              <a:rPr lang="es-ES" dirty="0">
                <a:solidFill>
                  <a:schemeClr val="accent2"/>
                </a:solidFill>
              </a:rPr>
              <a:t>Lesión típica del acné vulgar
Ejemplo</a:t>
            </a:r>
            <a:r>
              <a:rPr lang="en-US" dirty="0">
                <a:solidFill>
                  <a:srgbClr val="006600"/>
                </a:solidFill>
              </a:rPr>
              <a:t>: whitehead = closed </a:t>
            </a:r>
            <a:r>
              <a:rPr lang="en-US" dirty="0" err="1">
                <a:solidFill>
                  <a:srgbClr val="006600"/>
                </a:solidFill>
              </a:rPr>
              <a:t>comedo</a:t>
            </a:r>
            <a:endParaRPr lang="en-US" dirty="0">
              <a:solidFill>
                <a:srgbClr val="006600"/>
              </a:solidFill>
            </a:endParaRPr>
          </a:p>
          <a:p>
            <a:pPr lvl="2"/>
            <a:r>
              <a:rPr lang="en-US" dirty="0" err="1">
                <a:solidFill>
                  <a:srgbClr val="006600"/>
                </a:solidFill>
              </a:rPr>
              <a:t>Ejemplo</a:t>
            </a:r>
            <a:r>
              <a:rPr lang="en-US" dirty="0">
                <a:solidFill>
                  <a:srgbClr val="006600"/>
                </a:solidFill>
              </a:rPr>
              <a:t>: blackhead = open </a:t>
            </a:r>
            <a:r>
              <a:rPr lang="en-US" dirty="0" err="1">
                <a:solidFill>
                  <a:srgbClr val="006600"/>
                </a:solidFill>
              </a:rPr>
              <a:t>comedo</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endParaRPr lang="en-US" sz="3600" dirty="0"/>
          </a:p>
        </p:txBody>
      </p:sp>
      <p:sp>
        <p:nvSpPr>
          <p:cNvPr id="18435" name="Rectangle 3"/>
          <p:cNvSpPr>
            <a:spLocks noGrp="1" noChangeArrowheads="1"/>
          </p:cNvSpPr>
          <p:nvPr>
            <p:ph idx="1"/>
          </p:nvPr>
        </p:nvSpPr>
        <p:spPr/>
        <p:txBody>
          <a:bodyPr/>
          <a:lstStyle/>
          <a:p>
            <a:r>
              <a:rPr lang="en-US" dirty="0"/>
              <a:t>Cyst</a:t>
            </a:r>
          </a:p>
          <a:p>
            <a:pPr lvl="1"/>
            <a:r>
              <a:rPr lang="en-US" dirty="0">
                <a:solidFill>
                  <a:schemeClr val="accent2"/>
                </a:solidFill>
              </a:rPr>
              <a:t>Saco o </a:t>
            </a:r>
            <a:r>
              <a:rPr lang="en-US" dirty="0" err="1">
                <a:solidFill>
                  <a:schemeClr val="accent2"/>
                </a:solidFill>
              </a:rPr>
              <a:t>bolsa</a:t>
            </a:r>
            <a:r>
              <a:rPr lang="en-US" dirty="0">
                <a:solidFill>
                  <a:schemeClr val="accent2"/>
                </a:solidFill>
              </a:rPr>
              <a:t> </a:t>
            </a:r>
            <a:r>
              <a:rPr lang="en-US" dirty="0" err="1">
                <a:solidFill>
                  <a:schemeClr val="accent2"/>
                </a:solidFill>
              </a:rPr>
              <a:t>cerrados</a:t>
            </a:r>
            <a:r>
              <a:rPr lang="en-US" dirty="0">
                <a:solidFill>
                  <a:schemeClr val="accent2"/>
                </a:solidFill>
              </a:rPr>
              <a:t> dentro o dentro de la </a:t>
            </a:r>
            <a:r>
              <a:rPr lang="en-US" dirty="0" err="1">
                <a:solidFill>
                  <a:schemeClr val="accent2"/>
                </a:solidFill>
              </a:rPr>
              <a:t>piel</a:t>
            </a:r>
            <a:r>
              <a:rPr lang="en-US" dirty="0">
                <a:solidFill>
                  <a:schemeClr val="accent2"/>
                </a:solidFill>
              </a:rPr>
              <a:t>; </a:t>
            </a:r>
            <a:r>
              <a:rPr lang="en-US" dirty="0" err="1">
                <a:solidFill>
                  <a:schemeClr val="accent2"/>
                </a:solidFill>
              </a:rPr>
              <a:t>contiene</a:t>
            </a:r>
            <a:r>
              <a:rPr lang="en-US" dirty="0">
                <a:solidFill>
                  <a:schemeClr val="accent2"/>
                </a:solidFill>
              </a:rPr>
              <a:t> material </a:t>
            </a:r>
            <a:r>
              <a:rPr lang="en-US" dirty="0" err="1">
                <a:solidFill>
                  <a:schemeClr val="accent2"/>
                </a:solidFill>
              </a:rPr>
              <a:t>fluido</a:t>
            </a:r>
            <a:r>
              <a:rPr lang="en-US" dirty="0">
                <a:solidFill>
                  <a:schemeClr val="accent2"/>
                </a:solidFill>
              </a:rPr>
              <a:t>, </a:t>
            </a:r>
            <a:r>
              <a:rPr lang="en-US" dirty="0" err="1">
                <a:solidFill>
                  <a:schemeClr val="accent2"/>
                </a:solidFill>
              </a:rPr>
              <a:t>semifluido</a:t>
            </a:r>
            <a:r>
              <a:rPr lang="en-US" dirty="0">
                <a:solidFill>
                  <a:schemeClr val="accent2"/>
                </a:solidFill>
              </a:rPr>
              <a:t> o </a:t>
            </a:r>
            <a:r>
              <a:rPr lang="en-US" dirty="0" err="1">
                <a:solidFill>
                  <a:schemeClr val="accent2"/>
                </a:solidFill>
              </a:rPr>
              <a:t>sólido</a:t>
            </a:r>
            <a:r>
              <a:rPr lang="en-US" dirty="0">
                <a:solidFill>
                  <a:schemeClr val="accent2"/>
                </a:solidFill>
              </a:rPr>
              <a:t>
</a:t>
            </a:r>
            <a:r>
              <a:rPr lang="en-US" dirty="0" err="1">
                <a:solidFill>
                  <a:schemeClr val="accent2"/>
                </a:solidFill>
              </a:rPr>
              <a:t>Ejemplo</a:t>
            </a:r>
            <a:r>
              <a:rPr lang="en-US" dirty="0">
                <a:solidFill>
                  <a:schemeClr val="accent2"/>
                </a:solidFill>
              </a:rPr>
              <a:t>: </a:t>
            </a:r>
            <a:r>
              <a:rPr lang="en-US" dirty="0">
                <a:solidFill>
                  <a:srgbClr val="006600"/>
                </a:solidFill>
              </a:rPr>
              <a:t> hydrocele = fluid-filled cyst</a:t>
            </a:r>
          </a:p>
          <a:p>
            <a:pPr lvl="2"/>
            <a:r>
              <a:rPr lang="en-US" dirty="0" err="1">
                <a:solidFill>
                  <a:srgbClr val="006600"/>
                </a:solidFill>
              </a:rPr>
              <a:t>Ejemplo</a:t>
            </a:r>
            <a:r>
              <a:rPr lang="en-US" dirty="0">
                <a:solidFill>
                  <a:srgbClr val="006600"/>
                </a:solidFill>
              </a:rPr>
              <a:t>: sebaceous cyst = solid-filled cyst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Skin Lesions</a:t>
            </a:r>
            <a:endParaRPr lang="en-US" sz="3600"/>
          </a:p>
        </p:txBody>
      </p:sp>
      <p:sp>
        <p:nvSpPr>
          <p:cNvPr id="20483" name="Rectangle 3"/>
          <p:cNvSpPr>
            <a:spLocks noGrp="1" noChangeArrowheads="1"/>
          </p:cNvSpPr>
          <p:nvPr>
            <p:ph idx="1"/>
          </p:nvPr>
        </p:nvSpPr>
        <p:spPr/>
        <p:txBody>
          <a:bodyPr/>
          <a:lstStyle/>
          <a:p>
            <a:r>
              <a:rPr lang="en-US" dirty="0"/>
              <a:t>Fissure</a:t>
            </a:r>
          </a:p>
          <a:p>
            <a:pPr lvl="1"/>
            <a:r>
              <a:rPr lang="es-ES" dirty="0">
                <a:solidFill>
                  <a:schemeClr val="accent2"/>
                </a:solidFill>
              </a:rPr>
              <a:t>Dolor o surco en la piel o la membrana mucosa
Ejemplo</a:t>
            </a:r>
            <a:r>
              <a:rPr lang="en-US" dirty="0">
                <a:solidFill>
                  <a:srgbClr val="006600"/>
                </a:solidFill>
              </a:rPr>
              <a:t>: anal fissure</a:t>
            </a:r>
          </a:p>
          <a:p>
            <a:r>
              <a:rPr lang="es-ES" dirty="0"/>
              <a:t>Fístula
Pasaje anormal entre dos órganos tubulares; o desde un órgano a la superficie del cuerpo
Ejemplo</a:t>
            </a:r>
            <a:r>
              <a:rPr lang="en-US" dirty="0">
                <a:solidFill>
                  <a:srgbClr val="006600"/>
                </a:solidFill>
              </a:rPr>
              <a:t>: recto-vaginal fistula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Skin Lesions</a:t>
            </a:r>
            <a:endParaRPr lang="en-US" sz="3600"/>
          </a:p>
        </p:txBody>
      </p:sp>
      <p:sp>
        <p:nvSpPr>
          <p:cNvPr id="22531" name="Rectangle 3"/>
          <p:cNvSpPr>
            <a:spLocks noGrp="1" noChangeArrowheads="1"/>
          </p:cNvSpPr>
          <p:nvPr>
            <p:ph idx="1"/>
          </p:nvPr>
        </p:nvSpPr>
        <p:spPr/>
        <p:txBody>
          <a:bodyPr/>
          <a:lstStyle/>
          <a:p>
            <a:r>
              <a:rPr lang="en-US" dirty="0"/>
              <a:t>Hives</a:t>
            </a:r>
          </a:p>
          <a:p>
            <a:pPr lvl="1"/>
            <a:r>
              <a:rPr lang="es-ES" dirty="0">
                <a:solidFill>
                  <a:schemeClr val="accent2"/>
                </a:solidFill>
              </a:rPr>
              <a:t>Lesiones circunscritas y ligeramente elevadas en la piel; más pálido en el centro que los bordes circundantes
También llamados </a:t>
            </a:r>
            <a:r>
              <a:rPr lang="es-ES" dirty="0" err="1">
                <a:solidFill>
                  <a:schemeClr val="accent2"/>
                </a:solidFill>
              </a:rPr>
              <a:t>wheals</a:t>
            </a:r>
            <a:r>
              <a:rPr lang="es-ES" dirty="0">
                <a:solidFill>
                  <a:schemeClr val="accent2"/>
                </a:solidFill>
              </a:rPr>
              <a:t>
Ejemplo</a:t>
            </a:r>
            <a:r>
              <a:rPr lang="en-US" dirty="0">
                <a:solidFill>
                  <a:srgbClr val="006600"/>
                </a:solidFill>
              </a:rPr>
              <a:t>: mosquito bite</a:t>
            </a:r>
          </a:p>
          <a:p>
            <a:r>
              <a:rPr lang="en-US" dirty="0"/>
              <a:t>Laceration</a:t>
            </a:r>
          </a:p>
          <a:p>
            <a:pPr lvl="1"/>
            <a:r>
              <a:rPr lang="es-ES" dirty="0">
                <a:solidFill>
                  <a:schemeClr val="accent2"/>
                </a:solidFill>
              </a:rPr>
              <a:t>Lágrima en la piel; herida desgarrada y </a:t>
            </a:r>
            <a:r>
              <a:rPr lang="es-ES" dirty="0" err="1">
                <a:solidFill>
                  <a:schemeClr val="accent2"/>
                </a:solidFill>
              </a:rPr>
              <a:t>descajada</a:t>
            </a:r>
            <a:r>
              <a:rPr lang="es-ES" dirty="0">
                <a:solidFill>
                  <a:schemeClr val="accent2"/>
                </a:solidFill>
              </a:rPr>
              <a:t>
</a:t>
            </a:r>
            <a:endParaRPr lang="en-US" dirty="0">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endParaRPr lang="en-US" sz="3600" dirty="0"/>
          </a:p>
        </p:txBody>
      </p:sp>
      <p:sp>
        <p:nvSpPr>
          <p:cNvPr id="24579" name="Rectangle 3"/>
          <p:cNvSpPr>
            <a:spLocks noGrp="1" noChangeArrowheads="1"/>
          </p:cNvSpPr>
          <p:nvPr>
            <p:ph idx="1"/>
          </p:nvPr>
        </p:nvSpPr>
        <p:spPr/>
        <p:txBody>
          <a:bodyPr/>
          <a:lstStyle/>
          <a:p>
            <a:r>
              <a:rPr lang="en-US" dirty="0"/>
              <a:t>Macule</a:t>
            </a:r>
          </a:p>
          <a:p>
            <a:pPr lvl="1"/>
            <a:r>
              <a:rPr lang="es-ES" dirty="0">
                <a:solidFill>
                  <a:schemeClr val="accent2"/>
                </a:solidFill>
              </a:rPr>
              <a:t>Pequeño plano, decoloración de la piel; ni criado ni deprimido
Ejemplo</a:t>
            </a:r>
            <a:r>
              <a:rPr lang="en-US" dirty="0">
                <a:solidFill>
                  <a:srgbClr val="006600"/>
                </a:solidFill>
              </a:rPr>
              <a:t>: bruises, freckles</a:t>
            </a:r>
          </a:p>
          <a:p>
            <a:r>
              <a:rPr lang="en-US" dirty="0"/>
              <a:t>Nodule</a:t>
            </a:r>
          </a:p>
          <a:p>
            <a:pPr lvl="1"/>
            <a:r>
              <a:rPr lang="es-ES" dirty="0">
                <a:solidFill>
                  <a:schemeClr val="accent2"/>
                </a:solidFill>
              </a:rPr>
              <a:t>Hinchazón pequeña y circunscrita que sobresale por encima de la piel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endParaRPr lang="en-US" sz="3600" dirty="0"/>
          </a:p>
        </p:txBody>
      </p:sp>
      <p:sp>
        <p:nvSpPr>
          <p:cNvPr id="26627" name="Rectangle 3"/>
          <p:cNvSpPr>
            <a:spLocks noGrp="1" noChangeArrowheads="1"/>
          </p:cNvSpPr>
          <p:nvPr>
            <p:ph idx="1"/>
          </p:nvPr>
        </p:nvSpPr>
        <p:spPr/>
        <p:txBody>
          <a:bodyPr/>
          <a:lstStyle/>
          <a:p>
            <a:r>
              <a:rPr lang="en-US" dirty="0"/>
              <a:t>Papule</a:t>
            </a:r>
          </a:p>
          <a:p>
            <a:pPr lvl="1"/>
            <a:r>
              <a:rPr lang="es-ES" dirty="0">
                <a:solidFill>
                  <a:schemeClr val="accent2"/>
                </a:solidFill>
              </a:rPr>
              <a:t>Elevación pequeña, sólida y circunscrita en la piel
Ejemplo</a:t>
            </a:r>
            <a:r>
              <a:rPr lang="en-US" dirty="0">
                <a:solidFill>
                  <a:srgbClr val="006600"/>
                </a:solidFill>
              </a:rPr>
              <a:t>: pimple, wart, elevated mole</a:t>
            </a:r>
          </a:p>
          <a:p>
            <a:r>
              <a:rPr lang="en-US" dirty="0"/>
              <a:t>Polyp</a:t>
            </a:r>
          </a:p>
          <a:p>
            <a:pPr lvl="1"/>
            <a:r>
              <a:rPr lang="es-ES" dirty="0">
                <a:solidFill>
                  <a:schemeClr val="accent2"/>
                </a:solidFill>
              </a:rPr>
              <a:t>Crecimiento pequeño, similar a un tallo, que sobresale hacia arriba o hacia afuera de la superficie de la membrana
Ejemplo</a:t>
            </a:r>
            <a:r>
              <a:rPr lang="en-US" dirty="0">
                <a:solidFill>
                  <a:srgbClr val="006600"/>
                </a:solidFill>
              </a:rPr>
              <a:t>: nasal polyp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title"/>
          </p:nvPr>
        </p:nvSpPr>
        <p:spPr>
          <a:noFill/>
          <a:ln/>
        </p:spPr>
        <p:txBody>
          <a:bodyPr lIns="91440" tIns="45720" rIns="91440" bIns="45720">
            <a:normAutofit fontScale="90000"/>
          </a:bodyPr>
          <a:lstStyle/>
          <a:p>
            <a:r>
              <a:rPr lang="en-US" dirty="0" err="1"/>
              <a:t>Lesiones</a:t>
            </a:r>
            <a:r>
              <a:rPr lang="en-US" dirty="0"/>
              <a:t> </a:t>
            </a:r>
            <a:r>
              <a:rPr lang="en-US" dirty="0" err="1"/>
              <a:t>cutáneas</a:t>
            </a:r>
            <a:r>
              <a:rPr lang="en-US" dirty="0"/>
              <a:t>
</a:t>
            </a:r>
            <a:endParaRPr lang="en-US" sz="3600" dirty="0"/>
          </a:p>
        </p:txBody>
      </p:sp>
      <p:sp>
        <p:nvSpPr>
          <p:cNvPr id="28674" name="Rectangle 2"/>
          <p:cNvSpPr>
            <a:spLocks noGrp="1" noChangeArrowheads="1"/>
          </p:cNvSpPr>
          <p:nvPr>
            <p:ph idx="1"/>
          </p:nvPr>
        </p:nvSpPr>
        <p:spPr>
          <a:xfrm>
            <a:off x="457200" y="1295400"/>
            <a:ext cx="8229600" cy="4724400"/>
          </a:xfrm>
        </p:spPr>
        <p:txBody>
          <a:bodyPr/>
          <a:lstStyle/>
          <a:p>
            <a:pPr>
              <a:lnSpc>
                <a:spcPct val="90000"/>
              </a:lnSpc>
            </a:pPr>
            <a:r>
              <a:rPr lang="en-US" dirty="0"/>
              <a:t>Pustule</a:t>
            </a:r>
          </a:p>
          <a:p>
            <a:pPr lvl="1">
              <a:lnSpc>
                <a:spcPct val="90000"/>
              </a:lnSpc>
            </a:pPr>
            <a:r>
              <a:rPr lang="es-ES" dirty="0">
                <a:solidFill>
                  <a:schemeClr val="accent2"/>
                </a:solidFill>
              </a:rPr>
              <a:t>Pequeña elevación de la piel llena de pus
Ejemplo</a:t>
            </a:r>
            <a:r>
              <a:rPr lang="en-US" dirty="0">
                <a:solidFill>
                  <a:srgbClr val="006600"/>
                </a:solidFill>
              </a:rPr>
              <a:t>: small abscess on the skin</a:t>
            </a:r>
          </a:p>
          <a:p>
            <a:pPr>
              <a:lnSpc>
                <a:spcPct val="90000"/>
              </a:lnSpc>
            </a:pPr>
            <a:r>
              <a:rPr lang="en-US" dirty="0"/>
              <a:t>Scales</a:t>
            </a:r>
          </a:p>
          <a:p>
            <a:pPr lvl="1">
              <a:lnSpc>
                <a:spcPct val="90000"/>
              </a:lnSpc>
            </a:pPr>
            <a:r>
              <a:rPr lang="es-ES" dirty="0">
                <a:solidFill>
                  <a:schemeClr val="accent2"/>
                </a:solidFill>
              </a:rPr>
              <a:t>Escamas delgadas de epitelio endurecido que se derraman de la epidermis
</a:t>
            </a:r>
            <a:r>
              <a:rPr lang="en-US" dirty="0"/>
              <a:t>Ulcer</a:t>
            </a:r>
          </a:p>
          <a:p>
            <a:pPr lvl="1">
              <a:lnSpc>
                <a:spcPct val="90000"/>
              </a:lnSpc>
            </a:pPr>
            <a:r>
              <a:rPr lang="es-ES" dirty="0">
                <a:solidFill>
                  <a:schemeClr val="accent2"/>
                </a:solidFill>
              </a:rPr>
              <a:t>Dolor o lesión de la piel circunscrita, abierta, acompañada de inflamación
Ejemplo</a:t>
            </a:r>
            <a:r>
              <a:rPr lang="en-US" dirty="0">
                <a:solidFill>
                  <a:srgbClr val="006600"/>
                </a:solidFill>
              </a:rPr>
              <a:t>: decubitus ulcer</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r>
              <a:rPr lang="en-US" dirty="0" err="1"/>
              <a:t>Lesiones</a:t>
            </a:r>
            <a:r>
              <a:rPr lang="en-US" dirty="0"/>
              <a:t> </a:t>
            </a:r>
            <a:r>
              <a:rPr lang="en-US" dirty="0" err="1"/>
              <a:t>cutáneas</a:t>
            </a:r>
            <a:r>
              <a:rPr lang="en-US" dirty="0"/>
              <a:t> 
</a:t>
            </a:r>
          </a:p>
        </p:txBody>
      </p:sp>
      <p:sp>
        <p:nvSpPr>
          <p:cNvPr id="30723" name="Rectangle 3"/>
          <p:cNvSpPr>
            <a:spLocks noGrp="1" noChangeArrowheads="1"/>
          </p:cNvSpPr>
          <p:nvPr>
            <p:ph idx="1"/>
          </p:nvPr>
        </p:nvSpPr>
        <p:spPr>
          <a:xfrm>
            <a:off x="457200" y="1371600"/>
            <a:ext cx="8229600" cy="4648200"/>
          </a:xfrm>
        </p:spPr>
        <p:txBody>
          <a:bodyPr/>
          <a:lstStyle/>
          <a:p>
            <a:r>
              <a:rPr lang="en-US" dirty="0"/>
              <a:t>Vesicle</a:t>
            </a:r>
          </a:p>
          <a:p>
            <a:pPr lvl="1"/>
            <a:r>
              <a:rPr lang="es-ES" dirty="0">
                <a:solidFill>
                  <a:schemeClr val="accent2"/>
                </a:solidFill>
              </a:rPr>
              <a:t>Lesión pequeña de paredes delgadas que contiene líquido transparente
Ejemplo</a:t>
            </a:r>
            <a:r>
              <a:rPr lang="en-US" dirty="0">
                <a:solidFill>
                  <a:srgbClr val="008000"/>
                </a:solidFill>
              </a:rPr>
              <a:t>: blister</a:t>
            </a:r>
          </a:p>
          <a:p>
            <a:r>
              <a:rPr lang="en-US" dirty="0"/>
              <a:t>Wheal</a:t>
            </a:r>
          </a:p>
          <a:p>
            <a:pPr lvl="1"/>
            <a:r>
              <a:rPr lang="es-ES" dirty="0">
                <a:solidFill>
                  <a:schemeClr val="accent2"/>
                </a:solidFill>
              </a:rPr>
              <a:t>Lesiones de la piel circunscritas y ligeramente elevadas 
Más pálido en el centro que en los bordes circundantes
Ejemplo</a:t>
            </a:r>
            <a:r>
              <a:rPr lang="en-US" dirty="0">
                <a:solidFill>
                  <a:srgbClr val="008000"/>
                </a:solidFill>
              </a:rPr>
              <a:t>: hives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3124200" y="1676400"/>
            <a:ext cx="5638800" cy="914400"/>
          </a:xfrm>
        </p:spPr>
        <p:txBody>
          <a:bodyPr>
            <a:normAutofit fontScale="90000"/>
          </a:bodyPr>
          <a:lstStyle/>
          <a:p>
            <a:r>
              <a:rPr lang="en-US" dirty="0"/>
              <a:t>CONDICIONES PATOLOGICAS	
</a:t>
            </a:r>
          </a:p>
        </p:txBody>
      </p:sp>
      <p:sp>
        <p:nvSpPr>
          <p:cNvPr id="32771" name="Rectangle 3"/>
          <p:cNvSpPr>
            <a:spLocks noGrp="1" noChangeArrowheads="1"/>
          </p:cNvSpPr>
          <p:nvPr>
            <p:ph type="subTitle" idx="1"/>
          </p:nvPr>
        </p:nvSpPr>
        <p:spPr>
          <a:xfrm>
            <a:off x="3124200" y="3200400"/>
            <a:ext cx="5638800" cy="990600"/>
          </a:xfrm>
        </p:spPr>
        <p:txBody>
          <a:bodyPr/>
          <a:lstStyle/>
          <a:p>
            <a:r>
              <a:rPr lang="en-US" dirty="0"/>
              <a:t>Sistema </a:t>
            </a:r>
            <a:r>
              <a:rPr lang="en-US" dirty="0" err="1"/>
              <a:t>Integumentario</a:t>
            </a:r>
            <a:r>
              <a:rPr lang="en-U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Acne Vulgaris</a:t>
            </a:r>
          </a:p>
        </p:txBody>
      </p:sp>
      <p:sp>
        <p:nvSpPr>
          <p:cNvPr id="34819" name="Rectangle 3"/>
          <p:cNvSpPr>
            <a:spLocks noGrp="1" noChangeArrowheads="1"/>
          </p:cNvSpPr>
          <p:nvPr>
            <p:ph idx="1"/>
          </p:nvPr>
        </p:nvSpPr>
        <p:spPr/>
        <p:txBody>
          <a:bodyPr/>
          <a:lstStyle/>
          <a:p>
            <a:r>
              <a:rPr lang="en-US" dirty="0" err="1"/>
              <a:t>Pronunciado</a:t>
            </a:r>
            <a:r>
              <a:rPr lang="en-US" dirty="0"/>
              <a:t>
</a:t>
            </a:r>
            <a:r>
              <a:rPr lang="en-US" b="1" dirty="0">
                <a:solidFill>
                  <a:schemeClr val="accent2"/>
                </a:solidFill>
              </a:rPr>
              <a:t>(ACK</a:t>
            </a:r>
            <a:r>
              <a:rPr lang="en-US" dirty="0">
                <a:solidFill>
                  <a:schemeClr val="accent2"/>
                </a:solidFill>
              </a:rPr>
              <a:t>-nee-</a:t>
            </a:r>
            <a:r>
              <a:rPr lang="en-US" dirty="0" err="1">
                <a:solidFill>
                  <a:schemeClr val="accent2"/>
                </a:solidFill>
              </a:rPr>
              <a:t>vul</a:t>
            </a:r>
            <a:r>
              <a:rPr lang="en-US" dirty="0">
                <a:solidFill>
                  <a:schemeClr val="accent2"/>
                </a:solidFill>
              </a:rPr>
              <a:t>-</a:t>
            </a:r>
            <a:r>
              <a:rPr lang="en-US" b="1" dirty="0">
                <a:solidFill>
                  <a:schemeClr val="accent2"/>
                </a:solidFill>
              </a:rPr>
              <a:t>GAY</a:t>
            </a:r>
            <a:r>
              <a:rPr lang="en-US" dirty="0">
                <a:solidFill>
                  <a:schemeClr val="accent2"/>
                </a:solidFill>
              </a:rPr>
              <a:t>-</a:t>
            </a:r>
            <a:r>
              <a:rPr lang="en-US" dirty="0" err="1">
                <a:solidFill>
                  <a:schemeClr val="accent2"/>
                </a:solidFill>
              </a:rPr>
              <a:t>ris</a:t>
            </a:r>
            <a:r>
              <a:rPr lang="en-US" dirty="0">
                <a:solidFill>
                  <a:schemeClr val="accent2"/>
                </a:solidFill>
              </a:rPr>
              <a:t>)</a:t>
            </a:r>
          </a:p>
          <a:p>
            <a:r>
              <a:rPr lang="es-ES" dirty="0"/>
              <a:t>Definido
Trastorno inflamatorio común observado en la cara, el pecho, la espalda y el cuello
Aparece como pápulas, pústulas y </a:t>
            </a:r>
            <a:r>
              <a:rPr lang="es-ES" dirty="0" err="1"/>
              <a:t>comedos</a:t>
            </a:r>
            <a:r>
              <a:rPr lang="es-ES" dirty="0"/>
              <a:t>
</a:t>
            </a:r>
            <a:endParaRPr lang="en-US" dirty="0">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dirty="0"/>
              <a:t>Albinism</a:t>
            </a:r>
          </a:p>
        </p:txBody>
      </p:sp>
      <p:sp>
        <p:nvSpPr>
          <p:cNvPr id="36867" name="Rectangle 3"/>
          <p:cNvSpPr>
            <a:spLocks noGrp="1" noChangeArrowheads="1"/>
          </p:cNvSpPr>
          <p:nvPr>
            <p:ph idx="1"/>
          </p:nvPr>
        </p:nvSpPr>
        <p:spPr/>
        <p:txBody>
          <a:bodyPr/>
          <a:lstStyle/>
          <a:p>
            <a:r>
              <a:rPr lang="es-ES" dirty="0"/>
              <a:t>Pronunciado
(Al-</a:t>
            </a:r>
            <a:r>
              <a:rPr lang="es-ES" dirty="0" err="1"/>
              <a:t>bin</a:t>
            </a:r>
            <a:r>
              <a:rPr lang="es-ES" dirty="0"/>
              <a:t>-</a:t>
            </a:r>
            <a:r>
              <a:rPr lang="es-ES" dirty="0" err="1"/>
              <a:t>izm</a:t>
            </a:r>
            <a:r>
              <a:rPr lang="es-ES" dirty="0"/>
              <a:t>)
Definido
Condición caracterizada por la ausencia de pigmento en la piel, el cabello y los ojos
</a:t>
            </a:r>
            <a:endParaRPr lang="en-US" dirty="0">
              <a:solidFill>
                <a:schemeClr val="accent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Burns</a:t>
            </a:r>
          </a:p>
        </p:txBody>
      </p:sp>
      <p:sp>
        <p:nvSpPr>
          <p:cNvPr id="38915" name="Rectangle 3"/>
          <p:cNvSpPr>
            <a:spLocks noGrp="1" noChangeArrowheads="1"/>
          </p:cNvSpPr>
          <p:nvPr>
            <p:ph idx="1"/>
          </p:nvPr>
        </p:nvSpPr>
        <p:spPr/>
        <p:txBody>
          <a:bodyPr/>
          <a:lstStyle/>
          <a:p>
            <a:r>
              <a:rPr lang="es-ES" dirty="0"/>
              <a:t>Definido
Lesiones tisulares producidas por llamas, calor, productos químicos, radiación, electricidad o gases
Extensión del daño determinado por: 
Modo y duración de la exposición
Intensidad térmica o temperatura
Sitio anatómico de la quemadura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title"/>
          </p:nvPr>
        </p:nvSpPr>
        <p:spPr/>
        <p:txBody>
          <a:bodyPr/>
          <a:lstStyle/>
          <a:p>
            <a:r>
              <a:rPr lang="en-US"/>
              <a:t>Burns</a:t>
            </a:r>
          </a:p>
        </p:txBody>
      </p:sp>
      <p:sp>
        <p:nvSpPr>
          <p:cNvPr id="40962" name="Rectangle 2"/>
          <p:cNvSpPr>
            <a:spLocks noGrp="1" noChangeArrowheads="1"/>
          </p:cNvSpPr>
          <p:nvPr>
            <p:ph idx="1"/>
          </p:nvPr>
        </p:nvSpPr>
        <p:spPr/>
        <p:txBody>
          <a:bodyPr/>
          <a:lstStyle/>
          <a:p>
            <a:pPr>
              <a:lnSpc>
                <a:spcPct val="90000"/>
              </a:lnSpc>
            </a:pPr>
            <a:r>
              <a:rPr lang="es-ES" dirty="0"/>
              <a:t>Quemaduras superficiales o de primer grado
Ejemplo: </a:t>
            </a:r>
            <a:r>
              <a:rPr lang="es-ES" dirty="0" err="1"/>
              <a:t>sunburn</a:t>
            </a:r>
            <a:r>
              <a:rPr lang="es-ES" dirty="0"/>
              <a:t>
Quemaduras de segundo grado o de espesor parcial
Ejemplo: contacto flash con objetos calientes
Quemaduras de tercer grado o de espesor completo
Ejemplo: quemaduras profundas por un incendio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Callus</a:t>
            </a:r>
          </a:p>
        </p:txBody>
      </p:sp>
      <p:sp>
        <p:nvSpPr>
          <p:cNvPr id="43011" name="Rectangle 3"/>
          <p:cNvSpPr>
            <a:spLocks noGrp="1" noChangeArrowheads="1"/>
          </p:cNvSpPr>
          <p:nvPr>
            <p:ph idx="1"/>
          </p:nvPr>
        </p:nvSpPr>
        <p:spPr/>
        <p:txBody>
          <a:bodyPr/>
          <a:lstStyle/>
          <a:p>
            <a:r>
              <a:rPr lang="es-ES" dirty="0"/>
              <a:t>Pronunciado
(CAL-</a:t>
            </a:r>
            <a:r>
              <a:rPr lang="es-ES" dirty="0" err="1"/>
              <a:t>us</a:t>
            </a:r>
            <a:r>
              <a:rPr lang="es-ES" dirty="0"/>
              <a:t>)
Definido
Engrosamiento común, generalmente indoloro de la epidermis en sitios de presión o fricción externa, como áreas de peso de los pies y en la superficie palmar de las manos
También conocido como callosidad</a:t>
            </a:r>
            <a:endParaRPr lang="en-US" dirty="0">
              <a:solidFill>
                <a:srgbClr val="0066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Carcinoma, Basal Cell</a:t>
            </a:r>
          </a:p>
        </p:txBody>
      </p:sp>
      <p:sp>
        <p:nvSpPr>
          <p:cNvPr id="45059" name="Rectangle 3"/>
          <p:cNvSpPr>
            <a:spLocks noGrp="1" noChangeArrowheads="1"/>
          </p:cNvSpPr>
          <p:nvPr>
            <p:ph idx="1"/>
          </p:nvPr>
        </p:nvSpPr>
        <p:spPr>
          <a:xfrm>
            <a:off x="457200" y="1524000"/>
            <a:ext cx="8305800" cy="4495800"/>
          </a:xfrm>
        </p:spPr>
        <p:txBody>
          <a:bodyPr>
            <a:normAutofit lnSpcReduction="10000"/>
          </a:bodyPr>
          <a:lstStyle/>
          <a:p>
            <a:r>
              <a:rPr lang="es-ES" dirty="0"/>
              <a:t>Pronunciado
(venta car-</a:t>
            </a:r>
            <a:r>
              <a:rPr lang="es-ES" dirty="0" err="1"/>
              <a:t>sih</a:t>
            </a:r>
            <a:r>
              <a:rPr lang="es-ES" dirty="0"/>
              <a:t>-NOH-</a:t>
            </a:r>
            <a:r>
              <a:rPr lang="es-ES" dirty="0" err="1"/>
              <a:t>mah</a:t>
            </a:r>
            <a:r>
              <a:rPr lang="es-ES" dirty="0"/>
              <a:t> BAY-sal)
Definido
Tumor maligno más común del tejido epitelial, que ocurre con mayor frecuencia en áreas de la piel que están expuestas al sol
Se presenta como un nódulo ligeramente elevado con una depresión o ulceración en el centro que se hace más evidente a medida que el tumor crece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p:txBody>
          <a:bodyPr/>
          <a:lstStyle/>
          <a:p>
            <a:r>
              <a:rPr lang="en-US" dirty="0"/>
              <a:t>Carcinoma, </a:t>
            </a:r>
            <a:r>
              <a:rPr lang="en-US" dirty="0" err="1"/>
              <a:t>Squamous</a:t>
            </a:r>
            <a:r>
              <a:rPr lang="en-US" dirty="0"/>
              <a:t> Cell</a:t>
            </a:r>
          </a:p>
        </p:txBody>
      </p:sp>
      <p:sp>
        <p:nvSpPr>
          <p:cNvPr id="47106" name="Rectangle 2"/>
          <p:cNvSpPr>
            <a:spLocks noGrp="1" noChangeArrowheads="1"/>
          </p:cNvSpPr>
          <p:nvPr>
            <p:ph idx="1"/>
          </p:nvPr>
        </p:nvSpPr>
        <p:spPr/>
        <p:txBody>
          <a:bodyPr/>
          <a:lstStyle/>
          <a:p>
            <a:r>
              <a:rPr lang="es-ES" dirty="0"/>
              <a:t>Pronunciado
(car-</a:t>
            </a:r>
            <a:r>
              <a:rPr lang="es-ES" dirty="0" err="1"/>
              <a:t>sih</a:t>
            </a:r>
            <a:r>
              <a:rPr lang="es-ES" dirty="0"/>
              <a:t>-NOH-</a:t>
            </a:r>
            <a:r>
              <a:rPr lang="es-ES" dirty="0" err="1"/>
              <a:t>mah</a:t>
            </a:r>
            <a:r>
              <a:rPr lang="es-ES" dirty="0"/>
              <a:t> SKWAY-mus vender )
Definido
Malignidad de las células escamosas, o escamas, del tejido epitelial
Crecimiento mucho más rápido que el carcinoma basocelular 
Mayor potencial de metástasis si no se trata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Carcinoma, Squamous Cell</a:t>
            </a:r>
            <a:endParaRPr lang="en-US" sz="3600"/>
          </a:p>
        </p:txBody>
      </p:sp>
      <p:sp>
        <p:nvSpPr>
          <p:cNvPr id="49155" name="Rectangle 3"/>
          <p:cNvSpPr>
            <a:spLocks noGrp="1" noChangeArrowheads="1"/>
          </p:cNvSpPr>
          <p:nvPr>
            <p:ph idx="1"/>
          </p:nvPr>
        </p:nvSpPr>
        <p:spPr>
          <a:xfrm>
            <a:off x="457200" y="1617663"/>
            <a:ext cx="8229600" cy="4402137"/>
          </a:xfrm>
        </p:spPr>
        <p:txBody>
          <a:bodyPr/>
          <a:lstStyle/>
          <a:p>
            <a:r>
              <a:rPr lang="es-ES" dirty="0"/>
              <a:t>Sitios frecuentes en áreas expuestas al sol
Parte superior de la nariz
Frente
Margen de oído externo
Reverso de manos
Labio inferior
</a:t>
            </a:r>
            <a:endParaRPr lang="en-US" dirty="0">
              <a:solidFill>
                <a:schemeClr val="accent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Dermatitis</a:t>
            </a:r>
          </a:p>
        </p:txBody>
      </p:sp>
      <p:sp>
        <p:nvSpPr>
          <p:cNvPr id="51203" name="Rectangle 3"/>
          <p:cNvSpPr>
            <a:spLocks noGrp="1" noChangeArrowheads="1"/>
          </p:cNvSpPr>
          <p:nvPr>
            <p:ph idx="1"/>
          </p:nvPr>
        </p:nvSpPr>
        <p:spPr/>
        <p:txBody>
          <a:bodyPr/>
          <a:lstStyle/>
          <a:p>
            <a:pPr>
              <a:lnSpc>
                <a:spcPct val="90000"/>
              </a:lnSpc>
            </a:pPr>
            <a:r>
              <a:rPr lang="en-US" dirty="0" err="1"/>
              <a:t>Pronunciado</a:t>
            </a:r>
            <a:r>
              <a:rPr lang="en-US" dirty="0"/>
              <a:t>
(der-</a:t>
            </a:r>
            <a:r>
              <a:rPr lang="en-US" dirty="0" err="1"/>
              <a:t>mah</a:t>
            </a:r>
            <a:r>
              <a:rPr lang="en-US" dirty="0"/>
              <a:t>-TYE-tis)
</a:t>
            </a:r>
            <a:r>
              <a:rPr lang="en-US" dirty="0" err="1"/>
              <a:t>Definido</a:t>
            </a:r>
            <a:r>
              <a:rPr lang="en-US" dirty="0"/>
              <a:t>
</a:t>
            </a:r>
            <a:r>
              <a:rPr lang="en-US" dirty="0" err="1"/>
              <a:t>Inflamación</a:t>
            </a:r>
            <a:r>
              <a:rPr lang="en-US" dirty="0"/>
              <a:t> de la </a:t>
            </a:r>
            <a:r>
              <a:rPr lang="en-US" dirty="0" err="1"/>
              <a:t>piel</a:t>
            </a:r>
            <a:r>
              <a:rPr lang="en-US" dirty="0"/>
              <a:t>, vista </a:t>
            </a:r>
            <a:r>
              <a:rPr lang="en-US" dirty="0" err="1"/>
              <a:t>en</a:t>
            </a:r>
            <a:r>
              <a:rPr lang="en-US" dirty="0"/>
              <a:t> </a:t>
            </a:r>
            <a:r>
              <a:rPr lang="en-US" dirty="0" err="1"/>
              <a:t>varias</a:t>
            </a:r>
            <a:r>
              <a:rPr lang="en-US" dirty="0"/>
              <a:t> </a:t>
            </a:r>
            <a:r>
              <a:rPr lang="en-US" dirty="0" err="1"/>
              <a:t>formas</a:t>
            </a:r>
            <a:r>
              <a:rPr lang="en-US" dirty="0"/>
              <a:t> </a:t>
            </a:r>
            <a:r>
              <a:rPr lang="en-US" dirty="0" err="1"/>
              <a:t>diferentes</a:t>
            </a:r>
            <a:r>
              <a:rPr lang="en-US" dirty="0"/>
              <a:t>
</a:t>
            </a:r>
            <a:r>
              <a:rPr lang="en-US" dirty="0" err="1"/>
              <a:t>Agudo</a:t>
            </a:r>
            <a:r>
              <a:rPr lang="en-US" dirty="0"/>
              <a:t> o </a:t>
            </a:r>
            <a:r>
              <a:rPr lang="en-US" dirty="0" err="1"/>
              <a:t>crónico</a:t>
            </a:r>
            <a:r>
              <a:rPr lang="en-US" dirty="0"/>
              <a:t>
</a:t>
            </a:r>
            <a:r>
              <a:rPr lang="en-US" dirty="0" err="1"/>
              <a:t>Contacto</a:t>
            </a:r>
            <a:r>
              <a:rPr lang="en-US" dirty="0"/>
              <a:t> o </a:t>
            </a:r>
            <a:r>
              <a:rPr lang="en-US" dirty="0" err="1"/>
              <a:t>seborreico</a:t>
            </a:r>
            <a:endParaRPr lang="en-US" sz="2400" dirty="0">
              <a:solidFill>
                <a:schemeClr val="accent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Eczema</a:t>
            </a:r>
          </a:p>
        </p:txBody>
      </p:sp>
      <p:sp>
        <p:nvSpPr>
          <p:cNvPr id="53251" name="Rectangle 3"/>
          <p:cNvSpPr>
            <a:spLocks noGrp="1" noChangeArrowheads="1"/>
          </p:cNvSpPr>
          <p:nvPr>
            <p:ph idx="1"/>
          </p:nvPr>
        </p:nvSpPr>
        <p:spPr/>
        <p:txBody>
          <a:bodyPr/>
          <a:lstStyle/>
          <a:p>
            <a:r>
              <a:rPr lang="es-ES" dirty="0"/>
              <a:t>Pronunciado
(EK-</a:t>
            </a:r>
            <a:r>
              <a:rPr lang="es-ES" dirty="0" err="1"/>
              <a:t>zeh</a:t>
            </a:r>
            <a:r>
              <a:rPr lang="es-ES" dirty="0"/>
              <a:t>-</a:t>
            </a:r>
            <a:r>
              <a:rPr lang="es-ES" dirty="0" err="1"/>
              <a:t>mah</a:t>
            </a:r>
            <a:r>
              <a:rPr lang="es-ES" dirty="0"/>
              <a:t>)
Definido
Condición inflamatoria aguda o crónica de la piel caracterizada por eritema, pápulas, vesículas, pústulas, escamas, costras, costras y picazón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Exanthematous Viral Diseases</a:t>
            </a:r>
          </a:p>
        </p:txBody>
      </p:sp>
      <p:sp>
        <p:nvSpPr>
          <p:cNvPr id="55299" name="Rectangle 3"/>
          <p:cNvSpPr>
            <a:spLocks noGrp="1" noChangeArrowheads="1"/>
          </p:cNvSpPr>
          <p:nvPr>
            <p:ph idx="1"/>
          </p:nvPr>
        </p:nvSpPr>
        <p:spPr>
          <a:xfrm>
            <a:off x="457200" y="1524000"/>
            <a:ext cx="8229600" cy="4495800"/>
          </a:xfrm>
        </p:spPr>
        <p:txBody>
          <a:bodyPr/>
          <a:lstStyle/>
          <a:p>
            <a:r>
              <a:rPr lang="es-ES" dirty="0"/>
              <a:t>Pronunciado
(enfermedades virales </a:t>
            </a:r>
            <a:r>
              <a:rPr lang="es-ES" dirty="0" err="1"/>
              <a:t>eks</a:t>
            </a:r>
            <a:r>
              <a:rPr lang="es-ES" dirty="0"/>
              <a:t>-</a:t>
            </a:r>
            <a:r>
              <a:rPr lang="es-ES" dirty="0" err="1"/>
              <a:t>an</a:t>
            </a:r>
            <a:r>
              <a:rPr lang="es-ES" dirty="0"/>
              <a:t>-THEM-ah-tus)
Definido
Erupción cutánea o erupción cutánea acompañada de inflamación, con características diagnósticas específicas de una enfermedad viral infecciosa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Exanthematous Viral Diseases</a:t>
            </a:r>
            <a:endParaRPr lang="en-US" sz="3200"/>
          </a:p>
        </p:txBody>
      </p:sp>
      <p:sp>
        <p:nvSpPr>
          <p:cNvPr id="57347" name="Rectangle 3"/>
          <p:cNvSpPr>
            <a:spLocks noGrp="1" noChangeArrowheads="1"/>
          </p:cNvSpPr>
          <p:nvPr>
            <p:ph idx="1"/>
          </p:nvPr>
        </p:nvSpPr>
        <p:spPr/>
        <p:txBody>
          <a:bodyPr/>
          <a:lstStyle/>
          <a:p>
            <a:r>
              <a:rPr lang="en-US" dirty="0" err="1"/>
              <a:t>Ejemplos</a:t>
            </a:r>
            <a:r>
              <a:rPr lang="en-US" dirty="0"/>
              <a:t>:
</a:t>
            </a:r>
            <a:r>
              <a:rPr lang="en-US" dirty="0" err="1"/>
              <a:t>Rubéola</a:t>
            </a:r>
            <a:r>
              <a:rPr lang="en-US" dirty="0"/>
              <a:t> - </a:t>
            </a:r>
            <a:r>
              <a:rPr lang="en-US" dirty="0" err="1"/>
              <a:t>Sarampión</a:t>
            </a:r>
            <a:r>
              <a:rPr lang="en-US" dirty="0"/>
              <a:t> </a:t>
            </a:r>
            <a:r>
              <a:rPr lang="en-US" dirty="0" err="1"/>
              <a:t>alemán</a:t>
            </a:r>
            <a:r>
              <a:rPr lang="en-US" dirty="0"/>
              <a:t> 3 </a:t>
            </a:r>
            <a:r>
              <a:rPr lang="en-US" dirty="0" err="1"/>
              <a:t>días</a:t>
            </a:r>
            <a:r>
              <a:rPr lang="en-US" dirty="0"/>
              <a:t> </a:t>
            </a:r>
            <a:r>
              <a:rPr lang="en-US" dirty="0" err="1"/>
              <a:t>sarampión</a:t>
            </a:r>
            <a:r>
              <a:rPr lang="en-US" dirty="0"/>
              <a:t>
Roseola Infantum
Rubeola - </a:t>
            </a:r>
            <a:r>
              <a:rPr lang="en-US" dirty="0" err="1"/>
              <a:t>Sarampión</a:t>
            </a:r>
            <a:r>
              <a:rPr lang="en-US" dirty="0"/>
              <a:t> </a:t>
            </a:r>
            <a:r>
              <a:rPr lang="en-US" dirty="0" err="1"/>
              <a:t>Rojo</a:t>
            </a:r>
            <a:r>
              <a:rPr lang="en-US" dirty="0"/>
              <a:t> 7-10 </a:t>
            </a:r>
            <a:r>
              <a:rPr lang="en-US" dirty="0" err="1"/>
              <a:t>día</a:t>
            </a:r>
            <a:r>
              <a:rPr lang="en-US" dirty="0"/>
              <a:t> </a:t>
            </a:r>
            <a:r>
              <a:rPr lang="en-US" dirty="0" err="1"/>
              <a:t>sarampión</a:t>
            </a:r>
            <a:r>
              <a:rPr lang="en-US" dirty="0"/>
              <a:t>
</a:t>
            </a:r>
            <a:r>
              <a:rPr lang="en-US" dirty="0" err="1"/>
              <a:t>Eritema</a:t>
            </a:r>
            <a:r>
              <a:rPr lang="en-US" dirty="0"/>
              <a:t> </a:t>
            </a:r>
            <a:r>
              <a:rPr lang="en-US" dirty="0" err="1"/>
              <a:t>Infectiosum</a:t>
            </a:r>
            <a:r>
              <a:rPr lang="en-US" dirty="0"/>
              <a:t> - Quinta </a:t>
            </a:r>
            <a:r>
              <a:rPr lang="en-US" dirty="0" err="1"/>
              <a:t>enfermedad</a:t>
            </a:r>
            <a:r>
              <a:rPr lang="en-US" dirty="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Gangrene</a:t>
            </a:r>
          </a:p>
        </p:txBody>
      </p:sp>
      <p:sp>
        <p:nvSpPr>
          <p:cNvPr id="59395" name="Rectangle 3"/>
          <p:cNvSpPr>
            <a:spLocks noGrp="1" noChangeArrowheads="1"/>
          </p:cNvSpPr>
          <p:nvPr>
            <p:ph idx="1"/>
          </p:nvPr>
        </p:nvSpPr>
        <p:spPr/>
        <p:txBody>
          <a:bodyPr/>
          <a:lstStyle/>
          <a:p>
            <a:r>
              <a:rPr lang="es-ES" dirty="0"/>
              <a:t>Pronunciado
(GANG-verde)
Definido
Muerte tisular debido a la pérdida de suministro adecuado de sangre, invasión de bacterias, posterior descomposición con mal olor
</a:t>
            </a:r>
            <a:endParaRPr lang="en-US"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Herpes Zoster</a:t>
            </a:r>
          </a:p>
        </p:txBody>
      </p:sp>
      <p:sp>
        <p:nvSpPr>
          <p:cNvPr id="61443" name="Rectangle 3"/>
          <p:cNvSpPr>
            <a:spLocks noGrp="1" noChangeArrowheads="1"/>
          </p:cNvSpPr>
          <p:nvPr>
            <p:ph idx="1"/>
          </p:nvPr>
        </p:nvSpPr>
        <p:spPr/>
        <p:txBody>
          <a:bodyPr/>
          <a:lstStyle/>
          <a:p>
            <a:pPr>
              <a:lnSpc>
                <a:spcPct val="90000"/>
              </a:lnSpc>
            </a:pPr>
            <a:r>
              <a:rPr lang="en-US"/>
              <a:t>Pronounced</a:t>
            </a:r>
          </a:p>
          <a:p>
            <a:pPr lvl="1">
              <a:lnSpc>
                <a:spcPct val="90000"/>
              </a:lnSpc>
            </a:pPr>
            <a:r>
              <a:rPr lang="en-US">
                <a:solidFill>
                  <a:schemeClr val="accent2"/>
                </a:solidFill>
              </a:rPr>
              <a:t>(</a:t>
            </a:r>
            <a:r>
              <a:rPr lang="en-US" b="1">
                <a:solidFill>
                  <a:schemeClr val="accent2"/>
                </a:solidFill>
              </a:rPr>
              <a:t>HER</a:t>
            </a:r>
            <a:r>
              <a:rPr lang="en-US">
                <a:solidFill>
                  <a:schemeClr val="accent2"/>
                </a:solidFill>
              </a:rPr>
              <a:t>-peez  </a:t>
            </a:r>
            <a:r>
              <a:rPr lang="en-US" b="1">
                <a:solidFill>
                  <a:schemeClr val="accent2"/>
                </a:solidFill>
              </a:rPr>
              <a:t>ZOS</a:t>
            </a:r>
            <a:r>
              <a:rPr lang="en-US">
                <a:solidFill>
                  <a:schemeClr val="accent2"/>
                </a:solidFill>
              </a:rPr>
              <a:t>-ter)</a:t>
            </a:r>
          </a:p>
          <a:p>
            <a:pPr>
              <a:lnSpc>
                <a:spcPct val="90000"/>
              </a:lnSpc>
            </a:pPr>
            <a:r>
              <a:rPr lang="en-US"/>
              <a:t>Defined</a:t>
            </a:r>
          </a:p>
          <a:p>
            <a:pPr lvl="1">
              <a:lnSpc>
                <a:spcPct val="90000"/>
              </a:lnSpc>
            </a:pPr>
            <a:r>
              <a:rPr lang="en-US">
                <a:solidFill>
                  <a:schemeClr val="accent2"/>
                </a:solidFill>
              </a:rPr>
              <a:t>Acute viral infection, characterized by painful, vesicular eruptions on the skin that follow along nerve pathways of underlying spinal or cranial nerves</a:t>
            </a:r>
          </a:p>
          <a:p>
            <a:pPr lvl="1">
              <a:lnSpc>
                <a:spcPct val="90000"/>
              </a:lnSpc>
            </a:pPr>
            <a:r>
              <a:rPr lang="en-US">
                <a:solidFill>
                  <a:schemeClr val="accent2"/>
                </a:solidFill>
              </a:rPr>
              <a:t>Highest incidence in adults over 50</a:t>
            </a:r>
          </a:p>
          <a:p>
            <a:pPr>
              <a:lnSpc>
                <a:spcPct val="90000"/>
              </a:lnSpc>
              <a:buFontTx/>
              <a:buNone/>
            </a:pPr>
            <a:endParaRPr lang="en-US" sz="2800">
              <a:solidFill>
                <a:schemeClr val="accent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Herpes Zoster</a:t>
            </a:r>
            <a:endParaRPr lang="en-US" sz="3600"/>
          </a:p>
        </p:txBody>
      </p:sp>
      <p:sp>
        <p:nvSpPr>
          <p:cNvPr id="63491" name="Rectangle 3"/>
          <p:cNvSpPr>
            <a:spLocks noGrp="1" noChangeArrowheads="1"/>
          </p:cNvSpPr>
          <p:nvPr>
            <p:ph idx="1"/>
          </p:nvPr>
        </p:nvSpPr>
        <p:spPr/>
        <p:txBody>
          <a:bodyPr/>
          <a:lstStyle/>
          <a:p>
            <a:endParaRPr lang="en-US"/>
          </a:p>
          <a:p>
            <a:pPr>
              <a:buFontTx/>
              <a:buNone/>
            </a:pPr>
            <a:endParaRPr lang="en-US"/>
          </a:p>
          <a:p>
            <a:pPr>
              <a:buFontTx/>
              <a:buNone/>
            </a:pPr>
            <a:endParaRPr lang="en-US">
              <a:solidFill>
                <a:srgbClr val="FF9900"/>
              </a:solidFill>
            </a:endParaRPr>
          </a:p>
        </p:txBody>
      </p:sp>
      <p:pic>
        <p:nvPicPr>
          <p:cNvPr id="63492" name="Picture 4" descr="28"/>
          <p:cNvPicPr>
            <a:picLocks noChangeAspect="1" noChangeArrowheads="1"/>
          </p:cNvPicPr>
          <p:nvPr/>
        </p:nvPicPr>
        <p:blipFill>
          <a:blip r:embed="rId3" cstate="print"/>
          <a:srcRect/>
          <a:stretch>
            <a:fillRect/>
          </a:stretch>
        </p:blipFill>
        <p:spPr bwMode="auto">
          <a:xfrm>
            <a:off x="2667000" y="1219200"/>
            <a:ext cx="3832225" cy="4953000"/>
          </a:xfrm>
          <a:prstGeom prst="rect">
            <a:avLst/>
          </a:prstGeom>
          <a:noFill/>
        </p:spPr>
      </p:pic>
      <p:sp>
        <p:nvSpPr>
          <p:cNvPr id="63493" name="Text Box 5"/>
          <p:cNvSpPr txBox="1">
            <a:spLocks noChangeArrowheads="1"/>
          </p:cNvSpPr>
          <p:nvPr/>
        </p:nvSpPr>
        <p:spPr bwMode="auto">
          <a:xfrm>
            <a:off x="6689725" y="3335338"/>
            <a:ext cx="2389188" cy="549275"/>
          </a:xfrm>
          <a:prstGeom prst="rect">
            <a:avLst/>
          </a:prstGeom>
          <a:noFill/>
          <a:ln w="9525">
            <a:noFill/>
            <a:miter lim="800000"/>
            <a:headEnd/>
            <a:tailEnd/>
          </a:ln>
          <a:effectLst/>
        </p:spPr>
        <p:txBody>
          <a:bodyPr wrap="none">
            <a:spAutoFit/>
          </a:bodyPr>
          <a:lstStyle/>
          <a:p>
            <a:r>
              <a:rPr lang="en-US" sz="1000"/>
              <a:t>Image courtesy of Robert A. Silverman,</a:t>
            </a:r>
          </a:p>
          <a:p>
            <a:r>
              <a:rPr lang="en-US" sz="1000"/>
              <a:t>M.D., Pediatric Dermatology,</a:t>
            </a:r>
          </a:p>
          <a:p>
            <a:r>
              <a:rPr lang="en-US" sz="1000"/>
              <a:t>Georgetown University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Impetigo</a:t>
            </a:r>
          </a:p>
        </p:txBody>
      </p:sp>
      <p:sp>
        <p:nvSpPr>
          <p:cNvPr id="65539" name="Rectangle 3"/>
          <p:cNvSpPr>
            <a:spLocks noGrp="1" noChangeArrowheads="1"/>
          </p:cNvSpPr>
          <p:nvPr>
            <p:ph idx="1"/>
          </p:nvPr>
        </p:nvSpPr>
        <p:spPr/>
        <p:txBody>
          <a:bodyPr/>
          <a:lstStyle/>
          <a:p>
            <a:r>
              <a:rPr lang="en-US" dirty="0" err="1"/>
              <a:t>Pronunciado</a:t>
            </a:r>
            <a:r>
              <a:rPr lang="en-US" dirty="0"/>
              <a:t>
(</a:t>
            </a:r>
            <a:r>
              <a:rPr lang="en-US" dirty="0" err="1"/>
              <a:t>Im</a:t>
            </a:r>
            <a:r>
              <a:rPr lang="en-US" dirty="0"/>
              <a:t>-</a:t>
            </a:r>
            <a:r>
              <a:rPr lang="en-US" dirty="0" err="1"/>
              <a:t>peh</a:t>
            </a:r>
            <a:r>
              <a:rPr lang="en-US" dirty="0"/>
              <a:t>-TYE-</a:t>
            </a:r>
            <a:r>
              <a:rPr lang="en-US" dirty="0" err="1"/>
              <a:t>goh</a:t>
            </a:r>
            <a:r>
              <a:rPr lang="en-US" dirty="0"/>
              <a:t>)
</a:t>
            </a:r>
            <a:r>
              <a:rPr lang="en-US" dirty="0" err="1"/>
              <a:t>Definido</a:t>
            </a:r>
            <a:r>
              <a:rPr lang="en-US" dirty="0"/>
              <a:t>
</a:t>
            </a:r>
            <a:r>
              <a:rPr lang="en-US" dirty="0" err="1"/>
              <a:t>Infección</a:t>
            </a:r>
            <a:r>
              <a:rPr lang="en-US" dirty="0"/>
              <a:t> </a:t>
            </a:r>
            <a:r>
              <a:rPr lang="en-US" dirty="0" err="1"/>
              <a:t>cutánea</a:t>
            </a:r>
            <a:r>
              <a:rPr lang="en-US" dirty="0"/>
              <a:t> superficial </a:t>
            </a:r>
            <a:r>
              <a:rPr lang="en-US" dirty="0" err="1"/>
              <a:t>contagiosa</a:t>
            </a:r>
            <a:r>
              <a:rPr lang="en-US" dirty="0"/>
              <a:t> </a:t>
            </a:r>
            <a:r>
              <a:rPr lang="en-US" dirty="0" err="1"/>
              <a:t>caracterizada</a:t>
            </a:r>
            <a:r>
              <a:rPr lang="en-US" dirty="0"/>
              <a:t> por </a:t>
            </a:r>
            <a:r>
              <a:rPr lang="en-US" dirty="0" err="1"/>
              <a:t>vesículas</a:t>
            </a:r>
            <a:r>
              <a:rPr lang="en-US" dirty="0"/>
              <a:t> y </a:t>
            </a:r>
            <a:r>
              <a:rPr lang="en-US" dirty="0" err="1"/>
              <a:t>pústulas</a:t>
            </a:r>
            <a:r>
              <a:rPr lang="en-US" dirty="0"/>
              <a:t> </a:t>
            </a:r>
            <a:r>
              <a:rPr lang="en-US" dirty="0" err="1"/>
              <a:t>serosas</a:t>
            </a:r>
            <a:r>
              <a:rPr lang="en-US" dirty="0"/>
              <a:t> </a:t>
            </a:r>
            <a:r>
              <a:rPr lang="en-US" dirty="0" err="1"/>
              <a:t>llenas</a:t>
            </a:r>
            <a:r>
              <a:rPr lang="en-US" dirty="0"/>
              <a:t> de </a:t>
            </a:r>
            <a:r>
              <a:rPr lang="en-US" dirty="0" err="1"/>
              <a:t>millones</a:t>
            </a:r>
            <a:r>
              <a:rPr lang="en-US" dirty="0"/>
              <a:t> de </a:t>
            </a:r>
            <a:r>
              <a:rPr lang="en-US" dirty="0" err="1"/>
              <a:t>bacterias</a:t>
            </a:r>
            <a:r>
              <a:rPr lang="en-US" dirty="0"/>
              <a:t> </a:t>
            </a:r>
            <a:r>
              <a:rPr lang="en-US" dirty="0" err="1"/>
              <a:t>estafilocócicas</a:t>
            </a:r>
            <a:r>
              <a:rPr lang="en-US" dirty="0"/>
              <a:t> o </a:t>
            </a:r>
            <a:r>
              <a:rPr lang="en-US" dirty="0" err="1"/>
              <a:t>estreptococos</a:t>
            </a:r>
            <a:r>
              <a:rPr lang="en-US" dirty="0"/>
              <a:t> 
</a:t>
            </a:r>
            <a:r>
              <a:rPr lang="en-US" dirty="0" err="1"/>
              <a:t>Generalmente</a:t>
            </a:r>
            <a:r>
              <a:rPr lang="en-US" dirty="0"/>
              <a:t> se forma </a:t>
            </a:r>
            <a:r>
              <a:rPr lang="en-US" dirty="0" err="1"/>
              <a:t>en</a:t>
            </a:r>
            <a:r>
              <a:rPr lang="en-US" dirty="0"/>
              <a:t> la </a:t>
            </a:r>
            <a:r>
              <a:rPr lang="en-US" dirty="0" err="1"/>
              <a:t>cara</a:t>
            </a:r>
            <a:r>
              <a:rPr lang="en-US" dirty="0"/>
              <a:t>
</a:t>
            </a:r>
            <a:endParaRPr lang="en-US" dirty="0">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a:t>Kaposi’s Sarcoma</a:t>
            </a:r>
          </a:p>
        </p:txBody>
      </p:sp>
      <p:sp>
        <p:nvSpPr>
          <p:cNvPr id="67587" name="Rectangle 3"/>
          <p:cNvSpPr>
            <a:spLocks noGrp="1" noChangeArrowheads="1"/>
          </p:cNvSpPr>
          <p:nvPr>
            <p:ph idx="1"/>
          </p:nvPr>
        </p:nvSpPr>
        <p:spPr/>
        <p:txBody>
          <a:bodyPr/>
          <a:lstStyle/>
          <a:p>
            <a:r>
              <a:rPr lang="es-ES" dirty="0"/>
              <a:t>Pronunciado
(CAP-oh-</a:t>
            </a:r>
            <a:r>
              <a:rPr lang="es-ES" dirty="0" err="1"/>
              <a:t>seez</a:t>
            </a:r>
            <a:r>
              <a:rPr lang="es-ES" dirty="0"/>
              <a:t> </a:t>
            </a:r>
            <a:r>
              <a:rPr lang="es-ES" dirty="0" err="1"/>
              <a:t>sar</a:t>
            </a:r>
            <a:r>
              <a:rPr lang="es-ES" dirty="0"/>
              <a:t>-KOH-</a:t>
            </a:r>
            <a:r>
              <a:rPr lang="es-ES" dirty="0" err="1"/>
              <a:t>ma</a:t>
            </a:r>
            <a:r>
              <a:rPr lang="es-ES" dirty="0"/>
              <a:t>)
Definido
Lesiones malignas raras que comienzan como nódulos suaves de color púrpura-marrón o placas en los pies
Se propaga gradualmente por toda la piel
Aumento de la incidencia en hombres con SIDA
</a:t>
            </a:r>
            <a:endParaRPr lang="en-US" dirty="0">
              <a:solidFill>
                <a:schemeClr val="accent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Keloid</a:t>
            </a:r>
          </a:p>
        </p:txBody>
      </p:sp>
      <p:sp>
        <p:nvSpPr>
          <p:cNvPr id="69635" name="Rectangle 3"/>
          <p:cNvSpPr>
            <a:spLocks noGrp="1" noChangeArrowheads="1"/>
          </p:cNvSpPr>
          <p:nvPr>
            <p:ph idx="1"/>
          </p:nvPr>
        </p:nvSpPr>
        <p:spPr/>
        <p:txBody>
          <a:bodyPr/>
          <a:lstStyle/>
          <a:p>
            <a:r>
              <a:rPr lang="en-US" dirty="0" err="1"/>
              <a:t>Pronunciado</a:t>
            </a:r>
            <a:r>
              <a:rPr lang="en-US" dirty="0"/>
              <a:t>
(KEE-</a:t>
            </a:r>
            <a:r>
              <a:rPr lang="en-US" dirty="0" err="1"/>
              <a:t>loyd</a:t>
            </a:r>
            <a:r>
              <a:rPr lang="en-US" dirty="0"/>
              <a:t>)
</a:t>
            </a:r>
            <a:r>
              <a:rPr lang="en-US" dirty="0" err="1"/>
              <a:t>Definido</a:t>
            </a:r>
            <a:r>
              <a:rPr lang="en-US" dirty="0"/>
              <a:t>
</a:t>
            </a:r>
            <a:r>
              <a:rPr lang="en-US" dirty="0" err="1"/>
              <a:t>Agrandada</a:t>
            </a:r>
            <a:r>
              <a:rPr lang="en-US" dirty="0"/>
              <a:t>, de forma irregular, </a:t>
            </a:r>
            <a:r>
              <a:rPr lang="en-US" dirty="0" err="1"/>
              <a:t>cicatriz</a:t>
            </a:r>
            <a:r>
              <a:rPr lang="en-US" dirty="0"/>
              <a:t> </a:t>
            </a:r>
            <a:r>
              <a:rPr lang="en-US" dirty="0" err="1"/>
              <a:t>elevada</a:t>
            </a:r>
            <a:r>
              <a:rPr lang="en-US" dirty="0"/>
              <a:t> que se forma </a:t>
            </a:r>
            <a:r>
              <a:rPr lang="en-US" dirty="0" err="1"/>
              <a:t>debido</a:t>
            </a:r>
            <a:r>
              <a:rPr lang="en-US" dirty="0"/>
              <a:t> a la </a:t>
            </a:r>
            <a:r>
              <a:rPr lang="en-US" dirty="0" err="1"/>
              <a:t>presencia</a:t>
            </a:r>
            <a:r>
              <a:rPr lang="en-US" dirty="0"/>
              <a:t> de </a:t>
            </a:r>
            <a:r>
              <a:rPr lang="en-US" dirty="0" err="1"/>
              <a:t>grandes</a:t>
            </a:r>
            <a:r>
              <a:rPr lang="en-US" dirty="0"/>
              <a:t> </a:t>
            </a:r>
            <a:r>
              <a:rPr lang="en-US" dirty="0" err="1"/>
              <a:t>cantidades</a:t>
            </a:r>
            <a:r>
              <a:rPr lang="en-US" dirty="0"/>
              <a:t> de </a:t>
            </a:r>
            <a:r>
              <a:rPr lang="en-US" dirty="0" err="1"/>
              <a:t>colágeno</a:t>
            </a:r>
            <a:r>
              <a:rPr lang="en-US" dirty="0"/>
              <a:t> </a:t>
            </a:r>
            <a:r>
              <a:rPr lang="en-US" dirty="0" err="1"/>
              <a:t>durante</a:t>
            </a:r>
            <a:r>
              <a:rPr lang="en-US" dirty="0"/>
              <a:t> la </a:t>
            </a:r>
            <a:r>
              <a:rPr lang="en-US" dirty="0" err="1"/>
              <a:t>formación</a:t>
            </a:r>
            <a:r>
              <a:rPr lang="en-US" dirty="0"/>
              <a:t> de una </a:t>
            </a:r>
            <a:r>
              <a:rPr lang="en-US" dirty="0" err="1"/>
              <a:t>cicatriz</a:t>
            </a:r>
            <a:r>
              <a:rPr lang="en-US" dirty="0"/>
              <a:t>
</a:t>
            </a:r>
            <a:endParaRPr lang="en-US" dirty="0">
              <a:solidFill>
                <a:schemeClr val="accent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Keratosis</a:t>
            </a:r>
          </a:p>
        </p:txBody>
      </p:sp>
      <p:sp>
        <p:nvSpPr>
          <p:cNvPr id="71683" name="Rectangle 3"/>
          <p:cNvSpPr>
            <a:spLocks noGrp="1" noChangeArrowheads="1"/>
          </p:cNvSpPr>
          <p:nvPr>
            <p:ph idx="1"/>
          </p:nvPr>
        </p:nvSpPr>
        <p:spPr/>
        <p:txBody>
          <a:bodyPr/>
          <a:lstStyle/>
          <a:p>
            <a:r>
              <a:rPr lang="es-ES" dirty="0"/>
              <a:t>Pronunciado
(</a:t>
            </a:r>
            <a:r>
              <a:rPr lang="es-ES" dirty="0" err="1"/>
              <a:t>Kair</a:t>
            </a:r>
            <a:r>
              <a:rPr lang="es-ES" dirty="0"/>
              <a:t>-ah-TOH-</a:t>
            </a:r>
            <a:r>
              <a:rPr lang="es-ES" dirty="0" err="1"/>
              <a:t>sis</a:t>
            </a:r>
            <a:r>
              <a:rPr lang="es-ES" dirty="0"/>
              <a:t>)
Definido
Afección de la piel en la que hay un engrosamiento y crecimiento excesivo del epitelio </a:t>
            </a:r>
            <a:r>
              <a:rPr lang="es-ES" dirty="0" err="1"/>
              <a:t>cornificado</a:t>
            </a:r>
            <a:r>
              <a:rPr lang="es-ES" dirty="0"/>
              <a:t>
</a:t>
            </a:r>
            <a:endParaRPr lang="en-US" dirty="0">
              <a:solidFill>
                <a:schemeClr val="accent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Seborrheic Keratosis</a:t>
            </a:r>
          </a:p>
        </p:txBody>
      </p:sp>
      <p:sp>
        <p:nvSpPr>
          <p:cNvPr id="73731" name="Rectangle 3"/>
          <p:cNvSpPr>
            <a:spLocks noGrp="1" noChangeArrowheads="1"/>
          </p:cNvSpPr>
          <p:nvPr>
            <p:ph idx="1"/>
          </p:nvPr>
        </p:nvSpPr>
        <p:spPr/>
        <p:txBody>
          <a:bodyPr/>
          <a:lstStyle/>
          <a:p>
            <a:r>
              <a:rPr lang="es-ES" dirty="0"/>
              <a:t>Pronunciado
(</a:t>
            </a:r>
            <a:r>
              <a:rPr lang="es-ES" dirty="0" err="1"/>
              <a:t>Seb</a:t>
            </a:r>
            <a:r>
              <a:rPr lang="es-ES" dirty="0"/>
              <a:t>-oh-REE-ik </a:t>
            </a:r>
            <a:r>
              <a:rPr lang="es-ES" dirty="0" err="1"/>
              <a:t>kair</a:t>
            </a:r>
            <a:r>
              <a:rPr lang="es-ES" dirty="0"/>
              <a:t>-ah-TOH-</a:t>
            </a:r>
            <a:r>
              <a:rPr lang="es-ES" dirty="0" err="1"/>
              <a:t>sis</a:t>
            </a:r>
            <a:r>
              <a:rPr lang="es-ES" dirty="0"/>
              <a:t>)
Definido
Lesiones marrones o de color amarillo ceroso que se unen libremente a la piel
También conocidas como verrugas seniles
</a:t>
            </a:r>
            <a:endParaRPr lang="en-US" dirty="0">
              <a:solidFill>
                <a:schemeClr val="accent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Actinic Keratosis</a:t>
            </a:r>
          </a:p>
        </p:txBody>
      </p:sp>
      <p:sp>
        <p:nvSpPr>
          <p:cNvPr id="75779" name="Rectangle 3"/>
          <p:cNvSpPr>
            <a:spLocks noGrp="1" noChangeArrowheads="1"/>
          </p:cNvSpPr>
          <p:nvPr>
            <p:ph idx="1"/>
          </p:nvPr>
        </p:nvSpPr>
        <p:spPr/>
        <p:txBody>
          <a:bodyPr/>
          <a:lstStyle/>
          <a:p>
            <a:r>
              <a:rPr lang="es-ES" dirty="0"/>
              <a:t>Pronunciado
(AK-TIN-IC </a:t>
            </a:r>
            <a:r>
              <a:rPr lang="es-ES" dirty="0" err="1"/>
              <a:t>Kair</a:t>
            </a:r>
            <a:r>
              <a:rPr lang="es-ES" dirty="0"/>
              <a:t>-ah-TOH-</a:t>
            </a:r>
            <a:r>
              <a:rPr lang="es-ES" dirty="0" err="1"/>
              <a:t>sis</a:t>
            </a:r>
            <a:r>
              <a:rPr lang="es-ES" dirty="0"/>
              <a:t>)
Definido
Lesión premaligna, gris o de color marrón a marrón causada por una exposición excesiva a la luz solar
También conocido como queratosis solar
</a:t>
            </a:r>
            <a:endParaRPr lang="en-US" dirty="0">
              <a:solidFill>
                <a:schemeClr val="accen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Leukoplakia</a:t>
            </a:r>
          </a:p>
        </p:txBody>
      </p:sp>
      <p:sp>
        <p:nvSpPr>
          <p:cNvPr id="77827" name="Rectangle 3"/>
          <p:cNvSpPr>
            <a:spLocks noGrp="1" noChangeArrowheads="1"/>
          </p:cNvSpPr>
          <p:nvPr>
            <p:ph idx="1"/>
          </p:nvPr>
        </p:nvSpPr>
        <p:spPr/>
        <p:txBody>
          <a:bodyPr/>
          <a:lstStyle/>
          <a:p>
            <a:r>
              <a:rPr lang="es-ES" dirty="0"/>
              <a:t>Pronunciado
(</a:t>
            </a:r>
            <a:r>
              <a:rPr lang="es-ES" dirty="0" err="1"/>
              <a:t>loo</a:t>
            </a:r>
            <a:r>
              <a:rPr lang="es-ES" dirty="0"/>
              <a:t>-</a:t>
            </a:r>
            <a:r>
              <a:rPr lang="es-ES" dirty="0" err="1"/>
              <a:t>koh</a:t>
            </a:r>
            <a:r>
              <a:rPr lang="es-ES" dirty="0"/>
              <a:t>-PLAY-</a:t>
            </a:r>
            <a:r>
              <a:rPr lang="es-ES" dirty="0" err="1"/>
              <a:t>kee</a:t>
            </a:r>
            <a:r>
              <a:rPr lang="es-ES" dirty="0"/>
              <a:t>-ah)
Definido
Parches blancos, duros y engrosados firmemente unidos a la membrana mucosa
En la boca, la vulva o el pene</a:t>
            </a:r>
            <a:endParaRPr lang="en-US" dirty="0">
              <a:solidFill>
                <a:schemeClr val="accent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Malignant Melanoma</a:t>
            </a:r>
          </a:p>
        </p:txBody>
      </p:sp>
      <p:sp>
        <p:nvSpPr>
          <p:cNvPr id="79875" name="Rectangle 3"/>
          <p:cNvSpPr>
            <a:spLocks noGrp="1" noChangeArrowheads="1"/>
          </p:cNvSpPr>
          <p:nvPr>
            <p:ph idx="1"/>
          </p:nvPr>
        </p:nvSpPr>
        <p:spPr>
          <a:xfrm>
            <a:off x="457200" y="1524000"/>
            <a:ext cx="8229600" cy="4419600"/>
          </a:xfrm>
        </p:spPr>
        <p:txBody>
          <a:bodyPr>
            <a:normAutofit lnSpcReduction="10000"/>
          </a:bodyPr>
          <a:lstStyle/>
          <a:p>
            <a:r>
              <a:rPr lang="en-US" dirty="0" err="1"/>
              <a:t>Pronunciado</a:t>
            </a:r>
            <a:r>
              <a:rPr lang="en-US" dirty="0"/>
              <a:t>
(</a:t>
            </a:r>
            <a:r>
              <a:rPr lang="en-US" dirty="0" err="1"/>
              <a:t>mah</a:t>
            </a:r>
            <a:r>
              <a:rPr lang="en-US" dirty="0"/>
              <a:t>-LIG-</a:t>
            </a:r>
            <a:r>
              <a:rPr lang="en-US" dirty="0" err="1"/>
              <a:t>nant</a:t>
            </a:r>
            <a:r>
              <a:rPr lang="en-US" dirty="0"/>
              <a:t> </a:t>
            </a:r>
            <a:r>
              <a:rPr lang="en-US" dirty="0" err="1"/>
              <a:t>mel</a:t>
            </a:r>
            <a:r>
              <a:rPr lang="en-US" dirty="0"/>
              <a:t>-ah-NOH-</a:t>
            </a:r>
            <a:r>
              <a:rPr lang="en-US" dirty="0" err="1"/>
              <a:t>mah</a:t>
            </a:r>
            <a:r>
              <a:rPr lang="en-US" dirty="0"/>
              <a:t>)
</a:t>
            </a:r>
            <a:r>
              <a:rPr lang="en-US" dirty="0" err="1"/>
              <a:t>Definido</a:t>
            </a:r>
            <a:r>
              <a:rPr lang="en-US" dirty="0"/>
              <a:t>
Tumor </a:t>
            </a:r>
            <a:r>
              <a:rPr lang="en-US" dirty="0" err="1"/>
              <a:t>maligno</a:t>
            </a:r>
            <a:r>
              <a:rPr lang="en-US" dirty="0"/>
              <a:t> de la </a:t>
            </a:r>
            <a:r>
              <a:rPr lang="en-US" dirty="0" err="1"/>
              <a:t>piel</a:t>
            </a:r>
            <a:r>
              <a:rPr lang="en-US" dirty="0"/>
              <a:t> que se </a:t>
            </a:r>
            <a:r>
              <a:rPr lang="en-US" dirty="0" err="1"/>
              <a:t>origina</a:t>
            </a:r>
            <a:r>
              <a:rPr lang="en-US" dirty="0"/>
              <a:t> a </a:t>
            </a:r>
            <a:r>
              <a:rPr lang="en-US" dirty="0" err="1"/>
              <a:t>melanocitos</a:t>
            </a:r>
            <a:r>
              <a:rPr lang="en-US" dirty="0"/>
              <a:t> </a:t>
            </a:r>
            <a:r>
              <a:rPr lang="en-US" dirty="0" err="1"/>
              <a:t>en</a:t>
            </a:r>
            <a:r>
              <a:rPr lang="en-US" dirty="0"/>
              <a:t> nevi </a:t>
            </a:r>
            <a:r>
              <a:rPr lang="en-US" dirty="0" err="1"/>
              <a:t>preexistentes</a:t>
            </a:r>
            <a:r>
              <a:rPr lang="en-US" dirty="0"/>
              <a:t>, </a:t>
            </a:r>
            <a:r>
              <a:rPr lang="en-US" dirty="0" err="1"/>
              <a:t>pecas</a:t>
            </a:r>
            <a:r>
              <a:rPr lang="en-US" dirty="0"/>
              <a:t> o </a:t>
            </a:r>
            <a:r>
              <a:rPr lang="en-US" dirty="0" err="1"/>
              <a:t>piel</a:t>
            </a:r>
            <a:r>
              <a:rPr lang="en-US" dirty="0"/>
              <a:t> con </a:t>
            </a:r>
            <a:r>
              <a:rPr lang="en-US" dirty="0" err="1"/>
              <a:t>pigmento</a:t>
            </a:r>
            <a:r>
              <a:rPr lang="en-US" dirty="0"/>
              <a:t>
Tumor </a:t>
            </a:r>
            <a:r>
              <a:rPr lang="en-US" dirty="0" err="1"/>
              <a:t>oscuramente</a:t>
            </a:r>
            <a:r>
              <a:rPr lang="en-US" dirty="0"/>
              <a:t> </a:t>
            </a:r>
            <a:r>
              <a:rPr lang="en-US" dirty="0" err="1"/>
              <a:t>pigmentado</a:t>
            </a:r>
            <a:r>
              <a:rPr lang="en-US" dirty="0"/>
              <a:t> con superficies y </a:t>
            </a:r>
            <a:r>
              <a:rPr lang="en-US" dirty="0" err="1"/>
              <a:t>bordes</a:t>
            </a:r>
            <a:r>
              <a:rPr lang="en-US" dirty="0"/>
              <a:t> </a:t>
            </a:r>
            <a:r>
              <a:rPr lang="en-US" dirty="0" err="1"/>
              <a:t>irregulares</a:t>
            </a:r>
            <a:r>
              <a:rPr lang="en-US" dirty="0"/>
              <a:t>; </a:t>
            </a:r>
            <a:r>
              <a:rPr lang="en-US" dirty="0" err="1"/>
              <a:t>colores</a:t>
            </a:r>
            <a:r>
              <a:rPr lang="en-US" dirty="0"/>
              <a:t> variables
</a:t>
            </a:r>
            <a:endParaRPr lang="en-US" dirty="0">
              <a:solidFill>
                <a:schemeClr val="accent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304800"/>
            <a:ext cx="8305800" cy="1219200"/>
          </a:xfrm>
        </p:spPr>
        <p:txBody>
          <a:bodyPr>
            <a:normAutofit fontScale="90000"/>
          </a:bodyPr>
          <a:lstStyle/>
          <a:p>
            <a:r>
              <a:rPr lang="en-US"/>
              <a:t>ABCDs of </a:t>
            </a:r>
            <a:br>
              <a:rPr lang="en-US"/>
            </a:br>
            <a:r>
              <a:rPr lang="en-US"/>
              <a:t>Malignant Melanomas</a:t>
            </a:r>
          </a:p>
        </p:txBody>
      </p:sp>
      <p:sp>
        <p:nvSpPr>
          <p:cNvPr id="81923" name="Rectangle 3"/>
          <p:cNvSpPr>
            <a:spLocks noGrp="1" noChangeArrowheads="1"/>
          </p:cNvSpPr>
          <p:nvPr>
            <p:ph idx="1"/>
          </p:nvPr>
        </p:nvSpPr>
        <p:spPr>
          <a:xfrm>
            <a:off x="457200" y="2057400"/>
            <a:ext cx="8229600" cy="3962400"/>
          </a:xfrm>
        </p:spPr>
        <p:txBody>
          <a:bodyPr/>
          <a:lstStyle/>
          <a:p>
            <a:r>
              <a:rPr lang="en-US" b="1" dirty="0" err="1"/>
              <a:t>Asimetría</a:t>
            </a:r>
            <a:r>
              <a:rPr lang="en-US" b="1" dirty="0"/>
              <a:t>
</a:t>
            </a:r>
            <a:r>
              <a:rPr lang="en-US" b="1" dirty="0" err="1"/>
              <a:t>Fronteras</a:t>
            </a:r>
            <a:r>
              <a:rPr lang="en-US" b="1" dirty="0"/>
              <a:t>
Color
</a:t>
            </a:r>
            <a:r>
              <a:rPr lang="en-US" b="1" dirty="0" err="1"/>
              <a:t>Diámetro</a:t>
            </a:r>
            <a:r>
              <a:rPr lang="en-US" b="1" dirty="0"/>
              <a:t>
</a:t>
            </a:r>
            <a:endParaRPr lang="en-US" dirty="0">
              <a:solidFill>
                <a:srgbClr val="0066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Nevus</a:t>
            </a:r>
          </a:p>
        </p:txBody>
      </p:sp>
      <p:sp>
        <p:nvSpPr>
          <p:cNvPr id="83971" name="Rectangle 3"/>
          <p:cNvSpPr>
            <a:spLocks noGrp="1" noChangeArrowheads="1"/>
          </p:cNvSpPr>
          <p:nvPr>
            <p:ph idx="1"/>
          </p:nvPr>
        </p:nvSpPr>
        <p:spPr/>
        <p:txBody>
          <a:bodyPr/>
          <a:lstStyle/>
          <a:p>
            <a:r>
              <a:rPr lang="es-ES" dirty="0"/>
              <a:t>Pronunciado
(NEV-</a:t>
            </a:r>
            <a:r>
              <a:rPr lang="es-ES" dirty="0" err="1"/>
              <a:t>us</a:t>
            </a:r>
            <a:r>
              <a:rPr lang="es-ES" dirty="0"/>
              <a:t>)
Definido
Acumulación visual de melanocitos, creando una mácula o pápula redondeada plana o elevada con bordes definidos
Comúnmente conocido como un topo
</a:t>
            </a:r>
            <a:endParaRPr lang="en-US" dirty="0">
              <a:solidFill>
                <a:schemeClr val="accent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Onychocryptosis</a:t>
            </a:r>
          </a:p>
        </p:txBody>
      </p:sp>
      <p:sp>
        <p:nvSpPr>
          <p:cNvPr id="86019" name="Rectangle 3"/>
          <p:cNvSpPr>
            <a:spLocks noGrp="1" noChangeArrowheads="1"/>
          </p:cNvSpPr>
          <p:nvPr>
            <p:ph idx="1"/>
          </p:nvPr>
        </p:nvSpPr>
        <p:spPr/>
        <p:txBody>
          <a:bodyPr/>
          <a:lstStyle/>
          <a:p>
            <a:r>
              <a:rPr lang="es-ES" dirty="0"/>
              <a:t>Pronunciado
(</a:t>
            </a:r>
            <a:r>
              <a:rPr lang="es-ES" dirty="0" err="1"/>
              <a:t>on</a:t>
            </a:r>
            <a:r>
              <a:rPr lang="es-ES" dirty="0"/>
              <a:t>-</a:t>
            </a:r>
            <a:r>
              <a:rPr lang="es-ES" dirty="0" err="1"/>
              <a:t>ih</a:t>
            </a:r>
            <a:r>
              <a:rPr lang="es-ES" dirty="0"/>
              <a:t>-</a:t>
            </a:r>
            <a:r>
              <a:rPr lang="es-ES" dirty="0" err="1"/>
              <a:t>koh</a:t>
            </a:r>
            <a:r>
              <a:rPr lang="es-ES" dirty="0"/>
              <a:t>-</a:t>
            </a:r>
            <a:r>
              <a:rPr lang="es-ES" dirty="0" err="1"/>
              <a:t>krip</a:t>
            </a:r>
            <a:r>
              <a:rPr lang="es-ES" dirty="0"/>
              <a:t>-TOH-</a:t>
            </a:r>
            <a:r>
              <a:rPr lang="es-ES" dirty="0" err="1"/>
              <a:t>sis</a:t>
            </a:r>
            <a:r>
              <a:rPr lang="es-ES" dirty="0"/>
              <a:t>)
Definido
Uña encarnada 
Más comúnmente involucra el dedo grande del dedo del dedo
</a:t>
            </a:r>
            <a:endParaRPr lang="en-US" dirty="0">
              <a:solidFill>
                <a:schemeClr val="accent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Onychomycosis</a:t>
            </a:r>
          </a:p>
        </p:txBody>
      </p:sp>
      <p:sp>
        <p:nvSpPr>
          <p:cNvPr id="88067" name="Rectangle 3"/>
          <p:cNvSpPr>
            <a:spLocks noGrp="1" noChangeArrowheads="1"/>
          </p:cNvSpPr>
          <p:nvPr>
            <p:ph idx="1"/>
          </p:nvPr>
        </p:nvSpPr>
        <p:spPr/>
        <p:txBody>
          <a:bodyPr/>
          <a:lstStyle/>
          <a:p>
            <a:r>
              <a:rPr lang="es-ES" dirty="0"/>
              <a:t>Pronunciado
(en-</a:t>
            </a:r>
            <a:r>
              <a:rPr lang="es-ES" dirty="0" err="1"/>
              <a:t>ih</a:t>
            </a:r>
            <a:r>
              <a:rPr lang="es-ES" dirty="0"/>
              <a:t>-</a:t>
            </a:r>
            <a:r>
              <a:rPr lang="es-ES" dirty="0" err="1"/>
              <a:t>koh</a:t>
            </a:r>
            <a:r>
              <a:rPr lang="es-ES" dirty="0"/>
              <a:t>-</a:t>
            </a:r>
            <a:r>
              <a:rPr lang="es-ES" dirty="0" err="1"/>
              <a:t>my</a:t>
            </a:r>
            <a:r>
              <a:rPr lang="es-ES" dirty="0"/>
              <a:t>-KOH-</a:t>
            </a:r>
            <a:r>
              <a:rPr lang="es-ES" dirty="0" err="1"/>
              <a:t>sis</a:t>
            </a:r>
            <a:r>
              <a:rPr lang="es-ES" dirty="0"/>
              <a:t>)
Definido
Infección fúngica de las uñas
</a:t>
            </a:r>
            <a:endParaRPr lang="en-US" dirty="0">
              <a:solidFill>
                <a:schemeClr val="accen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Pediculosis</a:t>
            </a:r>
          </a:p>
        </p:txBody>
      </p:sp>
      <p:sp>
        <p:nvSpPr>
          <p:cNvPr id="90115" name="Rectangle 3"/>
          <p:cNvSpPr>
            <a:spLocks noGrp="1" noChangeArrowheads="1"/>
          </p:cNvSpPr>
          <p:nvPr>
            <p:ph idx="1"/>
          </p:nvPr>
        </p:nvSpPr>
        <p:spPr/>
        <p:txBody>
          <a:bodyPr/>
          <a:lstStyle/>
          <a:p>
            <a:r>
              <a:rPr lang="en-US" dirty="0" err="1"/>
              <a:t>Pronunciado</a:t>
            </a:r>
            <a:r>
              <a:rPr lang="en-US" dirty="0"/>
              <a:t>
(pee-</a:t>
            </a:r>
            <a:r>
              <a:rPr lang="en-US" dirty="0" err="1"/>
              <a:t>dik</a:t>
            </a:r>
            <a:r>
              <a:rPr lang="en-US" dirty="0"/>
              <a:t>-you-LOH-sis)
</a:t>
            </a:r>
            <a:r>
              <a:rPr lang="en-US" dirty="0" err="1"/>
              <a:t>Definido</a:t>
            </a:r>
            <a:r>
              <a:rPr lang="en-US" dirty="0"/>
              <a:t>
</a:t>
            </a:r>
            <a:r>
              <a:rPr lang="en-US" dirty="0" err="1"/>
              <a:t>Infestación</a:t>
            </a:r>
            <a:r>
              <a:rPr lang="en-US" dirty="0"/>
              <a:t> </a:t>
            </a:r>
            <a:r>
              <a:rPr lang="en-US" dirty="0" err="1"/>
              <a:t>parasitaria</a:t>
            </a:r>
            <a:r>
              <a:rPr lang="en-US" dirty="0"/>
              <a:t> </a:t>
            </a:r>
            <a:r>
              <a:rPr lang="en-US" dirty="0" err="1"/>
              <a:t>altamente</a:t>
            </a:r>
            <a:r>
              <a:rPr lang="en-US" dirty="0"/>
              <a:t> </a:t>
            </a:r>
            <a:r>
              <a:rPr lang="en-US" dirty="0" err="1"/>
              <a:t>contagiosa</a:t>
            </a:r>
            <a:r>
              <a:rPr lang="en-US" dirty="0"/>
              <a:t> </a:t>
            </a:r>
            <a:r>
              <a:rPr lang="en-US" dirty="0" err="1"/>
              <a:t>causada</a:t>
            </a:r>
            <a:r>
              <a:rPr lang="en-US" dirty="0"/>
              <a:t> por </a:t>
            </a:r>
            <a:r>
              <a:rPr lang="en-US" dirty="0" err="1"/>
              <a:t>piojos</a:t>
            </a:r>
            <a:r>
              <a:rPr lang="en-US" dirty="0"/>
              <a:t> </a:t>
            </a:r>
            <a:r>
              <a:rPr lang="en-US" dirty="0" err="1"/>
              <a:t>chupadores</a:t>
            </a:r>
            <a:r>
              <a:rPr lang="en-US" dirty="0"/>
              <a:t> de </a:t>
            </a:r>
            <a:r>
              <a:rPr lang="en-US" dirty="0" err="1"/>
              <a:t>sangre</a:t>
            </a:r>
            <a:r>
              <a:rPr lang="en-US" dirty="0"/>
              <a:t>
</a:t>
            </a:r>
            <a:endParaRPr lang="en-US" dirty="0">
              <a:solidFill>
                <a:schemeClr val="accent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Pediculosis</a:t>
            </a:r>
          </a:p>
        </p:txBody>
      </p:sp>
      <p:sp>
        <p:nvSpPr>
          <p:cNvPr id="92163" name="Rectangle 3"/>
          <p:cNvSpPr>
            <a:spLocks noGrp="1" noChangeArrowheads="1"/>
          </p:cNvSpPr>
          <p:nvPr>
            <p:ph idx="1"/>
          </p:nvPr>
        </p:nvSpPr>
        <p:spPr/>
        <p:txBody>
          <a:bodyPr/>
          <a:lstStyle/>
          <a:p>
            <a:pPr>
              <a:lnSpc>
                <a:spcPct val="90000"/>
              </a:lnSpc>
            </a:pPr>
            <a:r>
              <a:rPr lang="en-US" dirty="0"/>
              <a:t>Pediculosis </a:t>
            </a:r>
            <a:r>
              <a:rPr lang="en-US" b="1" dirty="0"/>
              <a:t>capitis</a:t>
            </a:r>
          </a:p>
          <a:p>
            <a:pPr lvl="1">
              <a:lnSpc>
                <a:spcPct val="90000"/>
              </a:lnSpc>
            </a:pPr>
            <a:r>
              <a:rPr lang="en-US" dirty="0">
                <a:solidFill>
                  <a:schemeClr val="accent2"/>
                </a:solidFill>
              </a:rPr>
              <a:t>Cabeza
</a:t>
            </a:r>
            <a:r>
              <a:rPr lang="en-US" dirty="0"/>
              <a:t>Pediculosis </a:t>
            </a:r>
            <a:r>
              <a:rPr lang="en-US" b="1" dirty="0"/>
              <a:t>corporis</a:t>
            </a:r>
          </a:p>
          <a:p>
            <a:pPr lvl="1">
              <a:lnSpc>
                <a:spcPct val="90000"/>
              </a:lnSpc>
            </a:pPr>
            <a:r>
              <a:rPr lang="en-US" dirty="0" err="1">
                <a:solidFill>
                  <a:schemeClr val="accent2"/>
                </a:solidFill>
              </a:rPr>
              <a:t>Cuerpo</a:t>
            </a:r>
            <a:r>
              <a:rPr lang="en-US" dirty="0">
                <a:solidFill>
                  <a:schemeClr val="accent2"/>
                </a:solidFill>
              </a:rPr>
              <a:t>
</a:t>
            </a:r>
            <a:r>
              <a:rPr lang="en-US" dirty="0"/>
              <a:t>Pediculosis </a:t>
            </a:r>
            <a:r>
              <a:rPr lang="en-US" b="1" dirty="0" err="1"/>
              <a:t>palpebrarum</a:t>
            </a:r>
            <a:endParaRPr lang="en-US" b="1" dirty="0"/>
          </a:p>
          <a:p>
            <a:pPr lvl="1">
              <a:lnSpc>
                <a:spcPct val="90000"/>
              </a:lnSpc>
            </a:pPr>
            <a:r>
              <a:rPr lang="en-US" dirty="0" err="1">
                <a:solidFill>
                  <a:schemeClr val="accent2"/>
                </a:solidFill>
              </a:rPr>
              <a:t>Pestañas</a:t>
            </a:r>
            <a:r>
              <a:rPr lang="en-US" dirty="0">
                <a:solidFill>
                  <a:schemeClr val="accent2"/>
                </a:solidFill>
              </a:rPr>
              <a:t> y </a:t>
            </a:r>
            <a:r>
              <a:rPr lang="en-US" dirty="0" err="1">
                <a:solidFill>
                  <a:schemeClr val="accent2"/>
                </a:solidFill>
              </a:rPr>
              <a:t>párpados</a:t>
            </a:r>
            <a:r>
              <a:rPr lang="en-US" dirty="0">
                <a:solidFill>
                  <a:schemeClr val="accent2"/>
                </a:solidFill>
              </a:rPr>
              <a:t>
</a:t>
            </a:r>
            <a:r>
              <a:rPr lang="en-US" dirty="0"/>
              <a:t>Pediculosis </a:t>
            </a:r>
            <a:r>
              <a:rPr lang="en-US" b="1" dirty="0"/>
              <a:t>pubis</a:t>
            </a:r>
          </a:p>
          <a:p>
            <a:pPr lvl="1">
              <a:lnSpc>
                <a:spcPct val="90000"/>
              </a:lnSpc>
            </a:pPr>
            <a:r>
              <a:rPr lang="en-US" dirty="0" err="1">
                <a:solidFill>
                  <a:schemeClr val="accent2"/>
                </a:solidFill>
              </a:rPr>
              <a:t>Vello</a:t>
            </a:r>
            <a:r>
              <a:rPr lang="en-US" dirty="0">
                <a:solidFill>
                  <a:schemeClr val="accent2"/>
                </a:solidFill>
              </a:rPr>
              <a:t> </a:t>
            </a:r>
            <a:r>
              <a:rPr lang="en-US" dirty="0" err="1">
                <a:solidFill>
                  <a:schemeClr val="accent2"/>
                </a:solidFill>
              </a:rPr>
              <a:t>púbico</a:t>
            </a:r>
            <a:r>
              <a:rPr lang="en-US" dirty="0">
                <a:solidFill>
                  <a:schemeClr val="accent2"/>
                </a:solidFill>
              </a:rPr>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Pemphigus</a:t>
            </a:r>
          </a:p>
        </p:txBody>
      </p:sp>
      <p:sp>
        <p:nvSpPr>
          <p:cNvPr id="94211" name="Rectangle 3"/>
          <p:cNvSpPr>
            <a:spLocks noGrp="1" noChangeArrowheads="1"/>
          </p:cNvSpPr>
          <p:nvPr>
            <p:ph idx="1"/>
          </p:nvPr>
        </p:nvSpPr>
        <p:spPr/>
        <p:txBody>
          <a:bodyPr/>
          <a:lstStyle/>
          <a:p>
            <a:r>
              <a:rPr lang="es-ES" dirty="0"/>
              <a:t>Pronunciado
(PEM-</a:t>
            </a:r>
            <a:r>
              <a:rPr lang="es-ES" dirty="0" err="1"/>
              <a:t>fih</a:t>
            </a:r>
            <a:r>
              <a:rPr lang="es-ES" dirty="0"/>
              <a:t>-gus)
Definido
Trastorno raro e incurable manifestado por ampollas en la boca y en la piel
Se extiende para involucrar grandes áreas del cuerpo
</a:t>
            </a:r>
            <a:endParaRPr lang="en-US" dirty="0">
              <a:solidFill>
                <a:schemeClr val="accent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Pilonidal Cyst</a:t>
            </a:r>
          </a:p>
        </p:txBody>
      </p:sp>
      <p:sp>
        <p:nvSpPr>
          <p:cNvPr id="96259" name="Rectangle 3"/>
          <p:cNvSpPr>
            <a:spLocks noGrp="1" noChangeArrowheads="1"/>
          </p:cNvSpPr>
          <p:nvPr>
            <p:ph idx="1"/>
          </p:nvPr>
        </p:nvSpPr>
        <p:spPr/>
        <p:txBody>
          <a:bodyPr/>
          <a:lstStyle/>
          <a:p>
            <a:r>
              <a:rPr lang="es-ES" dirty="0"/>
              <a:t>Pronunciado
(</a:t>
            </a:r>
            <a:r>
              <a:rPr lang="es-ES" dirty="0" err="1"/>
              <a:t>pye</a:t>
            </a:r>
            <a:r>
              <a:rPr lang="es-ES" dirty="0"/>
              <a:t>-</a:t>
            </a:r>
            <a:r>
              <a:rPr lang="es-ES" dirty="0" err="1"/>
              <a:t>loh</a:t>
            </a:r>
            <a:r>
              <a:rPr lang="es-ES" dirty="0"/>
              <a:t>-NYE-</a:t>
            </a:r>
            <a:r>
              <a:rPr lang="es-ES" dirty="0" err="1"/>
              <a:t>dal</a:t>
            </a:r>
            <a:r>
              <a:rPr lang="es-ES" dirty="0"/>
              <a:t> LAST)
Definido
Saco cerrado situado en la zona </a:t>
            </a:r>
            <a:r>
              <a:rPr lang="es-ES" dirty="0" err="1"/>
              <a:t>sacrocócígea</a:t>
            </a:r>
            <a:r>
              <a:rPr lang="es-ES" dirty="0"/>
              <a:t> de la espalda
A veces se observa al nacer como un hoyuelo
</a:t>
            </a:r>
            <a:endParaRPr lang="en-US" dirty="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Psoriasis</a:t>
            </a:r>
          </a:p>
        </p:txBody>
      </p:sp>
      <p:sp>
        <p:nvSpPr>
          <p:cNvPr id="98307" name="Rectangle 3"/>
          <p:cNvSpPr>
            <a:spLocks noGrp="1" noChangeArrowheads="1"/>
          </p:cNvSpPr>
          <p:nvPr>
            <p:ph idx="1"/>
          </p:nvPr>
        </p:nvSpPr>
        <p:spPr/>
        <p:txBody>
          <a:bodyPr/>
          <a:lstStyle/>
          <a:p>
            <a:r>
              <a:rPr lang="es-ES" dirty="0"/>
              <a:t>Pronunciado
(</a:t>
            </a:r>
            <a:r>
              <a:rPr lang="es-ES" dirty="0" err="1"/>
              <a:t>soh</a:t>
            </a:r>
            <a:r>
              <a:rPr lang="es-ES" dirty="0"/>
              <a:t>-RYE-ah-</a:t>
            </a:r>
            <a:r>
              <a:rPr lang="es-ES" dirty="0" err="1"/>
              <a:t>sis</a:t>
            </a:r>
            <a:r>
              <a:rPr lang="es-ES" dirty="0"/>
              <a:t>)
Definido
Trastorno de la piel crónica común, no infeccioso, manifestado por escamas de color blanco plateado sobre placas redondas, elevadas y enrojecidas que producen picazón
Prurito
</a:t>
            </a:r>
            <a:endParaRPr lang="en-US" dirty="0">
              <a:solidFill>
                <a:schemeClr val="accent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Rosacea</a:t>
            </a:r>
          </a:p>
        </p:txBody>
      </p:sp>
      <p:sp>
        <p:nvSpPr>
          <p:cNvPr id="100355" name="Rectangle 3"/>
          <p:cNvSpPr>
            <a:spLocks noGrp="1" noChangeArrowheads="1"/>
          </p:cNvSpPr>
          <p:nvPr>
            <p:ph idx="1"/>
          </p:nvPr>
        </p:nvSpPr>
        <p:spPr/>
        <p:txBody>
          <a:bodyPr/>
          <a:lstStyle/>
          <a:p>
            <a:r>
              <a:rPr lang="es-ES" dirty="0"/>
              <a:t>Pronunciado
(</a:t>
            </a:r>
            <a:r>
              <a:rPr lang="es-ES" dirty="0" err="1"/>
              <a:t>roh</a:t>
            </a:r>
            <a:r>
              <a:rPr lang="es-ES" dirty="0"/>
              <a:t>-ZAY-</a:t>
            </a:r>
            <a:r>
              <a:rPr lang="es-ES" dirty="0" err="1"/>
              <a:t>she</a:t>
            </a:r>
            <a:r>
              <a:rPr lang="es-ES" dirty="0"/>
              <a:t>-ah)
Definido
Enfermedad inflamatoria crónica de la piel que afecta principalmente a la piel del tercio medio de la cara
Caracterizado por el enrojecimiento persistente sobre las áreas de la cara, la nariz y las mejillas
</a:t>
            </a:r>
            <a:endParaRPr lang="en-US" dirty="0">
              <a:solidFill>
                <a:srgbClr val="008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Scabies</a:t>
            </a:r>
          </a:p>
        </p:txBody>
      </p:sp>
      <p:sp>
        <p:nvSpPr>
          <p:cNvPr id="102403" name="Rectangle 3"/>
          <p:cNvSpPr>
            <a:spLocks noGrp="1" noChangeArrowheads="1"/>
          </p:cNvSpPr>
          <p:nvPr>
            <p:ph idx="1"/>
          </p:nvPr>
        </p:nvSpPr>
        <p:spPr/>
        <p:txBody>
          <a:bodyPr/>
          <a:lstStyle/>
          <a:p>
            <a:r>
              <a:rPr lang="es-ES" dirty="0"/>
              <a:t>Pronunciado
(SKAY-</a:t>
            </a:r>
            <a:r>
              <a:rPr lang="es-ES" dirty="0" err="1"/>
              <a:t>beez</a:t>
            </a:r>
            <a:r>
              <a:rPr lang="es-ES" dirty="0"/>
              <a:t>)
Definido
Infestación parasitaria altamente contagiosa causada por el "mite de picazón humana"
Resultando en una erupción, prurito, y una sensación en la piel de "algo arrastrándose"
</a:t>
            </a:r>
            <a:endParaRPr lang="en-US" dirty="0">
              <a:solidFill>
                <a:schemeClr val="accent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t>Scleroderma</a:t>
            </a:r>
          </a:p>
        </p:txBody>
      </p:sp>
      <p:sp>
        <p:nvSpPr>
          <p:cNvPr id="104451" name="Rectangle 3"/>
          <p:cNvSpPr>
            <a:spLocks noGrp="1" noChangeArrowheads="1"/>
          </p:cNvSpPr>
          <p:nvPr>
            <p:ph idx="1"/>
          </p:nvPr>
        </p:nvSpPr>
        <p:spPr/>
        <p:txBody>
          <a:bodyPr/>
          <a:lstStyle/>
          <a:p>
            <a:r>
              <a:rPr lang="es-ES" dirty="0"/>
              <a:t>Pronunciado
(</a:t>
            </a:r>
            <a:r>
              <a:rPr lang="es-ES" dirty="0" err="1"/>
              <a:t>sklair</a:t>
            </a:r>
            <a:r>
              <a:rPr lang="es-ES" dirty="0"/>
              <a:t>-ah-DER-</a:t>
            </a:r>
            <a:r>
              <a:rPr lang="es-ES" dirty="0" err="1"/>
              <a:t>mah</a:t>
            </a:r>
            <a:r>
              <a:rPr lang="es-ES" dirty="0"/>
              <a:t>)
Definido
Engrosamiento gradual de la dermis y la hinchazón de las manos y los pies a un estado en el que la piel está anclada al tejido subyacente
</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a:t>Systemic Lupus Erythematosus</a:t>
            </a:r>
          </a:p>
        </p:txBody>
      </p:sp>
      <p:sp>
        <p:nvSpPr>
          <p:cNvPr id="106499" name="Rectangle 3"/>
          <p:cNvSpPr>
            <a:spLocks noGrp="1" noChangeArrowheads="1"/>
          </p:cNvSpPr>
          <p:nvPr>
            <p:ph idx="1"/>
          </p:nvPr>
        </p:nvSpPr>
        <p:spPr>
          <a:xfrm>
            <a:off x="457200" y="1524000"/>
            <a:ext cx="8229600" cy="4419600"/>
          </a:xfrm>
        </p:spPr>
        <p:txBody>
          <a:bodyPr>
            <a:normAutofit lnSpcReduction="10000"/>
          </a:bodyPr>
          <a:lstStyle/>
          <a:p>
            <a:pPr>
              <a:lnSpc>
                <a:spcPct val="90000"/>
              </a:lnSpc>
            </a:pPr>
            <a:r>
              <a:rPr lang="es-ES" dirty="0"/>
              <a:t>Pronunciado
(</a:t>
            </a:r>
            <a:r>
              <a:rPr lang="es-ES" dirty="0" err="1"/>
              <a:t>sis</a:t>
            </a:r>
            <a:r>
              <a:rPr lang="es-ES" dirty="0"/>
              <a:t>-TEM-</a:t>
            </a:r>
            <a:r>
              <a:rPr lang="es-ES" dirty="0" err="1"/>
              <a:t>ic</a:t>
            </a:r>
            <a:r>
              <a:rPr lang="es-ES" dirty="0"/>
              <a:t> LOO-pus air-</a:t>
            </a:r>
            <a:r>
              <a:rPr lang="es-ES" dirty="0" err="1"/>
              <a:t>ih</a:t>
            </a:r>
            <a:r>
              <a:rPr lang="es-ES" dirty="0"/>
              <a:t>-</a:t>
            </a:r>
            <a:r>
              <a:rPr lang="es-ES" dirty="0" err="1"/>
              <a:t>them</a:t>
            </a:r>
            <a:r>
              <a:rPr lang="es-ES" dirty="0"/>
              <a:t>-ah-TOH-</a:t>
            </a:r>
            <a:r>
              <a:rPr lang="es-ES" dirty="0" err="1"/>
              <a:t>sis</a:t>
            </a:r>
            <a:r>
              <a:rPr lang="es-ES" dirty="0"/>
              <a:t>)
Definido
Enfermedad inflamatoria crónica, multisistema, caracterizada por lesiones del sistema nervioso y la piel, problemas renales y vasculitis
Característica "erupción de mariposa" se ve a menudo en la nariz y la cara
</a:t>
            </a:r>
            <a:endParaRPr lang="en-US" dirty="0">
              <a:solidFill>
                <a:schemeClr val="accent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Tinea</a:t>
            </a:r>
          </a:p>
        </p:txBody>
      </p:sp>
      <p:sp>
        <p:nvSpPr>
          <p:cNvPr id="108547" name="Rectangle 3"/>
          <p:cNvSpPr>
            <a:spLocks noGrp="1" noChangeArrowheads="1"/>
          </p:cNvSpPr>
          <p:nvPr>
            <p:ph idx="1"/>
          </p:nvPr>
        </p:nvSpPr>
        <p:spPr/>
        <p:txBody>
          <a:bodyPr/>
          <a:lstStyle/>
          <a:p>
            <a:r>
              <a:rPr lang="es-ES" dirty="0"/>
              <a:t>Pronunciado
(TIN-</a:t>
            </a:r>
            <a:r>
              <a:rPr lang="es-ES" dirty="0" err="1"/>
              <a:t>ee</a:t>
            </a:r>
            <a:r>
              <a:rPr lang="es-ES" dirty="0"/>
              <a:t>-ah)
Definido
Infección fúngica crónica de la piel
Caracterizado por la descamación, picazón y a veces lesiones dolorosas
</a:t>
            </a:r>
            <a:endParaRPr lang="en-US" dirty="0">
              <a:solidFill>
                <a:schemeClr val="accent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Tinea</a:t>
            </a:r>
          </a:p>
        </p:txBody>
      </p:sp>
      <p:sp>
        <p:nvSpPr>
          <p:cNvPr id="110595" name="Rectangle 3"/>
          <p:cNvSpPr>
            <a:spLocks noGrp="1" noChangeArrowheads="1"/>
          </p:cNvSpPr>
          <p:nvPr>
            <p:ph idx="1"/>
          </p:nvPr>
        </p:nvSpPr>
        <p:spPr/>
        <p:txBody>
          <a:bodyPr/>
          <a:lstStyle/>
          <a:p>
            <a:pPr>
              <a:lnSpc>
                <a:spcPct val="90000"/>
              </a:lnSpc>
            </a:pPr>
            <a:r>
              <a:rPr lang="en-US" dirty="0"/>
              <a:t>Tinea </a:t>
            </a:r>
            <a:r>
              <a:rPr lang="en-US" b="1" dirty="0"/>
              <a:t>capitis</a:t>
            </a:r>
          </a:p>
          <a:p>
            <a:pPr lvl="1">
              <a:lnSpc>
                <a:spcPct val="90000"/>
              </a:lnSpc>
            </a:pPr>
            <a:r>
              <a:rPr lang="en-US" dirty="0">
                <a:solidFill>
                  <a:schemeClr val="accent2"/>
                </a:solidFill>
              </a:rPr>
              <a:t>Cuero </a:t>
            </a:r>
            <a:r>
              <a:rPr lang="en-US" dirty="0" err="1">
                <a:solidFill>
                  <a:schemeClr val="accent2"/>
                </a:solidFill>
              </a:rPr>
              <a:t>cabelludo</a:t>
            </a:r>
            <a:r>
              <a:rPr lang="en-US" dirty="0">
                <a:solidFill>
                  <a:schemeClr val="accent2"/>
                </a:solidFill>
              </a:rPr>
              <a:t>
</a:t>
            </a:r>
            <a:r>
              <a:rPr lang="en-US" dirty="0"/>
              <a:t>Tinea </a:t>
            </a:r>
            <a:r>
              <a:rPr lang="en-US" b="1" dirty="0"/>
              <a:t>corporis</a:t>
            </a:r>
          </a:p>
          <a:p>
            <a:pPr lvl="1">
              <a:lnSpc>
                <a:spcPct val="90000"/>
              </a:lnSpc>
            </a:pPr>
            <a:r>
              <a:rPr lang="en-US" dirty="0" err="1">
                <a:solidFill>
                  <a:schemeClr val="accent2"/>
                </a:solidFill>
              </a:rPr>
              <a:t>Cuerpo</a:t>
            </a:r>
            <a:r>
              <a:rPr lang="en-US" dirty="0">
                <a:solidFill>
                  <a:schemeClr val="accent2"/>
                </a:solidFill>
              </a:rPr>
              <a:t>
</a:t>
            </a:r>
            <a:r>
              <a:rPr lang="en-US" dirty="0"/>
              <a:t>Tinea </a:t>
            </a:r>
            <a:r>
              <a:rPr lang="en-US" b="1" dirty="0"/>
              <a:t>cruris</a:t>
            </a:r>
          </a:p>
          <a:p>
            <a:pPr lvl="1">
              <a:lnSpc>
                <a:spcPct val="90000"/>
              </a:lnSpc>
            </a:pPr>
            <a:r>
              <a:rPr lang="en-US" dirty="0">
                <a:solidFill>
                  <a:schemeClr val="accent2"/>
                </a:solidFill>
              </a:rPr>
              <a:t>Ingle 
</a:t>
            </a:r>
            <a:r>
              <a:rPr lang="en-US" dirty="0"/>
              <a:t>Tinea </a:t>
            </a:r>
            <a:r>
              <a:rPr lang="en-US" b="1" dirty="0"/>
              <a:t>pedis</a:t>
            </a:r>
          </a:p>
          <a:p>
            <a:pPr lvl="1">
              <a:lnSpc>
                <a:spcPct val="90000"/>
              </a:lnSpc>
            </a:pPr>
            <a:r>
              <a:rPr lang="en-US" dirty="0">
                <a:solidFill>
                  <a:schemeClr val="accent2"/>
                </a:solidFill>
              </a:rPr>
              <a:t>Pie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Verruca</a:t>
            </a:r>
          </a:p>
        </p:txBody>
      </p:sp>
      <p:sp>
        <p:nvSpPr>
          <p:cNvPr id="112643" name="Rectangle 3"/>
          <p:cNvSpPr>
            <a:spLocks noGrp="1" noChangeArrowheads="1"/>
          </p:cNvSpPr>
          <p:nvPr>
            <p:ph idx="1"/>
          </p:nvPr>
        </p:nvSpPr>
        <p:spPr/>
        <p:txBody>
          <a:bodyPr/>
          <a:lstStyle/>
          <a:p>
            <a:r>
              <a:rPr lang="es-ES" dirty="0"/>
              <a:t>Pronunciado
(ver-ROO-</a:t>
            </a:r>
            <a:r>
              <a:rPr lang="es-ES" dirty="0" err="1"/>
              <a:t>kah</a:t>
            </a:r>
            <a:r>
              <a:rPr lang="es-ES" dirty="0"/>
              <a:t>)
Definido
Lesión cutánea benigna, circunscrita y elevada que resulta de la hipertrofia de la epidermis
Comúnmente conocido como verruga
</a:t>
            </a:r>
            <a:endParaRPr lang="en-US" dirty="0">
              <a:solidFill>
                <a:schemeClr val="accent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3"/>
          <p:cNvSpPr>
            <a:spLocks noGrp="1" noChangeArrowheads="1"/>
          </p:cNvSpPr>
          <p:nvPr>
            <p:ph type="title"/>
          </p:nvPr>
        </p:nvSpPr>
        <p:spPr/>
        <p:txBody>
          <a:bodyPr/>
          <a:lstStyle/>
          <a:p>
            <a:r>
              <a:rPr lang="en-US"/>
              <a:t>Verruca</a:t>
            </a:r>
          </a:p>
        </p:txBody>
      </p:sp>
      <p:sp>
        <p:nvSpPr>
          <p:cNvPr id="114690" name="Rectangle 2"/>
          <p:cNvSpPr>
            <a:spLocks noGrp="1" noChangeArrowheads="1"/>
          </p:cNvSpPr>
          <p:nvPr>
            <p:ph idx="1"/>
          </p:nvPr>
        </p:nvSpPr>
        <p:spPr>
          <a:xfrm>
            <a:off x="685800" y="1371600"/>
            <a:ext cx="7848600" cy="4800600"/>
          </a:xfrm>
        </p:spPr>
        <p:txBody>
          <a:bodyPr/>
          <a:lstStyle/>
          <a:p>
            <a:pPr>
              <a:lnSpc>
                <a:spcPct val="90000"/>
              </a:lnSpc>
            </a:pPr>
            <a:r>
              <a:rPr lang="en-US" dirty="0" err="1"/>
              <a:t>Verruca</a:t>
            </a:r>
            <a:r>
              <a:rPr lang="en-US" dirty="0"/>
              <a:t> </a:t>
            </a:r>
            <a:r>
              <a:rPr lang="en-US" dirty="0" err="1"/>
              <a:t>vulgaris</a:t>
            </a:r>
            <a:endParaRPr lang="en-US" dirty="0"/>
          </a:p>
          <a:p>
            <a:pPr lvl="1">
              <a:lnSpc>
                <a:spcPct val="90000"/>
              </a:lnSpc>
            </a:pPr>
            <a:r>
              <a:rPr lang="es-ES" dirty="0">
                <a:solidFill>
                  <a:schemeClr val="accent2"/>
                </a:solidFill>
              </a:rPr>
              <a:t>Verruga común en cara, codo, dedos o manos
</a:t>
            </a:r>
            <a:r>
              <a:rPr lang="en-US" dirty="0"/>
              <a:t>Plantar warts</a:t>
            </a:r>
          </a:p>
          <a:p>
            <a:pPr lvl="1">
              <a:lnSpc>
                <a:spcPct val="90000"/>
              </a:lnSpc>
            </a:pPr>
            <a:r>
              <a:rPr lang="es-ES" dirty="0">
                <a:solidFill>
                  <a:schemeClr val="accent2"/>
                </a:solidFill>
              </a:rPr>
              <a:t>Solo o en racimos en la planta del pie
</a:t>
            </a:r>
            <a:r>
              <a:rPr lang="en-US" dirty="0"/>
              <a:t>Venereal warts </a:t>
            </a:r>
          </a:p>
          <a:p>
            <a:pPr lvl="1">
              <a:lnSpc>
                <a:spcPct val="90000"/>
              </a:lnSpc>
            </a:pPr>
            <a:r>
              <a:rPr lang="en-US" dirty="0" err="1">
                <a:solidFill>
                  <a:schemeClr val="accent2"/>
                </a:solidFill>
              </a:rPr>
              <a:t>Transmitido</a:t>
            </a:r>
            <a:r>
              <a:rPr lang="en-US" dirty="0">
                <a:solidFill>
                  <a:schemeClr val="accent2"/>
                </a:solidFill>
              </a:rPr>
              <a:t> por </a:t>
            </a:r>
            <a:r>
              <a:rPr lang="en-US" dirty="0" err="1">
                <a:solidFill>
                  <a:schemeClr val="accent2"/>
                </a:solidFill>
              </a:rPr>
              <a:t>contacto</a:t>
            </a:r>
            <a:r>
              <a:rPr lang="en-US" dirty="0">
                <a:solidFill>
                  <a:schemeClr val="accent2"/>
                </a:solidFill>
              </a:rPr>
              <a:t> sexual
</a:t>
            </a:r>
            <a:r>
              <a:rPr lang="en-US" dirty="0"/>
              <a:t>Seborrheic warts</a:t>
            </a:r>
          </a:p>
          <a:p>
            <a:pPr lvl="1">
              <a:lnSpc>
                <a:spcPct val="90000"/>
              </a:lnSpc>
            </a:pPr>
            <a:r>
              <a:rPr lang="es-ES" dirty="0">
                <a:solidFill>
                  <a:schemeClr val="accent2"/>
                </a:solidFill>
              </a:rPr>
              <a:t>Visto en los ancianos en la cara, cuello, pecho o parte superior de la espalda 
</a:t>
            </a:r>
            <a:endParaRPr lang="en-US"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ctrTitle"/>
          </p:nvPr>
        </p:nvSpPr>
        <p:spPr>
          <a:xfrm>
            <a:off x="3124200" y="1524000"/>
            <a:ext cx="5715000" cy="1447800"/>
          </a:xfrm>
        </p:spPr>
        <p:txBody>
          <a:bodyPr>
            <a:normAutofit fontScale="90000"/>
          </a:bodyPr>
          <a:lstStyle/>
          <a:p>
            <a:r>
              <a:rPr lang="es-ES" dirty="0"/>
              <a:t>TECNIQUES, TRATAMIENTOS Y PROCEDIMIENTOS DIAGNOSTICOS
</a:t>
            </a:r>
            <a:endParaRPr lang="en-US" dirty="0"/>
          </a:p>
        </p:txBody>
      </p:sp>
      <p:sp>
        <p:nvSpPr>
          <p:cNvPr id="116739" name="Rectangle 3"/>
          <p:cNvSpPr>
            <a:spLocks noGrp="1" noChangeArrowheads="1"/>
          </p:cNvSpPr>
          <p:nvPr>
            <p:ph type="subTitle" idx="1"/>
          </p:nvPr>
        </p:nvSpPr>
        <p:spPr>
          <a:xfrm>
            <a:off x="3124200" y="3429000"/>
            <a:ext cx="5638800" cy="1447800"/>
          </a:xfrm>
        </p:spPr>
        <p:txBody>
          <a:bodyPr/>
          <a:lstStyle/>
          <a:p>
            <a:r>
              <a:rPr lang="en-US" dirty="0"/>
              <a:t>Sistema </a:t>
            </a:r>
            <a:r>
              <a:rPr lang="en-US" dirty="0" err="1"/>
              <a:t>Integumentario</a:t>
            </a:r>
            <a:r>
              <a:rPr lang="en-US" dirty="0"/>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304800"/>
            <a:ext cx="8305800" cy="1143000"/>
          </a:xfrm>
        </p:spPr>
        <p:txBody>
          <a:bodyPr>
            <a:normAutofit fontScale="90000"/>
          </a:bodyPr>
          <a:lstStyle/>
          <a:p>
            <a:r>
              <a:rPr lang="es-ES" dirty="0"/>
              <a:t>Técnicas, tratamientos y procedimientos de diagnóstico
</a:t>
            </a:r>
            <a:endParaRPr lang="en-US" dirty="0"/>
          </a:p>
        </p:txBody>
      </p:sp>
      <p:sp>
        <p:nvSpPr>
          <p:cNvPr id="118787" name="Rectangle 3"/>
          <p:cNvSpPr>
            <a:spLocks noGrp="1" noChangeArrowheads="1"/>
          </p:cNvSpPr>
          <p:nvPr>
            <p:ph idx="1"/>
          </p:nvPr>
        </p:nvSpPr>
        <p:spPr>
          <a:xfrm>
            <a:off x="457200" y="1785938"/>
            <a:ext cx="8229600" cy="4233862"/>
          </a:xfrm>
        </p:spPr>
        <p:txBody>
          <a:bodyPr/>
          <a:lstStyle/>
          <a:p>
            <a:r>
              <a:rPr lang="en-US" dirty="0"/>
              <a:t>Allergy testing</a:t>
            </a:r>
          </a:p>
          <a:p>
            <a:pPr lvl="1"/>
            <a:r>
              <a:rPr lang="es-ES" dirty="0">
                <a:solidFill>
                  <a:schemeClr val="accent2"/>
                </a:solidFill>
              </a:rPr>
              <a:t>Diversos procedimientos utilizados para identificar alérgenos específicos en un individuo al exponer a la persona a una cantidad muy pequeña de los alérgenos
</a:t>
            </a:r>
            <a:r>
              <a:rPr lang="en-US" dirty="0"/>
              <a:t>Cautery</a:t>
            </a:r>
          </a:p>
          <a:p>
            <a:pPr lvl="1"/>
            <a:r>
              <a:rPr lang="es-ES" dirty="0">
                <a:solidFill>
                  <a:schemeClr val="accent2"/>
                </a:solidFill>
              </a:rPr>
              <a:t>Calor o sustancias cáusticas que queman y cicatrizan la piel
</a:t>
            </a:r>
            <a:endParaRPr lang="en-US" dirty="0">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304800"/>
            <a:ext cx="8229600" cy="1143000"/>
          </a:xfrm>
        </p:spPr>
        <p:txBody>
          <a:bodyPr>
            <a:normAutofit fontScale="90000"/>
          </a:bodyPr>
          <a:lstStyle/>
          <a:p>
            <a:r>
              <a:rPr lang="es-ES" dirty="0"/>
              <a:t>Técnicas de Diagnóstico,</a:t>
            </a:r>
            <a:br>
              <a:rPr lang="es-ES" dirty="0"/>
            </a:br>
            <a:r>
              <a:rPr lang="es-ES" dirty="0"/>
              <a:t> Tratamientos y Procedimientos
</a:t>
            </a:r>
            <a:endParaRPr lang="en-US" dirty="0"/>
          </a:p>
        </p:txBody>
      </p:sp>
      <p:sp>
        <p:nvSpPr>
          <p:cNvPr id="120835" name="Rectangle 3"/>
          <p:cNvSpPr>
            <a:spLocks noGrp="1" noChangeArrowheads="1"/>
          </p:cNvSpPr>
          <p:nvPr>
            <p:ph idx="1"/>
          </p:nvPr>
        </p:nvSpPr>
        <p:spPr>
          <a:xfrm>
            <a:off x="457200" y="1676400"/>
            <a:ext cx="8229600" cy="4191000"/>
          </a:xfrm>
        </p:spPr>
        <p:txBody>
          <a:bodyPr/>
          <a:lstStyle/>
          <a:p>
            <a:r>
              <a:rPr lang="en-US" dirty="0"/>
              <a:t>Cryosurgery</a:t>
            </a:r>
          </a:p>
          <a:p>
            <a:pPr lvl="1"/>
            <a:r>
              <a:rPr lang="es-ES" dirty="0">
                <a:solidFill>
                  <a:schemeClr val="accent2"/>
                </a:solidFill>
              </a:rPr>
              <a:t>Tratamiento no invasivo que utiliza temperatura de </a:t>
            </a:r>
            <a:r>
              <a:rPr lang="es-ES" dirty="0" err="1">
                <a:solidFill>
                  <a:schemeClr val="accent2"/>
                </a:solidFill>
              </a:rPr>
              <a:t>subcongelación</a:t>
            </a:r>
            <a:r>
              <a:rPr lang="es-ES" dirty="0">
                <a:solidFill>
                  <a:schemeClr val="accent2"/>
                </a:solidFill>
              </a:rPr>
              <a:t> para congelar y destruir el tejido
</a:t>
            </a:r>
            <a:r>
              <a:rPr lang="en-US" dirty="0"/>
              <a:t>Curettage and electrodesiccation</a:t>
            </a:r>
          </a:p>
          <a:p>
            <a:pPr lvl="1"/>
            <a:r>
              <a:rPr lang="es-ES" dirty="0">
                <a:solidFill>
                  <a:schemeClr val="accent2"/>
                </a:solidFill>
              </a:rPr>
              <a:t>Raspando el tejido anormal, seguido de la destrucción de la base tumoral con un electrodo de baja tensión
</a:t>
            </a:r>
            <a:endParaRPr lang="en-US" dirty="0">
              <a:solidFill>
                <a:schemeClr val="accent2"/>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457200" y="304800"/>
            <a:ext cx="8305800" cy="1143000"/>
          </a:xfrm>
        </p:spPr>
        <p:txBody>
          <a:bodyPr>
            <a:normAutofit fontScale="90000"/>
          </a:bodyPr>
          <a:lstStyle/>
          <a:p>
            <a:r>
              <a:rPr lang="es-ES" dirty="0"/>
              <a:t>Técnicas de Diagnóstico,</a:t>
            </a:r>
            <a:br>
              <a:rPr lang="es-ES" dirty="0"/>
            </a:br>
            <a:r>
              <a:rPr lang="es-ES" dirty="0"/>
              <a:t> Tratamientos y Procedimientos
</a:t>
            </a:r>
            <a:endParaRPr lang="en-US" dirty="0"/>
          </a:p>
        </p:txBody>
      </p:sp>
      <p:sp>
        <p:nvSpPr>
          <p:cNvPr id="122883" name="Rectangle 3"/>
          <p:cNvSpPr>
            <a:spLocks noGrp="1" noChangeArrowheads="1"/>
          </p:cNvSpPr>
          <p:nvPr>
            <p:ph idx="1"/>
          </p:nvPr>
        </p:nvSpPr>
        <p:spPr>
          <a:xfrm>
            <a:off x="457200" y="1676400"/>
            <a:ext cx="8229600" cy="4343400"/>
          </a:xfrm>
        </p:spPr>
        <p:txBody>
          <a:bodyPr/>
          <a:lstStyle/>
          <a:p>
            <a:r>
              <a:rPr lang="en-US" dirty="0"/>
              <a:t>Debridement</a:t>
            </a:r>
          </a:p>
          <a:p>
            <a:pPr lvl="1"/>
            <a:r>
              <a:rPr lang="es-ES" dirty="0">
                <a:solidFill>
                  <a:schemeClr val="accent2"/>
                </a:solidFill>
              </a:rPr>
              <a:t>Eliminación de escombros, objetos extraños y tejido dañado o necrótico de una herida para prevenir infecciones y promover la curación
</a:t>
            </a:r>
            <a:r>
              <a:rPr lang="en-US" dirty="0"/>
              <a:t>Dermabrasion</a:t>
            </a:r>
          </a:p>
          <a:p>
            <a:pPr lvl="1"/>
            <a:r>
              <a:rPr lang="es-ES" dirty="0">
                <a:solidFill>
                  <a:schemeClr val="accent2"/>
                </a:solidFill>
              </a:rPr>
              <a:t>Eliminación de la epidermis y una parte de la dermis con papel de lija o cepillos con el fin de eliminar las cicatrices superficiales de tatuajes no deseados
</a:t>
            </a:r>
            <a:endParaRPr lang="en-US" dirty="0">
              <a:solidFill>
                <a:schemeClr val="accent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3"/>
          <p:cNvSpPr>
            <a:spLocks noGrp="1" noChangeArrowheads="1"/>
          </p:cNvSpPr>
          <p:nvPr>
            <p:ph type="title"/>
          </p:nvPr>
        </p:nvSpPr>
        <p:spPr>
          <a:xfrm>
            <a:off x="457200" y="304800"/>
            <a:ext cx="8305800" cy="1219200"/>
          </a:xfrm>
        </p:spPr>
        <p:txBody>
          <a:bodyPr>
            <a:normAutofit fontScale="90000"/>
          </a:bodyPr>
          <a:lstStyle/>
          <a:p>
            <a:r>
              <a:rPr lang="es-ES" dirty="0"/>
              <a:t>Técnicas, tratamientos y procedimientos de diagnóstico
</a:t>
            </a:r>
            <a:endParaRPr lang="en-US" dirty="0"/>
          </a:p>
        </p:txBody>
      </p:sp>
      <p:sp>
        <p:nvSpPr>
          <p:cNvPr id="124930" name="Rectangle 2"/>
          <p:cNvSpPr>
            <a:spLocks noGrp="1" noChangeArrowheads="1"/>
          </p:cNvSpPr>
          <p:nvPr>
            <p:ph idx="1"/>
          </p:nvPr>
        </p:nvSpPr>
        <p:spPr>
          <a:xfrm>
            <a:off x="457200" y="1752600"/>
            <a:ext cx="8229600" cy="4191000"/>
          </a:xfrm>
        </p:spPr>
        <p:txBody>
          <a:bodyPr/>
          <a:lstStyle/>
          <a:p>
            <a:r>
              <a:rPr lang="en-US" dirty="0" err="1"/>
              <a:t>Dermatoplasty</a:t>
            </a:r>
            <a:endParaRPr lang="en-US" dirty="0"/>
          </a:p>
          <a:p>
            <a:pPr lvl="1"/>
            <a:r>
              <a:rPr lang="es-ES" dirty="0">
                <a:solidFill>
                  <a:schemeClr val="accent2"/>
                </a:solidFill>
              </a:rPr>
              <a:t>Trasplante de piel a una superficie corporal dañada por lesiones o enfermedades
</a:t>
            </a:r>
            <a:r>
              <a:rPr lang="en-US" dirty="0"/>
              <a:t>Electrodesiccation</a:t>
            </a:r>
          </a:p>
          <a:p>
            <a:pPr lvl="1"/>
            <a:r>
              <a:rPr lang="es-ES" dirty="0">
                <a:solidFill>
                  <a:schemeClr val="accent2"/>
                </a:solidFill>
              </a:rPr>
              <a:t>Técnica usando una chispa eléctrica para quemar y destruir el tejido
También conocido como fulguración
</a:t>
            </a:r>
            <a:endParaRPr lang="en-US" dirty="0">
              <a:solidFill>
                <a:schemeClr val="accent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57200" y="381000"/>
            <a:ext cx="8229600" cy="1143000"/>
          </a:xfrm>
        </p:spPr>
        <p:txBody>
          <a:bodyPr>
            <a:normAutofit fontScale="90000"/>
          </a:bodyPr>
          <a:lstStyle/>
          <a:p>
            <a:r>
              <a:rPr lang="es-ES" dirty="0"/>
              <a:t>Técnicas, tratamientos y procedimientos de diagnóstico
</a:t>
            </a:r>
            <a:endParaRPr lang="en-US" dirty="0"/>
          </a:p>
        </p:txBody>
      </p:sp>
      <p:sp>
        <p:nvSpPr>
          <p:cNvPr id="126979" name="Rectangle 3"/>
          <p:cNvSpPr>
            <a:spLocks noGrp="1" noChangeArrowheads="1"/>
          </p:cNvSpPr>
          <p:nvPr>
            <p:ph idx="1"/>
          </p:nvPr>
        </p:nvSpPr>
        <p:spPr>
          <a:xfrm>
            <a:off x="457200" y="1752600"/>
            <a:ext cx="8229600" cy="4267200"/>
          </a:xfrm>
        </p:spPr>
        <p:txBody>
          <a:bodyPr/>
          <a:lstStyle/>
          <a:p>
            <a:r>
              <a:rPr lang="en-US" dirty="0"/>
              <a:t>Electrosurgery</a:t>
            </a:r>
          </a:p>
          <a:p>
            <a:pPr lvl="1"/>
            <a:r>
              <a:rPr lang="es-ES" dirty="0">
                <a:solidFill>
                  <a:schemeClr val="accent2"/>
                </a:solidFill>
              </a:rPr>
              <a:t>Extracción o destrucción de tejido con corriente eléctrica
</a:t>
            </a:r>
            <a:r>
              <a:rPr lang="en-US" dirty="0"/>
              <a:t>Escharotomy</a:t>
            </a:r>
          </a:p>
          <a:p>
            <a:pPr lvl="1"/>
            <a:r>
              <a:rPr lang="es-ES" dirty="0">
                <a:solidFill>
                  <a:schemeClr val="accent2"/>
                </a:solidFill>
              </a:rPr>
              <a:t>Incisión realizada en el tejido necrótico resultante de una quemadura grave
</a:t>
            </a:r>
            <a:endParaRPr lang="en-US" dirty="0">
              <a:solidFill>
                <a:schemeClr val="accent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457200" y="381000"/>
            <a:ext cx="8305800" cy="1143000"/>
          </a:xfrm>
        </p:spPr>
        <p:txBody>
          <a:bodyPr>
            <a:normAutofit fontScale="90000"/>
          </a:bodyPr>
          <a:lstStyle/>
          <a:p>
            <a:r>
              <a:rPr lang="es-ES" dirty="0"/>
              <a:t>Técnicas de Diagnóstico,</a:t>
            </a:r>
            <a:br>
              <a:rPr lang="es-ES" dirty="0"/>
            </a:br>
            <a:r>
              <a:rPr lang="es-ES" dirty="0"/>
              <a:t> Tratamientos y Procedimientos
</a:t>
            </a:r>
            <a:endParaRPr lang="en-US" dirty="0"/>
          </a:p>
        </p:txBody>
      </p:sp>
      <p:sp>
        <p:nvSpPr>
          <p:cNvPr id="129027" name="Rectangle 3"/>
          <p:cNvSpPr>
            <a:spLocks noGrp="1" noChangeArrowheads="1"/>
          </p:cNvSpPr>
          <p:nvPr>
            <p:ph idx="1"/>
          </p:nvPr>
        </p:nvSpPr>
        <p:spPr>
          <a:xfrm>
            <a:off x="457200" y="1752600"/>
            <a:ext cx="8229600" cy="4114800"/>
          </a:xfrm>
        </p:spPr>
        <p:txBody>
          <a:bodyPr/>
          <a:lstStyle/>
          <a:p>
            <a:r>
              <a:rPr lang="en-US" dirty="0"/>
              <a:t>Liposuction</a:t>
            </a:r>
          </a:p>
          <a:p>
            <a:pPr lvl="1"/>
            <a:r>
              <a:rPr lang="es-ES" dirty="0">
                <a:solidFill>
                  <a:schemeClr val="accent2"/>
                </a:solidFill>
              </a:rPr>
              <a:t>Aspiración de grasa a través de una cánula de succión o cureta para alterar los contornos del cuerpo
</a:t>
            </a:r>
            <a:r>
              <a:rPr lang="en-US" dirty="0"/>
              <a:t>Skin biopsy</a:t>
            </a:r>
          </a:p>
          <a:p>
            <a:pPr lvl="1"/>
            <a:r>
              <a:rPr lang="es-ES" dirty="0">
                <a:solidFill>
                  <a:schemeClr val="accent2"/>
                </a:solidFill>
              </a:rPr>
              <a:t>Extracción de un pequeño trozo de tejido de las lesiones cutáneas para su examen bajo un microscopio para confirmar o establecer un diagnóstico
</a:t>
            </a:r>
            <a:endParaRPr lang="en-US" dirty="0">
              <a:solidFill>
                <a:schemeClr val="accent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457200" y="304800"/>
            <a:ext cx="8305800" cy="1219200"/>
          </a:xfrm>
        </p:spPr>
        <p:txBody>
          <a:bodyPr>
            <a:normAutofit fontScale="90000"/>
          </a:bodyPr>
          <a:lstStyle/>
          <a:p>
            <a:r>
              <a:rPr lang="es-ES" dirty="0"/>
              <a:t>Técnicas de Diagnóstico,</a:t>
            </a:r>
            <a:br>
              <a:rPr lang="es-ES" dirty="0"/>
            </a:br>
            <a:r>
              <a:rPr lang="es-ES" dirty="0"/>
              <a:t> Tratamientos y Procedimientos
</a:t>
            </a:r>
            <a:endParaRPr lang="en-US" dirty="0"/>
          </a:p>
        </p:txBody>
      </p:sp>
      <p:sp>
        <p:nvSpPr>
          <p:cNvPr id="131075" name="Rectangle 3"/>
          <p:cNvSpPr>
            <a:spLocks noGrp="1" noChangeArrowheads="1"/>
          </p:cNvSpPr>
          <p:nvPr>
            <p:ph idx="1"/>
          </p:nvPr>
        </p:nvSpPr>
        <p:spPr>
          <a:xfrm>
            <a:off x="457200" y="1676400"/>
            <a:ext cx="8229600" cy="4343400"/>
          </a:xfrm>
        </p:spPr>
        <p:txBody>
          <a:bodyPr/>
          <a:lstStyle/>
          <a:p>
            <a:r>
              <a:rPr lang="en-US" dirty="0"/>
              <a:t>Skin graft</a:t>
            </a:r>
          </a:p>
          <a:p>
            <a:pPr lvl="1"/>
            <a:r>
              <a:rPr lang="es-ES" dirty="0">
                <a:solidFill>
                  <a:schemeClr val="accent2"/>
                </a:solidFill>
              </a:rPr>
              <a:t>Proceso de colocación de tejido en un sitio receptor, tomado de un sitio del donante, con el fin de proporcionar los mecanismos protectores de la piel a un área incapaz de regenerar la piel
</a:t>
            </a:r>
            <a:r>
              <a:rPr lang="en-US" dirty="0"/>
              <a:t>Wood’s lamp</a:t>
            </a:r>
          </a:p>
          <a:p>
            <a:pPr lvl="1"/>
            <a:r>
              <a:rPr lang="es-ES" dirty="0">
                <a:solidFill>
                  <a:schemeClr val="accent2"/>
                </a:solidFill>
              </a:rPr>
              <a:t>Luz ultravioleta que se utiliza para examinar el cuero cabelludo y la piel con el fin de observar esporas fúngicas
</a:t>
            </a:r>
            <a:endParaRPr lang="en-US" dirty="0">
              <a:solidFill>
                <a:schemeClr val="accent2"/>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dirty="0"/>
              <a:t>Sistema </a:t>
            </a:r>
            <a:r>
              <a:rPr lang="en-US" dirty="0" err="1"/>
              <a:t>esquelético</a:t>
            </a:r>
            <a:r>
              <a:rPr lang="en-US" dirty="0"/>
              <a:t>
</a:t>
            </a:r>
          </a:p>
        </p:txBody>
      </p:sp>
      <p:sp>
        <p:nvSpPr>
          <p:cNvPr id="4099" name="Rectangle 3"/>
          <p:cNvSpPr>
            <a:spLocks noGrp="1" noChangeArrowheads="1"/>
          </p:cNvSpPr>
          <p:nvPr>
            <p:ph idx="1"/>
          </p:nvPr>
        </p:nvSpPr>
        <p:spPr/>
        <p:txBody>
          <a:bodyPr/>
          <a:lstStyle/>
          <a:p>
            <a:pPr>
              <a:lnSpc>
                <a:spcPct val="90000"/>
              </a:lnSpc>
            </a:pPr>
            <a:r>
              <a:rPr lang="es-ES" dirty="0"/>
              <a:t>El esqueleto humano consta de 206 huesos
Sirve como marco de apoyo del cuerpo
Protege los órganos internos vitales
Papel importante en el movimiento - accesorios para los músculos
Embalse para el almacenamiento de minerales
Médula ósea roja - formación de células sanguíneas
</a:t>
            </a:r>
            <a:endParaRPr lang="en-US" dirty="0">
              <a:solidFill>
                <a:schemeClr val="accent2"/>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Bone Structure</a:t>
            </a:r>
          </a:p>
        </p:txBody>
      </p:sp>
      <p:sp>
        <p:nvSpPr>
          <p:cNvPr id="6147" name="Rectangle 3"/>
          <p:cNvSpPr>
            <a:spLocks noGrp="1" noChangeArrowheads="1"/>
          </p:cNvSpPr>
          <p:nvPr>
            <p:ph idx="1"/>
          </p:nvPr>
        </p:nvSpPr>
        <p:spPr>
          <a:xfrm>
            <a:off x="457200" y="1447800"/>
            <a:ext cx="8229600" cy="4495800"/>
          </a:xfrm>
        </p:spPr>
        <p:txBody>
          <a:bodyPr/>
          <a:lstStyle/>
          <a:p>
            <a:pPr>
              <a:lnSpc>
                <a:spcPct val="90000"/>
              </a:lnSpc>
            </a:pPr>
            <a:r>
              <a:rPr lang="en-US" dirty="0"/>
              <a:t>Diaphysis</a:t>
            </a:r>
          </a:p>
          <a:p>
            <a:pPr lvl="1">
              <a:lnSpc>
                <a:spcPct val="90000"/>
              </a:lnSpc>
            </a:pPr>
            <a:r>
              <a:rPr lang="es-ES" dirty="0">
                <a:solidFill>
                  <a:schemeClr val="accent2"/>
                </a:solidFill>
              </a:rPr>
              <a:t>Porción principal similar al eje de un hueso largo
Hueso compacto
</a:t>
            </a:r>
            <a:r>
              <a:rPr lang="en-US" dirty="0"/>
              <a:t>Epiphysis</a:t>
            </a:r>
          </a:p>
          <a:p>
            <a:pPr lvl="1">
              <a:lnSpc>
                <a:spcPct val="90000"/>
              </a:lnSpc>
            </a:pPr>
            <a:r>
              <a:rPr lang="es-ES" dirty="0">
                <a:solidFill>
                  <a:schemeClr val="accent2"/>
                </a:solidFill>
              </a:rPr>
              <a:t>Situado en cada extremo de un hueso largo
</a:t>
            </a:r>
            <a:r>
              <a:rPr lang="en-US" dirty="0"/>
              <a:t>Epiphyseal line</a:t>
            </a:r>
          </a:p>
          <a:p>
            <a:pPr lvl="1">
              <a:lnSpc>
                <a:spcPct val="90000"/>
              </a:lnSpc>
            </a:pPr>
            <a:r>
              <a:rPr lang="es-ES" dirty="0">
                <a:solidFill>
                  <a:schemeClr val="accent2"/>
                </a:solidFill>
              </a:rPr>
              <a:t>Separa la </a:t>
            </a:r>
            <a:r>
              <a:rPr lang="es-ES" dirty="0" err="1">
                <a:solidFill>
                  <a:schemeClr val="accent2"/>
                </a:solidFill>
              </a:rPr>
              <a:t>diafísica</a:t>
            </a:r>
            <a:r>
              <a:rPr lang="es-ES" dirty="0">
                <a:solidFill>
                  <a:schemeClr val="accent2"/>
                </a:solidFill>
              </a:rPr>
              <a:t> de la </a:t>
            </a:r>
            <a:r>
              <a:rPr lang="es-ES" dirty="0" err="1">
                <a:solidFill>
                  <a:schemeClr val="accent2"/>
                </a:solidFill>
              </a:rPr>
              <a:t>epifísica</a:t>
            </a:r>
            <a:r>
              <a:rPr lang="es-ES" dirty="0">
                <a:solidFill>
                  <a:schemeClr val="accent2"/>
                </a:solidFill>
              </a:rPr>
              <a:t>
</a:t>
            </a:r>
            <a:endParaRPr lang="en-US" dirty="0">
              <a:solidFill>
                <a:schemeClr val="accent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en-US" dirty="0" err="1"/>
              <a:t>Estructura</a:t>
            </a:r>
            <a:r>
              <a:rPr lang="en-US" dirty="0"/>
              <a:t> </a:t>
            </a:r>
            <a:r>
              <a:rPr lang="en-US" dirty="0" err="1"/>
              <a:t>ósea</a:t>
            </a:r>
            <a:r>
              <a:rPr lang="en-US" dirty="0"/>
              <a:t>
</a:t>
            </a:r>
          </a:p>
        </p:txBody>
      </p:sp>
      <p:sp>
        <p:nvSpPr>
          <p:cNvPr id="12291" name="Rectangle 3"/>
          <p:cNvSpPr>
            <a:spLocks noGrp="1" noChangeArrowheads="1"/>
          </p:cNvSpPr>
          <p:nvPr>
            <p:ph idx="1"/>
          </p:nvPr>
        </p:nvSpPr>
        <p:spPr/>
        <p:txBody>
          <a:bodyPr/>
          <a:lstStyle/>
          <a:p>
            <a:pPr>
              <a:lnSpc>
                <a:spcPct val="90000"/>
              </a:lnSpc>
            </a:pPr>
            <a:r>
              <a:rPr lang="en-US" dirty="0"/>
              <a:t>Periosteum</a:t>
            </a:r>
          </a:p>
          <a:p>
            <a:pPr lvl="1">
              <a:lnSpc>
                <a:spcPct val="90000"/>
              </a:lnSpc>
            </a:pPr>
            <a:r>
              <a:rPr lang="es-ES" dirty="0">
                <a:solidFill>
                  <a:schemeClr val="accent2"/>
                </a:solidFill>
              </a:rPr>
              <a:t>Cubre la superficie del hueso largo
</a:t>
            </a:r>
            <a:r>
              <a:rPr lang="en-US" dirty="0"/>
              <a:t>Articular cartilage</a:t>
            </a:r>
          </a:p>
          <a:p>
            <a:pPr lvl="1">
              <a:lnSpc>
                <a:spcPct val="90000"/>
              </a:lnSpc>
            </a:pPr>
            <a:r>
              <a:rPr lang="en-US" dirty="0" err="1">
                <a:solidFill>
                  <a:schemeClr val="accent2"/>
                </a:solidFill>
              </a:rPr>
              <a:t>Cubre</a:t>
            </a:r>
            <a:r>
              <a:rPr lang="en-US" dirty="0">
                <a:solidFill>
                  <a:schemeClr val="accent2"/>
                </a:solidFill>
              </a:rPr>
              <a:t> superficies de juntas
</a:t>
            </a:r>
            <a:r>
              <a:rPr lang="en-US" dirty="0"/>
              <a:t>Medullary (marrow) cavity</a:t>
            </a:r>
          </a:p>
          <a:p>
            <a:pPr lvl="1">
              <a:lnSpc>
                <a:spcPct val="90000"/>
              </a:lnSpc>
            </a:pPr>
            <a:r>
              <a:rPr lang="en-US" dirty="0" err="1">
                <a:solidFill>
                  <a:schemeClr val="accent2"/>
                </a:solidFill>
              </a:rPr>
              <a:t>Contiene</a:t>
            </a:r>
            <a:r>
              <a:rPr lang="en-US" dirty="0">
                <a:solidFill>
                  <a:schemeClr val="accent2"/>
                </a:solidFill>
              </a:rPr>
              <a:t> </a:t>
            </a:r>
            <a:r>
              <a:rPr lang="en-US" dirty="0" err="1">
                <a:solidFill>
                  <a:schemeClr val="accent2"/>
                </a:solidFill>
              </a:rPr>
              <a:t>médula</a:t>
            </a:r>
            <a:r>
              <a:rPr lang="en-US" dirty="0">
                <a:solidFill>
                  <a:schemeClr val="accent2"/>
                </a:solidFill>
              </a:rPr>
              <a:t> amarilla
</a:t>
            </a:r>
            <a:endParaRPr lang="en-US" dirty="0">
              <a:solidFill>
                <a:srgbClr val="FF6600"/>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dirty="0" err="1"/>
              <a:t>Estructura</a:t>
            </a:r>
            <a:r>
              <a:rPr lang="en-US" dirty="0"/>
              <a:t> </a:t>
            </a:r>
            <a:r>
              <a:rPr lang="en-US" dirty="0" err="1"/>
              <a:t>ósea</a:t>
            </a:r>
            <a:r>
              <a:rPr lang="en-US" dirty="0"/>
              <a:t>
</a:t>
            </a:r>
          </a:p>
        </p:txBody>
      </p:sp>
      <p:sp>
        <p:nvSpPr>
          <p:cNvPr id="14339" name="Rectangle 3"/>
          <p:cNvSpPr>
            <a:spLocks noGrp="1" noChangeArrowheads="1"/>
          </p:cNvSpPr>
          <p:nvPr>
            <p:ph idx="1"/>
          </p:nvPr>
        </p:nvSpPr>
        <p:spPr/>
        <p:txBody>
          <a:bodyPr/>
          <a:lstStyle/>
          <a:p>
            <a:pPr>
              <a:lnSpc>
                <a:spcPct val="90000"/>
              </a:lnSpc>
            </a:pPr>
            <a:r>
              <a:rPr lang="en-US" dirty="0"/>
              <a:t>Spongy bone (trabeculae)</a:t>
            </a:r>
          </a:p>
          <a:p>
            <a:pPr lvl="1">
              <a:lnSpc>
                <a:spcPct val="90000"/>
              </a:lnSpc>
            </a:pPr>
            <a:r>
              <a:rPr lang="es-ES" dirty="0">
                <a:solidFill>
                  <a:schemeClr val="accent2"/>
                </a:solidFill>
              </a:rPr>
              <a:t>También llamado hueso de cancelación
</a:t>
            </a:r>
            <a:r>
              <a:rPr lang="en-US" dirty="0"/>
              <a:t>Red bone marrow</a:t>
            </a:r>
          </a:p>
          <a:p>
            <a:pPr lvl="1">
              <a:lnSpc>
                <a:spcPct val="90000"/>
              </a:lnSpc>
            </a:pPr>
            <a:r>
              <a:rPr lang="es-ES" dirty="0">
                <a:solidFill>
                  <a:schemeClr val="accent2"/>
                </a:solidFill>
              </a:rPr>
              <a:t>Sitio para la producción de células sanguíneas
</a:t>
            </a:r>
            <a:r>
              <a:rPr lang="en-US" dirty="0"/>
              <a:t>Yellow marrow</a:t>
            </a:r>
          </a:p>
          <a:p>
            <a:pPr lvl="1">
              <a:lnSpc>
                <a:spcPct val="90000"/>
              </a:lnSpc>
            </a:pPr>
            <a:r>
              <a:rPr lang="en-US" dirty="0" err="1">
                <a:solidFill>
                  <a:schemeClr val="accent2"/>
                </a:solidFill>
              </a:rPr>
              <a:t>Almacena</a:t>
            </a:r>
            <a:r>
              <a:rPr lang="en-US" dirty="0">
                <a:solidFill>
                  <a:schemeClr val="accent2"/>
                </a:solidFill>
              </a:rPr>
              <a:t> </a:t>
            </a:r>
            <a:r>
              <a:rPr lang="en-US" dirty="0" err="1">
                <a:solidFill>
                  <a:schemeClr val="accent2"/>
                </a:solidFill>
              </a:rPr>
              <a:t>grasa</a:t>
            </a:r>
            <a:r>
              <a:rPr lang="en-US" dirty="0">
                <a:solidFill>
                  <a:schemeClr val="accent2"/>
                </a:solidFill>
              </a:rPr>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err="1"/>
              <a:t>Estructura</a:t>
            </a:r>
            <a:r>
              <a:rPr lang="en-US" dirty="0"/>
              <a:t> </a:t>
            </a:r>
            <a:r>
              <a:rPr lang="en-US" dirty="0" err="1"/>
              <a:t>ósea</a:t>
            </a:r>
            <a:r>
              <a:rPr lang="en-US" dirty="0"/>
              <a:t>
</a:t>
            </a:r>
          </a:p>
        </p:txBody>
      </p:sp>
      <p:pic>
        <p:nvPicPr>
          <p:cNvPr id="16388" name="Picture 4" descr="06"/>
          <p:cNvPicPr>
            <a:picLocks noChangeAspect="1" noChangeArrowheads="1"/>
          </p:cNvPicPr>
          <p:nvPr/>
        </p:nvPicPr>
        <p:blipFill>
          <a:blip r:embed="rId3" cstate="print"/>
          <a:srcRect/>
          <a:stretch>
            <a:fillRect/>
          </a:stretch>
        </p:blipFill>
        <p:spPr bwMode="auto">
          <a:xfrm>
            <a:off x="2743200" y="1295400"/>
            <a:ext cx="3657600" cy="4648200"/>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dirty="0" err="1"/>
              <a:t>Marcas</a:t>
            </a:r>
            <a:r>
              <a:rPr lang="en-US" dirty="0"/>
              <a:t> </a:t>
            </a:r>
            <a:r>
              <a:rPr lang="en-US" dirty="0" err="1"/>
              <a:t>óseas</a:t>
            </a:r>
            <a:r>
              <a:rPr lang="en-US" dirty="0"/>
              <a:t>
</a:t>
            </a:r>
          </a:p>
        </p:txBody>
      </p:sp>
      <p:sp>
        <p:nvSpPr>
          <p:cNvPr id="15363" name="Rectangle 3"/>
          <p:cNvSpPr>
            <a:spLocks noGrp="1" noChangeArrowheads="1"/>
          </p:cNvSpPr>
          <p:nvPr>
            <p:ph idx="1"/>
          </p:nvPr>
        </p:nvSpPr>
        <p:spPr>
          <a:xfrm>
            <a:off x="457200" y="1447800"/>
            <a:ext cx="8305800" cy="4468813"/>
          </a:xfrm>
        </p:spPr>
        <p:txBody>
          <a:bodyPr>
            <a:normAutofit fontScale="92500"/>
          </a:bodyPr>
          <a:lstStyle/>
          <a:p>
            <a:r>
              <a:rPr lang="es-ES" dirty="0" err="1"/>
              <a:t>Bone</a:t>
            </a:r>
            <a:r>
              <a:rPr lang="es-ES" dirty="0"/>
              <a:t> </a:t>
            </a:r>
            <a:r>
              <a:rPr lang="es-ES" dirty="0" err="1"/>
              <a:t>markings</a:t>
            </a:r>
            <a:r>
              <a:rPr lang="es-ES" dirty="0"/>
              <a:t> = características específicas de los huesos
</a:t>
            </a:r>
            <a:r>
              <a:rPr lang="es-ES" dirty="0" err="1"/>
              <a:t>Enlargements</a:t>
            </a:r>
            <a:r>
              <a:rPr lang="es-ES" dirty="0"/>
              <a:t> que se extienden desde el hueso
</a:t>
            </a:r>
            <a:r>
              <a:rPr lang="es-ES" dirty="0" err="1"/>
              <a:t>Openings</a:t>
            </a:r>
            <a:r>
              <a:rPr lang="es-ES" dirty="0"/>
              <a:t> dentro del hueso
</a:t>
            </a:r>
            <a:r>
              <a:rPr lang="es-ES" dirty="0" err="1"/>
              <a:t>Hollow</a:t>
            </a:r>
            <a:r>
              <a:rPr lang="es-ES" dirty="0"/>
              <a:t> </a:t>
            </a:r>
            <a:r>
              <a:rPr lang="es-ES" dirty="0" err="1"/>
              <a:t>regions</a:t>
            </a:r>
            <a:r>
              <a:rPr lang="es-ES" dirty="0"/>
              <a:t> dentro del hueso
Puntos de fijación para músculos y tendones
Puntos por unir un hueso a otro
Cavidades y paso de nervios y vasos sanguíneos
</a:t>
            </a:r>
            <a:endParaRPr lang="en-US" dirty="0">
              <a:solidFill>
                <a:schemeClr val="accent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p:txBody>
          <a:bodyPr>
            <a:normAutofit fontScale="90000"/>
          </a:bodyPr>
          <a:lstStyle/>
          <a:p>
            <a:r>
              <a:rPr lang="en-US" dirty="0" err="1"/>
              <a:t>Depresiones</a:t>
            </a:r>
            <a:r>
              <a:rPr lang="en-US" dirty="0"/>
              <a:t> </a:t>
            </a:r>
            <a:r>
              <a:rPr lang="en-US" dirty="0" err="1"/>
              <a:t>óseas</a:t>
            </a:r>
            <a:r>
              <a:rPr lang="en-US" dirty="0"/>
              <a:t>
</a:t>
            </a:r>
          </a:p>
        </p:txBody>
      </p:sp>
      <p:sp>
        <p:nvSpPr>
          <p:cNvPr id="22531" name="Rectangle 3"/>
          <p:cNvSpPr>
            <a:spLocks noGrp="1" noChangeArrowheads="1"/>
          </p:cNvSpPr>
          <p:nvPr>
            <p:ph idx="1"/>
          </p:nvPr>
        </p:nvSpPr>
        <p:spPr>
          <a:xfrm>
            <a:off x="685800" y="1371600"/>
            <a:ext cx="7772400" cy="4419600"/>
          </a:xfrm>
        </p:spPr>
        <p:txBody>
          <a:bodyPr/>
          <a:lstStyle/>
          <a:p>
            <a:pPr>
              <a:lnSpc>
                <a:spcPct val="90000"/>
              </a:lnSpc>
            </a:pPr>
            <a:r>
              <a:rPr lang="en-US" dirty="0"/>
              <a:t>Concave areas or openings in a bone</a:t>
            </a:r>
          </a:p>
          <a:p>
            <a:pPr lvl="1">
              <a:lnSpc>
                <a:spcPct val="90000"/>
              </a:lnSpc>
            </a:pPr>
            <a:r>
              <a:rPr lang="es-ES" dirty="0">
                <a:solidFill>
                  <a:schemeClr val="accent2"/>
                </a:solidFill>
              </a:rPr>
              <a:t>Ayudar a formar articulaciones
Servir como puntos de fijación para el músculo
Surco
</a:t>
            </a:r>
            <a:r>
              <a:rPr lang="en-US" dirty="0">
                <a:solidFill>
                  <a:schemeClr val="accent2"/>
                </a:solidFill>
              </a:rPr>
              <a:t>Groove or depression in a bone</a:t>
            </a:r>
          </a:p>
          <a:p>
            <a:pPr lvl="2">
              <a:lnSpc>
                <a:spcPct val="90000"/>
              </a:lnSpc>
            </a:pPr>
            <a:r>
              <a:rPr lang="en-US" dirty="0" err="1">
                <a:solidFill>
                  <a:srgbClr val="006600"/>
                </a:solidFill>
              </a:rPr>
              <a:t>Ejemplo</a:t>
            </a:r>
            <a:r>
              <a:rPr lang="en-US" dirty="0">
                <a:solidFill>
                  <a:srgbClr val="006600"/>
                </a:solidFill>
              </a:rPr>
              <a:t> = fissure</a:t>
            </a:r>
          </a:p>
          <a:p>
            <a:pPr>
              <a:lnSpc>
                <a:spcPct val="90000"/>
              </a:lnSpc>
            </a:pPr>
            <a:r>
              <a:rPr lang="en-US" dirty="0"/>
              <a:t>Sinus</a:t>
            </a:r>
          </a:p>
          <a:p>
            <a:pPr lvl="1">
              <a:lnSpc>
                <a:spcPct val="90000"/>
              </a:lnSpc>
            </a:pPr>
            <a:r>
              <a:rPr lang="es-ES" dirty="0">
                <a:solidFill>
                  <a:schemeClr val="accent2"/>
                </a:solidFill>
              </a:rPr>
              <a:t>Apertura o espacio hueco en un hueso
Ejemplo </a:t>
            </a:r>
            <a:r>
              <a:rPr lang="en-US" dirty="0">
                <a:solidFill>
                  <a:srgbClr val="006600"/>
                </a:solidFill>
              </a:rPr>
              <a:t>= frontal sinus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a:normAutofit fontScale="90000"/>
          </a:bodyPr>
          <a:lstStyle/>
          <a:p>
            <a:r>
              <a:rPr lang="en-US" dirty="0" err="1"/>
              <a:t>Depresiones</a:t>
            </a:r>
            <a:r>
              <a:rPr lang="en-US" dirty="0"/>
              <a:t> </a:t>
            </a:r>
            <a:r>
              <a:rPr lang="en-US" dirty="0" err="1"/>
              <a:t>óseas</a:t>
            </a:r>
            <a:r>
              <a:rPr lang="en-US" dirty="0"/>
              <a:t>
</a:t>
            </a:r>
          </a:p>
        </p:txBody>
      </p:sp>
      <p:sp>
        <p:nvSpPr>
          <p:cNvPr id="25603" name="Rectangle 3"/>
          <p:cNvSpPr>
            <a:spLocks noGrp="1" noChangeArrowheads="1"/>
          </p:cNvSpPr>
          <p:nvPr>
            <p:ph idx="1"/>
          </p:nvPr>
        </p:nvSpPr>
        <p:spPr>
          <a:xfrm>
            <a:off x="457200" y="1447800"/>
            <a:ext cx="8305800" cy="4343400"/>
          </a:xfrm>
        </p:spPr>
        <p:txBody>
          <a:bodyPr/>
          <a:lstStyle/>
          <a:p>
            <a:r>
              <a:rPr lang="en-US" dirty="0"/>
              <a:t>Fossa</a:t>
            </a:r>
          </a:p>
          <a:p>
            <a:pPr lvl="1"/>
            <a:r>
              <a:rPr lang="es-ES" dirty="0">
                <a:solidFill>
                  <a:schemeClr val="accent2"/>
                </a:solidFill>
              </a:rPr>
              <a:t>Depresión cóncava hueca o poco profunda en el hueso
Ejemplo </a:t>
            </a:r>
            <a:r>
              <a:rPr lang="en-US" dirty="0">
                <a:solidFill>
                  <a:srgbClr val="006600"/>
                </a:solidFill>
              </a:rPr>
              <a:t>= fossa of the iliac (hip) bone</a:t>
            </a:r>
          </a:p>
          <a:p>
            <a:r>
              <a:rPr lang="en-US" dirty="0"/>
              <a:t>Foramen</a:t>
            </a:r>
          </a:p>
          <a:p>
            <a:pPr lvl="1"/>
            <a:r>
              <a:rPr lang="es-ES" dirty="0">
                <a:solidFill>
                  <a:schemeClr val="accent2"/>
                </a:solidFill>
              </a:rPr>
              <a:t>Agujero dentro de un hueso para que los vasos sanguíneos o los nervios pasen a través de
Ejemplo </a:t>
            </a:r>
            <a:r>
              <a:rPr lang="en-US" dirty="0">
                <a:solidFill>
                  <a:srgbClr val="006600"/>
                </a:solidFill>
              </a:rPr>
              <a:t>=  Foramen magnum of the skull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dirty="0" err="1"/>
              <a:t>Huesos</a:t>
            </a:r>
            <a:r>
              <a:rPr lang="en-US" dirty="0"/>
              <a:t> </a:t>
            </a:r>
            <a:r>
              <a:rPr lang="en-US" dirty="0" err="1"/>
              <a:t>craneales</a:t>
            </a:r>
            <a:r>
              <a:rPr lang="en-US" dirty="0"/>
              <a:t>
</a:t>
            </a:r>
          </a:p>
        </p:txBody>
      </p:sp>
      <p:sp>
        <p:nvSpPr>
          <p:cNvPr id="27651" name="Rectangle 3"/>
          <p:cNvSpPr>
            <a:spLocks noGrp="1" noChangeArrowheads="1"/>
          </p:cNvSpPr>
          <p:nvPr>
            <p:ph idx="1"/>
          </p:nvPr>
        </p:nvSpPr>
        <p:spPr>
          <a:xfrm>
            <a:off x="685800" y="1600200"/>
            <a:ext cx="8001000" cy="4191000"/>
          </a:xfrm>
        </p:spPr>
        <p:txBody>
          <a:bodyPr/>
          <a:lstStyle/>
          <a:p>
            <a:r>
              <a:rPr lang="en-US" dirty="0"/>
              <a:t>Cranium = </a:t>
            </a:r>
            <a:r>
              <a:rPr lang="en-US" dirty="0" err="1"/>
              <a:t>cráneo</a:t>
            </a:r>
            <a:r>
              <a:rPr lang="en-US" dirty="0"/>
              <a:t> </a:t>
            </a:r>
            <a:r>
              <a:rPr lang="en-US" dirty="0" err="1"/>
              <a:t>huesudo</a:t>
            </a:r>
            <a:r>
              <a:rPr lang="en-US" dirty="0"/>
              <a:t> </a:t>
            </a:r>
          </a:p>
          <a:p>
            <a:pPr lvl="1"/>
            <a:r>
              <a:rPr lang="en-US" dirty="0">
                <a:solidFill>
                  <a:schemeClr val="accent2"/>
                </a:solidFill>
              </a:rPr>
              <a:t>Envelops brain</a:t>
            </a:r>
            <a:endParaRPr lang="en-US" dirty="0"/>
          </a:p>
          <a:p>
            <a:r>
              <a:rPr lang="es-ES" dirty="0"/>
              <a:t>Compuesto por ocho huesos
Huesos inamovibles
Las fronteras se encuentran para formar juntas inamovibles 
</a:t>
            </a:r>
            <a:r>
              <a:rPr lang="en-US" dirty="0">
                <a:solidFill>
                  <a:schemeClr val="accent2"/>
                </a:solidFill>
              </a:rPr>
              <a:t>Immovable joints = sutures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04800" y="124287"/>
            <a:ext cx="8229600" cy="1143000"/>
          </a:xfrm>
        </p:spPr>
        <p:txBody>
          <a:bodyPr>
            <a:normAutofit fontScale="90000"/>
          </a:bodyPr>
          <a:lstStyle/>
          <a:p>
            <a:r>
              <a:rPr lang="en-US" dirty="0" err="1"/>
              <a:t>Huesos</a:t>
            </a:r>
            <a:r>
              <a:rPr lang="en-US" dirty="0"/>
              <a:t> </a:t>
            </a:r>
            <a:r>
              <a:rPr lang="en-US" dirty="0" err="1"/>
              <a:t>craneales</a:t>
            </a:r>
            <a:r>
              <a:rPr lang="en-US" dirty="0"/>
              <a:t>
</a:t>
            </a:r>
          </a:p>
        </p:txBody>
      </p:sp>
      <p:pic>
        <p:nvPicPr>
          <p:cNvPr id="29700" name="Picture 4" descr="13"/>
          <p:cNvPicPr>
            <a:picLocks noChangeAspect="1" noChangeArrowheads="1"/>
          </p:cNvPicPr>
          <p:nvPr/>
        </p:nvPicPr>
        <p:blipFill>
          <a:blip r:embed="rId3" cstate="print"/>
          <a:srcRect/>
          <a:stretch>
            <a:fillRect/>
          </a:stretch>
        </p:blipFill>
        <p:spPr bwMode="auto">
          <a:xfrm>
            <a:off x="1371600" y="1295400"/>
            <a:ext cx="6400800" cy="4581525"/>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dirty="0" err="1"/>
              <a:t>Huesos</a:t>
            </a:r>
            <a:r>
              <a:rPr lang="en-US" dirty="0"/>
              <a:t> </a:t>
            </a:r>
            <a:r>
              <a:rPr lang="en-US" dirty="0" err="1"/>
              <a:t>faciales</a:t>
            </a:r>
            <a:r>
              <a:rPr lang="en-US" dirty="0"/>
              <a:t>
</a:t>
            </a:r>
          </a:p>
        </p:txBody>
      </p:sp>
      <p:sp>
        <p:nvSpPr>
          <p:cNvPr id="31747" name="Rectangle 3"/>
          <p:cNvSpPr>
            <a:spLocks noGrp="1" noChangeArrowheads="1"/>
          </p:cNvSpPr>
          <p:nvPr>
            <p:ph idx="1"/>
          </p:nvPr>
        </p:nvSpPr>
        <p:spPr/>
        <p:txBody>
          <a:bodyPr/>
          <a:lstStyle/>
          <a:p>
            <a:r>
              <a:rPr lang="en-US" dirty="0"/>
              <a:t>Dos </a:t>
            </a:r>
            <a:r>
              <a:rPr lang="en-US" dirty="0" err="1"/>
              <a:t>huesos</a:t>
            </a:r>
            <a:r>
              <a:rPr lang="en-US" dirty="0"/>
              <a:t> </a:t>
            </a:r>
            <a:r>
              <a:rPr lang="en-US" dirty="0" err="1"/>
              <a:t>proporcionan</a:t>
            </a:r>
            <a:r>
              <a:rPr lang="en-US" dirty="0"/>
              <a:t> una forma </a:t>
            </a:r>
            <a:r>
              <a:rPr lang="en-US" dirty="0" err="1"/>
              <a:t>distintiva</a:t>
            </a:r>
            <a:r>
              <a:rPr lang="en-US" dirty="0"/>
              <a:t> para
</a:t>
            </a:r>
            <a:r>
              <a:rPr lang="en-US" dirty="0">
                <a:solidFill>
                  <a:schemeClr val="accent2"/>
                </a:solidFill>
              </a:rPr>
              <a:t>Maxillae </a:t>
            </a:r>
            <a:r>
              <a:rPr lang="en-US" dirty="0">
                <a:solidFill>
                  <a:srgbClr val="006600"/>
                </a:solidFill>
              </a:rPr>
              <a:t>(</a:t>
            </a:r>
            <a:r>
              <a:rPr lang="es-ES" dirty="0">
                <a:solidFill>
                  <a:srgbClr val="006600"/>
                </a:solidFill>
              </a:rPr>
              <a:t>huesos de la mandíbula superior</a:t>
            </a:r>
            <a:r>
              <a:rPr lang="en-US" dirty="0">
                <a:solidFill>
                  <a:srgbClr val="006600"/>
                </a:solidFill>
              </a:rPr>
              <a:t>)</a:t>
            </a:r>
          </a:p>
          <a:p>
            <a:pPr lvl="1"/>
            <a:r>
              <a:rPr lang="en-US" dirty="0">
                <a:solidFill>
                  <a:schemeClr val="accent2"/>
                </a:solidFill>
              </a:rPr>
              <a:t>Mandible </a:t>
            </a:r>
            <a:r>
              <a:rPr lang="en-US" dirty="0">
                <a:solidFill>
                  <a:srgbClr val="006600"/>
                </a:solidFill>
              </a:rPr>
              <a:t>(</a:t>
            </a:r>
            <a:r>
              <a:rPr lang="es-ES" dirty="0">
                <a:solidFill>
                  <a:srgbClr val="006600"/>
                </a:solidFill>
              </a:rPr>
              <a:t>hueso de la mandíbula inferior</a:t>
            </a:r>
            <a:r>
              <a:rPr lang="en-US" dirty="0">
                <a:solidFill>
                  <a:srgbClr val="006600"/>
                </a:solidFill>
              </a:rPr>
              <a:t>)</a:t>
            </a:r>
            <a:endParaRPr lang="en-US" dirty="0">
              <a:solidFill>
                <a:schemeClr val="accent2"/>
              </a:solidFill>
            </a:endParaRPr>
          </a:p>
          <a:p>
            <a:r>
              <a:rPr lang="es-ES" dirty="0"/>
              <a:t>Todos los huesos faciales conectados por articulaciones inamovibles (suturas)
Una excepción (mandíbula)</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r>
              <a:rPr lang="en-US" dirty="0" err="1"/>
              <a:t>Huesos</a:t>
            </a:r>
            <a:r>
              <a:rPr lang="en-US" dirty="0"/>
              <a:t> </a:t>
            </a:r>
            <a:r>
              <a:rPr lang="en-US" dirty="0" err="1"/>
              <a:t>vertebrales</a:t>
            </a:r>
            <a:r>
              <a:rPr lang="en-US" dirty="0"/>
              <a:t>
</a:t>
            </a:r>
          </a:p>
        </p:txBody>
      </p:sp>
      <p:sp>
        <p:nvSpPr>
          <p:cNvPr id="36867" name="Rectangle 3"/>
          <p:cNvSpPr>
            <a:spLocks noGrp="1" noChangeArrowheads="1"/>
          </p:cNvSpPr>
          <p:nvPr>
            <p:ph idx="1"/>
          </p:nvPr>
        </p:nvSpPr>
        <p:spPr>
          <a:xfrm>
            <a:off x="685800" y="1447800"/>
            <a:ext cx="7772400" cy="4038600"/>
          </a:xfrm>
        </p:spPr>
        <p:txBody>
          <a:bodyPr/>
          <a:lstStyle/>
          <a:p>
            <a:r>
              <a:rPr lang="en-US" dirty="0"/>
              <a:t>Form long axis of the body</a:t>
            </a:r>
          </a:p>
          <a:p>
            <a:pPr lvl="1"/>
            <a:r>
              <a:rPr lang="es-ES" dirty="0">
                <a:solidFill>
                  <a:schemeClr val="accent2"/>
                </a:solidFill>
              </a:rPr>
              <a:t>Conocido como columna vertebral o columna vertebral
24 vértebras + sacro + cóccix
Ofrecer protección a la médula espinal
</a:t>
            </a:r>
            <a:endParaRPr lang="en-US" dirty="0">
              <a:solidFill>
                <a:schemeClr val="accent2"/>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US"/>
              <a:t>Vertebral Bones</a:t>
            </a:r>
          </a:p>
        </p:txBody>
      </p:sp>
      <p:sp>
        <p:nvSpPr>
          <p:cNvPr id="38915" name="Rectangle 3"/>
          <p:cNvSpPr>
            <a:spLocks noGrp="1" noChangeArrowheads="1"/>
          </p:cNvSpPr>
          <p:nvPr>
            <p:ph idx="1"/>
          </p:nvPr>
        </p:nvSpPr>
        <p:spPr>
          <a:xfrm>
            <a:off x="457200" y="1371600"/>
            <a:ext cx="8305800" cy="4800600"/>
          </a:xfrm>
        </p:spPr>
        <p:txBody>
          <a:bodyPr/>
          <a:lstStyle/>
          <a:p>
            <a:pPr>
              <a:lnSpc>
                <a:spcPct val="90000"/>
              </a:lnSpc>
            </a:pPr>
            <a:r>
              <a:rPr lang="en-US" sz="2800" dirty="0"/>
              <a:t>Cervical vertebrae</a:t>
            </a:r>
          </a:p>
          <a:p>
            <a:pPr lvl="1">
              <a:lnSpc>
                <a:spcPct val="90000"/>
              </a:lnSpc>
            </a:pPr>
            <a:r>
              <a:rPr lang="es-ES" sz="2400" dirty="0">
                <a:solidFill>
                  <a:schemeClr val="accent2"/>
                </a:solidFill>
              </a:rPr>
              <a:t>Vertebras del cuello (cuello </a:t>
            </a:r>
            <a:r>
              <a:rPr lang="es-ES" sz="2400" dirty="0" err="1">
                <a:solidFill>
                  <a:schemeClr val="accent2"/>
                </a:solidFill>
              </a:rPr>
              <a:t>cervico</a:t>
            </a:r>
            <a:r>
              <a:rPr lang="es-ES" sz="2400" dirty="0">
                <a:solidFill>
                  <a:schemeClr val="accent2"/>
                </a:solidFill>
              </a:rPr>
              <a:t>/o)
Identificado como C1 – C7
</a:t>
            </a:r>
            <a:r>
              <a:rPr lang="en-US" sz="2800" dirty="0"/>
              <a:t>Thoracic vertebrae</a:t>
            </a:r>
          </a:p>
          <a:p>
            <a:pPr lvl="1">
              <a:lnSpc>
                <a:spcPct val="90000"/>
              </a:lnSpc>
            </a:pPr>
            <a:r>
              <a:rPr lang="en-US" sz="2400" dirty="0" err="1">
                <a:solidFill>
                  <a:schemeClr val="accent2"/>
                </a:solidFill>
              </a:rPr>
              <a:t>Vértebras</a:t>
            </a:r>
            <a:r>
              <a:rPr lang="en-US" sz="2400" dirty="0">
                <a:solidFill>
                  <a:schemeClr val="accent2"/>
                </a:solidFill>
              </a:rPr>
              <a:t> del </a:t>
            </a:r>
            <a:r>
              <a:rPr lang="en-US" sz="2400" dirty="0" err="1">
                <a:solidFill>
                  <a:schemeClr val="accent2"/>
                </a:solidFill>
              </a:rPr>
              <a:t>tórax</a:t>
            </a:r>
            <a:r>
              <a:rPr lang="en-US" sz="2400" dirty="0">
                <a:solidFill>
                  <a:schemeClr val="accent2"/>
                </a:solidFill>
              </a:rPr>
              <a:t> (</a:t>
            </a:r>
            <a:r>
              <a:rPr lang="en-US" sz="2400" dirty="0" err="1">
                <a:solidFill>
                  <a:schemeClr val="accent2"/>
                </a:solidFill>
              </a:rPr>
              <a:t>tórao</a:t>
            </a:r>
            <a:r>
              <a:rPr lang="en-US" sz="2400" dirty="0">
                <a:solidFill>
                  <a:schemeClr val="accent2"/>
                </a:solidFill>
              </a:rPr>
              <a:t>/o </a:t>
            </a:r>
            <a:r>
              <a:rPr lang="en-US" sz="2400" dirty="0" err="1">
                <a:solidFill>
                  <a:schemeClr val="accent2"/>
                </a:solidFill>
              </a:rPr>
              <a:t>torácico</a:t>
            </a:r>
            <a:r>
              <a:rPr lang="en-US" sz="2400" dirty="0">
                <a:solidFill>
                  <a:schemeClr val="accent2"/>
                </a:solidFill>
              </a:rPr>
              <a:t>)
</a:t>
            </a:r>
            <a:r>
              <a:rPr lang="en-US" sz="2400" dirty="0" err="1">
                <a:solidFill>
                  <a:schemeClr val="accent2"/>
                </a:solidFill>
              </a:rPr>
              <a:t>Identificado</a:t>
            </a:r>
            <a:r>
              <a:rPr lang="en-US" sz="2400" dirty="0">
                <a:solidFill>
                  <a:schemeClr val="accent2"/>
                </a:solidFill>
              </a:rPr>
              <a:t> </a:t>
            </a:r>
            <a:r>
              <a:rPr lang="en-US" sz="2400" dirty="0" err="1">
                <a:solidFill>
                  <a:schemeClr val="accent2"/>
                </a:solidFill>
              </a:rPr>
              <a:t>como</a:t>
            </a:r>
            <a:r>
              <a:rPr lang="en-US" sz="2400" dirty="0">
                <a:solidFill>
                  <a:schemeClr val="accent2"/>
                </a:solidFill>
              </a:rPr>
              <a:t> T1 – T12
</a:t>
            </a:r>
            <a:r>
              <a:rPr lang="en-US" sz="2800" dirty="0"/>
              <a:t>Lumbar vertebrae</a:t>
            </a:r>
          </a:p>
          <a:p>
            <a:pPr lvl="1">
              <a:lnSpc>
                <a:spcPct val="90000"/>
              </a:lnSpc>
            </a:pPr>
            <a:r>
              <a:rPr lang="es-ES" sz="2400" dirty="0">
                <a:solidFill>
                  <a:schemeClr val="accent2"/>
                </a:solidFill>
              </a:rPr>
              <a:t>Vertebras de la parte inferior de la espalda (</a:t>
            </a:r>
            <a:r>
              <a:rPr lang="es-ES" sz="2400" dirty="0" err="1">
                <a:solidFill>
                  <a:schemeClr val="accent2"/>
                </a:solidFill>
              </a:rPr>
              <a:t>lumb</a:t>
            </a:r>
            <a:r>
              <a:rPr lang="es-ES" sz="2400" dirty="0">
                <a:solidFill>
                  <a:schemeClr val="accent2"/>
                </a:solidFill>
              </a:rPr>
              <a:t>/o- parte inferior de la espalda, lomos)
Identificado como L1-L5
</a:t>
            </a:r>
            <a:endParaRPr lang="en-US" sz="1600" dirty="0">
              <a:solidFill>
                <a:schemeClr val="accent2"/>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r>
              <a:rPr lang="en-US" dirty="0" err="1"/>
              <a:t>Huesos</a:t>
            </a:r>
            <a:r>
              <a:rPr lang="en-US" dirty="0"/>
              <a:t> </a:t>
            </a:r>
            <a:r>
              <a:rPr lang="en-US" dirty="0" err="1"/>
              <a:t>vertebrales</a:t>
            </a:r>
            <a:r>
              <a:rPr lang="en-US" dirty="0"/>
              <a:t>
</a:t>
            </a:r>
          </a:p>
        </p:txBody>
      </p:sp>
      <p:sp>
        <p:nvSpPr>
          <p:cNvPr id="40963" name="Rectangle 3"/>
          <p:cNvSpPr>
            <a:spLocks noGrp="1" noChangeArrowheads="1"/>
          </p:cNvSpPr>
          <p:nvPr>
            <p:ph idx="1"/>
          </p:nvPr>
        </p:nvSpPr>
        <p:spPr>
          <a:xfrm>
            <a:off x="533400" y="1447800"/>
            <a:ext cx="8153400" cy="4572000"/>
          </a:xfrm>
        </p:spPr>
        <p:txBody>
          <a:bodyPr/>
          <a:lstStyle/>
          <a:p>
            <a:r>
              <a:rPr lang="en-US" dirty="0"/>
              <a:t>Sacrum</a:t>
            </a:r>
          </a:p>
          <a:p>
            <a:pPr lvl="1"/>
            <a:r>
              <a:rPr lang="es-ES" dirty="0">
                <a:solidFill>
                  <a:schemeClr val="accent2"/>
                </a:solidFill>
              </a:rPr>
              <a:t>Hueso singular en forma triangular
Resultado de la fusión de cinco huesos sacros individuales en el niño
</a:t>
            </a:r>
            <a:r>
              <a:rPr lang="en-US" dirty="0"/>
              <a:t>Coccyx</a:t>
            </a:r>
          </a:p>
          <a:p>
            <a:pPr lvl="1"/>
            <a:r>
              <a:rPr lang="es-ES" dirty="0">
                <a:solidFill>
                  <a:schemeClr val="accent2"/>
                </a:solidFill>
              </a:rPr>
              <a:t>También llamado "cola"
Resultado de la fusión de cuatro huesos </a:t>
            </a:r>
            <a:r>
              <a:rPr lang="es-ES" dirty="0" err="1">
                <a:solidFill>
                  <a:schemeClr val="accent2"/>
                </a:solidFill>
              </a:rPr>
              <a:t>cocciygeales</a:t>
            </a:r>
            <a:r>
              <a:rPr lang="es-ES" dirty="0">
                <a:solidFill>
                  <a:schemeClr val="accent2"/>
                </a:solidFill>
              </a:rPr>
              <a:t> individuales en el niño
</a:t>
            </a:r>
            <a:endParaRPr lang="en-US" dirty="0">
              <a:solidFill>
                <a:schemeClr val="accent2"/>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4"/>
          <p:cNvSpPr>
            <a:spLocks noGrp="1" noChangeArrowheads="1"/>
          </p:cNvSpPr>
          <p:nvPr>
            <p:ph type="title"/>
          </p:nvPr>
        </p:nvSpPr>
        <p:spPr/>
        <p:txBody>
          <a:bodyPr>
            <a:normAutofit fontScale="90000"/>
          </a:bodyPr>
          <a:lstStyle/>
          <a:p>
            <a:r>
              <a:rPr lang="en-US" dirty="0" err="1"/>
              <a:t>Huesos</a:t>
            </a:r>
            <a:r>
              <a:rPr lang="en-US" dirty="0"/>
              <a:t> del </a:t>
            </a:r>
            <a:r>
              <a:rPr lang="en-US" dirty="0" err="1"/>
              <a:t>Tórax</a:t>
            </a:r>
            <a:r>
              <a:rPr lang="en-US" dirty="0"/>
              <a:t>
</a:t>
            </a:r>
          </a:p>
        </p:txBody>
      </p:sp>
      <p:sp>
        <p:nvSpPr>
          <p:cNvPr id="43011" name="Rectangle 3"/>
          <p:cNvSpPr>
            <a:spLocks noGrp="1" noChangeArrowheads="1"/>
          </p:cNvSpPr>
          <p:nvPr>
            <p:ph idx="1"/>
          </p:nvPr>
        </p:nvSpPr>
        <p:spPr>
          <a:xfrm>
            <a:off x="457200" y="1371600"/>
            <a:ext cx="8305800" cy="4724400"/>
          </a:xfrm>
        </p:spPr>
        <p:txBody>
          <a:bodyPr/>
          <a:lstStyle/>
          <a:p>
            <a:r>
              <a:rPr lang="en-US" dirty="0"/>
              <a:t>True ribs </a:t>
            </a:r>
            <a:r>
              <a:rPr lang="en-US" dirty="0">
                <a:solidFill>
                  <a:srgbClr val="006600"/>
                </a:solidFill>
              </a:rPr>
              <a:t>(</a:t>
            </a:r>
            <a:r>
              <a:rPr lang="en-US" dirty="0" err="1">
                <a:solidFill>
                  <a:srgbClr val="006600"/>
                </a:solidFill>
              </a:rPr>
              <a:t>Costillas</a:t>
            </a:r>
            <a:r>
              <a:rPr lang="en-US" dirty="0">
                <a:solidFill>
                  <a:srgbClr val="006600"/>
                </a:solidFill>
              </a:rPr>
              <a:t> 1-7)</a:t>
            </a:r>
          </a:p>
          <a:p>
            <a:pPr lvl="1"/>
            <a:r>
              <a:rPr lang="es-ES" dirty="0">
                <a:solidFill>
                  <a:schemeClr val="accent2"/>
                </a:solidFill>
              </a:rPr>
              <a:t>Fijar al esternón en la parte delantera y las vértebras en la parte posterior
</a:t>
            </a:r>
            <a:r>
              <a:rPr lang="en-US" dirty="0"/>
              <a:t>False ribs </a:t>
            </a:r>
            <a:r>
              <a:rPr lang="en-US" dirty="0">
                <a:solidFill>
                  <a:srgbClr val="006600"/>
                </a:solidFill>
              </a:rPr>
              <a:t>(</a:t>
            </a:r>
            <a:r>
              <a:rPr lang="en-US" dirty="0" err="1">
                <a:solidFill>
                  <a:srgbClr val="006600"/>
                </a:solidFill>
              </a:rPr>
              <a:t>Costillas</a:t>
            </a:r>
            <a:r>
              <a:rPr lang="en-US" dirty="0">
                <a:solidFill>
                  <a:srgbClr val="006600"/>
                </a:solidFill>
              </a:rPr>
              <a:t> 8-10)</a:t>
            </a:r>
          </a:p>
          <a:p>
            <a:pPr lvl="1"/>
            <a:r>
              <a:rPr lang="es-ES" dirty="0">
                <a:solidFill>
                  <a:schemeClr val="accent2"/>
                </a:solidFill>
              </a:rPr>
              <a:t>Adherirse a las vértebras en la espalda, pero adherirse al cartílago de la 7a costilla en frente – no el esternón
</a:t>
            </a:r>
            <a:r>
              <a:rPr lang="en-US" dirty="0"/>
              <a:t>Floating ribs </a:t>
            </a:r>
            <a:r>
              <a:rPr lang="en-US" dirty="0">
                <a:solidFill>
                  <a:srgbClr val="006600"/>
                </a:solidFill>
              </a:rPr>
              <a:t>(</a:t>
            </a:r>
            <a:r>
              <a:rPr lang="en-US" dirty="0" err="1">
                <a:solidFill>
                  <a:srgbClr val="006600"/>
                </a:solidFill>
              </a:rPr>
              <a:t>Costillas</a:t>
            </a:r>
            <a:r>
              <a:rPr lang="en-US" dirty="0">
                <a:solidFill>
                  <a:srgbClr val="006600"/>
                </a:solidFill>
              </a:rPr>
              <a:t> 11-12)</a:t>
            </a:r>
          </a:p>
          <a:p>
            <a:pPr lvl="1"/>
            <a:r>
              <a:rPr lang="es-ES" dirty="0">
                <a:solidFill>
                  <a:schemeClr val="accent2"/>
                </a:solidFill>
              </a:rPr>
              <a:t>Adjuntar a las vértebras en la espalda
Completamente libre de apego en frente
</a:t>
            </a:r>
            <a:endParaRPr lang="en-US" sz="2400" dirty="0">
              <a:solidFill>
                <a:srgbClr val="0066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304800"/>
            <a:ext cx="8229600" cy="762000"/>
          </a:xfrm>
        </p:spPr>
        <p:txBody>
          <a:bodyPr>
            <a:normAutofit fontScale="90000"/>
          </a:bodyPr>
          <a:lstStyle/>
          <a:p>
            <a:r>
              <a:rPr lang="es-ES" dirty="0"/>
              <a:t>Huesos de las extremidades superiores
</a:t>
            </a:r>
            <a:endParaRPr lang="en-US" dirty="0"/>
          </a:p>
        </p:txBody>
      </p:sp>
      <p:sp>
        <p:nvSpPr>
          <p:cNvPr id="45059" name="Rectangle 3"/>
          <p:cNvSpPr>
            <a:spLocks noGrp="1" noChangeArrowheads="1"/>
          </p:cNvSpPr>
          <p:nvPr>
            <p:ph idx="1"/>
          </p:nvPr>
        </p:nvSpPr>
        <p:spPr/>
        <p:txBody>
          <a:bodyPr/>
          <a:lstStyle/>
          <a:p>
            <a:endParaRPr lang="en-US"/>
          </a:p>
          <a:p>
            <a:endParaRPr lang="en-US"/>
          </a:p>
          <a:p>
            <a:endParaRPr lang="en-US">
              <a:solidFill>
                <a:srgbClr val="FF6600"/>
              </a:solidFill>
            </a:endParaRPr>
          </a:p>
          <a:p>
            <a:endParaRPr lang="en-US">
              <a:solidFill>
                <a:srgbClr val="FF6600"/>
              </a:solidFill>
            </a:endParaRPr>
          </a:p>
        </p:txBody>
      </p:sp>
      <p:pic>
        <p:nvPicPr>
          <p:cNvPr id="45060" name="Picture 4" descr="20"/>
          <p:cNvPicPr>
            <a:picLocks noChangeAspect="1" noChangeArrowheads="1"/>
          </p:cNvPicPr>
          <p:nvPr/>
        </p:nvPicPr>
        <p:blipFill>
          <a:blip r:embed="rId3" cstate="print"/>
          <a:srcRect/>
          <a:stretch>
            <a:fillRect/>
          </a:stretch>
        </p:blipFill>
        <p:spPr bwMode="auto">
          <a:xfrm>
            <a:off x="1828800" y="1219200"/>
            <a:ext cx="5486400" cy="4876800"/>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0"/>
            <a:ext cx="7772400" cy="1143000"/>
          </a:xfrm>
        </p:spPr>
        <p:txBody>
          <a:bodyPr>
            <a:normAutofit fontScale="90000"/>
          </a:bodyPr>
          <a:lstStyle/>
          <a:p>
            <a:r>
              <a:rPr lang="en-US" dirty="0" err="1"/>
              <a:t>Huesos</a:t>
            </a:r>
            <a:r>
              <a:rPr lang="en-US" dirty="0"/>
              <a:t> </a:t>
            </a:r>
            <a:r>
              <a:rPr lang="en-US" dirty="0" err="1"/>
              <a:t>pélvicos</a:t>
            </a:r>
            <a:r>
              <a:rPr lang="en-US" dirty="0"/>
              <a:t>
</a:t>
            </a:r>
          </a:p>
        </p:txBody>
      </p:sp>
      <p:pic>
        <p:nvPicPr>
          <p:cNvPr id="47108" name="Picture 4" descr="21"/>
          <p:cNvPicPr>
            <a:picLocks noChangeAspect="1" noChangeArrowheads="1"/>
          </p:cNvPicPr>
          <p:nvPr/>
        </p:nvPicPr>
        <p:blipFill>
          <a:blip r:embed="rId3" cstate="print"/>
          <a:srcRect/>
          <a:stretch>
            <a:fillRect/>
          </a:stretch>
        </p:blipFill>
        <p:spPr bwMode="auto">
          <a:xfrm>
            <a:off x="1371600" y="1219200"/>
            <a:ext cx="6477000" cy="4433888"/>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p:txBody>
          <a:bodyPr>
            <a:normAutofit fontScale="90000"/>
          </a:bodyPr>
          <a:lstStyle/>
          <a:p>
            <a:r>
              <a:rPr lang="es-ES" dirty="0"/>
              <a:t>Huesos de las extremidades inferiores
</a:t>
            </a:r>
            <a:endParaRPr lang="en-US" dirty="0"/>
          </a:p>
        </p:txBody>
      </p:sp>
      <p:sp>
        <p:nvSpPr>
          <p:cNvPr id="49155" name="Rectangle 3"/>
          <p:cNvSpPr>
            <a:spLocks noGrp="1" noChangeArrowheads="1"/>
          </p:cNvSpPr>
          <p:nvPr>
            <p:ph idx="1"/>
          </p:nvPr>
        </p:nvSpPr>
        <p:spPr>
          <a:xfrm>
            <a:off x="685800" y="1371600"/>
            <a:ext cx="7772400" cy="4572000"/>
          </a:xfrm>
        </p:spPr>
        <p:txBody>
          <a:bodyPr/>
          <a:lstStyle/>
          <a:p>
            <a:pPr>
              <a:lnSpc>
                <a:spcPct val="90000"/>
              </a:lnSpc>
            </a:pPr>
            <a:r>
              <a:rPr lang="en-US" dirty="0"/>
              <a:t>Femur</a:t>
            </a:r>
          </a:p>
          <a:p>
            <a:pPr lvl="1">
              <a:lnSpc>
                <a:spcPct val="90000"/>
              </a:lnSpc>
            </a:pPr>
            <a:r>
              <a:rPr lang="en-US" dirty="0" err="1">
                <a:solidFill>
                  <a:schemeClr val="accent2"/>
                </a:solidFill>
              </a:rPr>
              <a:t>Hueso</a:t>
            </a:r>
            <a:r>
              <a:rPr lang="en-US" dirty="0">
                <a:solidFill>
                  <a:schemeClr val="accent2"/>
                </a:solidFill>
              </a:rPr>
              <a:t> </a:t>
            </a:r>
            <a:r>
              <a:rPr lang="en-US" dirty="0" err="1">
                <a:solidFill>
                  <a:schemeClr val="accent2"/>
                </a:solidFill>
              </a:rPr>
              <a:t>muslo</a:t>
            </a:r>
            <a:r>
              <a:rPr lang="en-US" dirty="0">
                <a:solidFill>
                  <a:schemeClr val="accent2"/>
                </a:solidFill>
              </a:rPr>
              <a:t>
</a:t>
            </a:r>
            <a:r>
              <a:rPr lang="en-US" dirty="0"/>
              <a:t>Patella</a:t>
            </a:r>
          </a:p>
          <a:p>
            <a:pPr lvl="1">
              <a:lnSpc>
                <a:spcPct val="90000"/>
              </a:lnSpc>
            </a:pPr>
            <a:r>
              <a:rPr lang="es-ES" dirty="0">
                <a:solidFill>
                  <a:schemeClr val="accent2"/>
                </a:solidFill>
              </a:rPr>
              <a:t>Hueso de rodilla o rótula
</a:t>
            </a:r>
            <a:r>
              <a:rPr lang="en-US" dirty="0"/>
              <a:t>Tibia</a:t>
            </a:r>
          </a:p>
          <a:p>
            <a:pPr lvl="1">
              <a:lnSpc>
                <a:spcPct val="90000"/>
              </a:lnSpc>
            </a:pPr>
            <a:r>
              <a:rPr lang="es-ES" dirty="0">
                <a:solidFill>
                  <a:schemeClr val="accent2"/>
                </a:solidFill>
              </a:rPr>
              <a:t>Más grande y más fuerte de los dos huesos inferiores de la pierna
</a:t>
            </a:r>
            <a:r>
              <a:rPr lang="en-US" dirty="0"/>
              <a:t>Fibula</a:t>
            </a:r>
          </a:p>
          <a:p>
            <a:pPr lvl="1">
              <a:lnSpc>
                <a:spcPct val="90000"/>
              </a:lnSpc>
            </a:pPr>
            <a:r>
              <a:rPr lang="es-ES" dirty="0">
                <a:solidFill>
                  <a:schemeClr val="accent2"/>
                </a:solidFill>
              </a:rPr>
              <a:t>Más delgado de los dos huesos inferiores de la pierna</a:t>
            </a:r>
            <a:endParaRPr lang="en-US" sz="2400" dirty="0">
              <a:solidFill>
                <a:schemeClr val="accent2"/>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4"/>
          <p:cNvSpPr>
            <a:spLocks noGrp="1" noChangeArrowheads="1"/>
          </p:cNvSpPr>
          <p:nvPr>
            <p:ph type="title"/>
          </p:nvPr>
        </p:nvSpPr>
        <p:spPr/>
        <p:txBody>
          <a:bodyPr>
            <a:normAutofit fontScale="90000"/>
          </a:bodyPr>
          <a:lstStyle/>
          <a:p>
            <a:r>
              <a:rPr lang="es-ES" dirty="0"/>
              <a:t>Huesos del tobillo y el pie
</a:t>
            </a:r>
            <a:endParaRPr lang="en-US" dirty="0"/>
          </a:p>
        </p:txBody>
      </p:sp>
      <p:sp>
        <p:nvSpPr>
          <p:cNvPr id="52227" name="Rectangle 3"/>
          <p:cNvSpPr>
            <a:spLocks noGrp="1" noChangeArrowheads="1"/>
          </p:cNvSpPr>
          <p:nvPr>
            <p:ph idx="1"/>
          </p:nvPr>
        </p:nvSpPr>
        <p:spPr>
          <a:xfrm>
            <a:off x="685800" y="1447800"/>
            <a:ext cx="7772400" cy="4114800"/>
          </a:xfrm>
        </p:spPr>
        <p:txBody>
          <a:bodyPr/>
          <a:lstStyle/>
          <a:p>
            <a:r>
              <a:rPr lang="en-US" dirty="0"/>
              <a:t>Ankle bones (Tarsals)</a:t>
            </a:r>
          </a:p>
          <a:p>
            <a:pPr lvl="1"/>
            <a:r>
              <a:rPr lang="en-US" dirty="0">
                <a:solidFill>
                  <a:schemeClr val="accent2"/>
                </a:solidFill>
              </a:rPr>
              <a:t>Calcaneus 
</a:t>
            </a:r>
            <a:r>
              <a:rPr lang="en-US" dirty="0" err="1">
                <a:solidFill>
                  <a:schemeClr val="accent2"/>
                </a:solidFill>
              </a:rPr>
              <a:t>Hueso</a:t>
            </a:r>
            <a:r>
              <a:rPr lang="en-US" dirty="0">
                <a:solidFill>
                  <a:schemeClr val="accent2"/>
                </a:solidFill>
              </a:rPr>
              <a:t> de Talus
</a:t>
            </a:r>
            <a:r>
              <a:rPr lang="en-US" dirty="0"/>
              <a:t>Foot bones</a:t>
            </a:r>
          </a:p>
          <a:p>
            <a:pPr lvl="1"/>
            <a:r>
              <a:rPr lang="en-US" dirty="0" err="1">
                <a:solidFill>
                  <a:schemeClr val="accent2"/>
                </a:solidFill>
              </a:rPr>
              <a:t>Metatarsos</a:t>
            </a:r>
            <a:r>
              <a:rPr lang="en-US" dirty="0">
                <a:solidFill>
                  <a:schemeClr val="accent2"/>
                </a:solidFill>
              </a:rPr>
              <a:t>
</a:t>
            </a:r>
            <a:r>
              <a:rPr lang="en-US" dirty="0" err="1">
                <a:solidFill>
                  <a:schemeClr val="accent2"/>
                </a:solidFill>
              </a:rPr>
              <a:t>Falanges</a:t>
            </a:r>
            <a:r>
              <a:rPr lang="en-US" dirty="0">
                <a:solidFill>
                  <a:schemeClr val="accent2"/>
                </a:solidFill>
              </a:rPr>
              <a:t>
</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ctrTitle"/>
          </p:nvPr>
        </p:nvSpPr>
        <p:spPr>
          <a:xfrm>
            <a:off x="3124200" y="1600200"/>
            <a:ext cx="5638800" cy="914400"/>
          </a:xfrm>
        </p:spPr>
        <p:txBody>
          <a:bodyPr>
            <a:normAutofit fontScale="90000"/>
          </a:bodyPr>
          <a:lstStyle/>
          <a:p>
            <a:r>
              <a:rPr lang="en-US" dirty="0"/>
              <a:t>CONDICIONES PATOLOGICAS
</a:t>
            </a:r>
          </a:p>
        </p:txBody>
      </p:sp>
      <p:sp>
        <p:nvSpPr>
          <p:cNvPr id="55299" name="Rectangle 3"/>
          <p:cNvSpPr>
            <a:spLocks noGrp="1" noChangeArrowheads="1"/>
          </p:cNvSpPr>
          <p:nvPr>
            <p:ph type="subTitle" idx="1"/>
          </p:nvPr>
        </p:nvSpPr>
        <p:spPr>
          <a:xfrm>
            <a:off x="3124200" y="3352800"/>
            <a:ext cx="5638800" cy="1600200"/>
          </a:xfrm>
        </p:spPr>
        <p:txBody>
          <a:bodyPr/>
          <a:lstStyle/>
          <a:p>
            <a:r>
              <a:rPr lang="en-US" dirty="0"/>
              <a:t>Sistema </a:t>
            </a:r>
            <a:r>
              <a:rPr lang="en-US" dirty="0" err="1"/>
              <a:t>esquelético</a:t>
            </a:r>
            <a:r>
              <a:rPr lang="en-US" dirty="0"/>
              <a:t>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Osteomalacia</a:t>
            </a:r>
          </a:p>
        </p:txBody>
      </p:sp>
      <p:sp>
        <p:nvSpPr>
          <p:cNvPr id="57347" name="Rectangle 3"/>
          <p:cNvSpPr>
            <a:spLocks noGrp="1" noChangeArrowheads="1"/>
          </p:cNvSpPr>
          <p:nvPr>
            <p:ph idx="1"/>
          </p:nvPr>
        </p:nvSpPr>
        <p:spPr/>
        <p:txBody>
          <a:bodyPr/>
          <a:lstStyle/>
          <a:p>
            <a:r>
              <a:rPr lang="es-ES" dirty="0"/>
              <a:t>Pronunciado
(</a:t>
            </a:r>
            <a:r>
              <a:rPr lang="es-ES" dirty="0" err="1"/>
              <a:t>oss</a:t>
            </a:r>
            <a:r>
              <a:rPr lang="es-ES" dirty="0"/>
              <a:t>-</a:t>
            </a:r>
            <a:r>
              <a:rPr lang="es-ES" dirty="0" err="1"/>
              <a:t>tee</a:t>
            </a:r>
            <a:r>
              <a:rPr lang="es-ES" dirty="0"/>
              <a:t>-oh-</a:t>
            </a:r>
            <a:r>
              <a:rPr lang="es-ES" dirty="0" err="1"/>
              <a:t>mah</a:t>
            </a:r>
            <a:r>
              <a:rPr lang="es-ES" dirty="0"/>
              <a:t>-LAY-</a:t>
            </a:r>
            <a:r>
              <a:rPr lang="es-ES" dirty="0" err="1"/>
              <a:t>she</a:t>
            </a:r>
            <a:r>
              <a:rPr lang="es-ES" dirty="0"/>
              <a:t>-ah)
Definido
Ablandamiento anormal de los huesos debido a una deficiencia de calcio y fósforo en la sangre
Que es necesario para la mineralización ósea
</a:t>
            </a:r>
            <a:endParaRPr lang="en-US" dirty="0">
              <a:solidFill>
                <a:srgbClr val="006600"/>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a:t>Osteomyelitis</a:t>
            </a:r>
          </a:p>
        </p:txBody>
      </p:sp>
      <p:sp>
        <p:nvSpPr>
          <p:cNvPr id="59395" name="Rectangle 3"/>
          <p:cNvSpPr>
            <a:spLocks noGrp="1" noChangeArrowheads="1"/>
          </p:cNvSpPr>
          <p:nvPr>
            <p:ph idx="1"/>
          </p:nvPr>
        </p:nvSpPr>
        <p:spPr>
          <a:xfrm>
            <a:off x="685800" y="1600200"/>
            <a:ext cx="8001000" cy="4419600"/>
          </a:xfrm>
        </p:spPr>
        <p:txBody>
          <a:bodyPr/>
          <a:lstStyle/>
          <a:p>
            <a:r>
              <a:rPr lang="es-ES" dirty="0"/>
              <a:t>Pronunciado
(</a:t>
            </a:r>
            <a:r>
              <a:rPr lang="es-ES" dirty="0" err="1"/>
              <a:t>oss</a:t>
            </a:r>
            <a:r>
              <a:rPr lang="es-ES" dirty="0"/>
              <a:t>-</a:t>
            </a:r>
            <a:r>
              <a:rPr lang="es-ES" dirty="0" err="1"/>
              <a:t>tee</a:t>
            </a:r>
            <a:r>
              <a:rPr lang="es-ES" dirty="0"/>
              <a:t>-oh-</a:t>
            </a:r>
            <a:r>
              <a:rPr lang="es-ES" dirty="0" err="1"/>
              <a:t>my</a:t>
            </a:r>
            <a:r>
              <a:rPr lang="es-ES" dirty="0"/>
              <a:t>-</a:t>
            </a:r>
            <a:r>
              <a:rPr lang="es-ES" dirty="0" err="1"/>
              <a:t>ell</a:t>
            </a:r>
            <a:r>
              <a:rPr lang="es-ES" dirty="0"/>
              <a:t>-EYE-</a:t>
            </a:r>
            <a:r>
              <a:rPr lang="es-ES" dirty="0" err="1"/>
              <a:t>tis</a:t>
            </a:r>
            <a:r>
              <a:rPr lang="es-ES" dirty="0"/>
              <a:t>)
Definido
Una infección local o generalizada del hueso y la médula ósea
Resultado de una infección bacteriana que se ha diseminado al tejido óseo a través de la sangre
</a:t>
            </a:r>
            <a:endParaRPr lang="en-US" dirty="0">
              <a:solidFill>
                <a:schemeClr val="accent2"/>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Osteoporosis</a:t>
            </a:r>
          </a:p>
        </p:txBody>
      </p:sp>
      <p:sp>
        <p:nvSpPr>
          <p:cNvPr id="61443" name="Rectangle 3"/>
          <p:cNvSpPr>
            <a:spLocks noGrp="1" noChangeArrowheads="1"/>
          </p:cNvSpPr>
          <p:nvPr>
            <p:ph idx="1"/>
          </p:nvPr>
        </p:nvSpPr>
        <p:spPr/>
        <p:txBody>
          <a:bodyPr/>
          <a:lstStyle/>
          <a:p>
            <a:r>
              <a:rPr lang="es-ES" dirty="0"/>
              <a:t>Pronunciado
(</a:t>
            </a:r>
            <a:r>
              <a:rPr lang="es-ES" dirty="0" err="1"/>
              <a:t>oss</a:t>
            </a:r>
            <a:r>
              <a:rPr lang="es-ES" dirty="0"/>
              <a:t>-</a:t>
            </a:r>
            <a:r>
              <a:rPr lang="es-ES" dirty="0" err="1"/>
              <a:t>tee</a:t>
            </a:r>
            <a:r>
              <a:rPr lang="es-ES" dirty="0"/>
              <a:t>-oh-</a:t>
            </a:r>
            <a:r>
              <a:rPr lang="es-ES" dirty="0" err="1"/>
              <a:t>poh</a:t>
            </a:r>
            <a:r>
              <a:rPr lang="es-ES" dirty="0"/>
              <a:t>-ROW-</a:t>
            </a:r>
            <a:r>
              <a:rPr lang="es-ES" dirty="0" err="1"/>
              <a:t>sis</a:t>
            </a:r>
            <a:r>
              <a:rPr lang="es-ES" dirty="0"/>
              <a:t>)
Definido
Huesos porosos
Los huesos que una vez fueron fuertes se vuelven frágiles debido a la pérdida de densidad ósea
</a:t>
            </a:r>
            <a:endParaRPr lang="en-US" dirty="0">
              <a:solidFill>
                <a:schemeClr val="accent2"/>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fontScale="90000"/>
          </a:bodyPr>
          <a:lstStyle/>
          <a:p>
            <a:r>
              <a:rPr lang="en-US" dirty="0"/>
              <a:t>Osteoporosis
</a:t>
            </a:r>
          </a:p>
        </p:txBody>
      </p:sp>
      <p:sp>
        <p:nvSpPr>
          <p:cNvPr id="63491" name="Rectangle 3"/>
          <p:cNvSpPr>
            <a:spLocks noGrp="1" noChangeArrowheads="1"/>
          </p:cNvSpPr>
          <p:nvPr>
            <p:ph idx="1"/>
          </p:nvPr>
        </p:nvSpPr>
        <p:spPr/>
        <p:txBody>
          <a:bodyPr/>
          <a:lstStyle/>
          <a:p>
            <a:endParaRPr lang="en-US"/>
          </a:p>
          <a:p>
            <a:endParaRPr lang="en-US"/>
          </a:p>
          <a:p>
            <a:endParaRPr lang="en-US">
              <a:solidFill>
                <a:srgbClr val="FF6600"/>
              </a:solidFill>
            </a:endParaRPr>
          </a:p>
        </p:txBody>
      </p:sp>
      <p:pic>
        <p:nvPicPr>
          <p:cNvPr id="63492" name="Picture 4" descr="28"/>
          <p:cNvPicPr>
            <a:picLocks noChangeAspect="1" noChangeArrowheads="1"/>
          </p:cNvPicPr>
          <p:nvPr/>
        </p:nvPicPr>
        <p:blipFill>
          <a:blip r:embed="rId3" cstate="print"/>
          <a:srcRect/>
          <a:stretch>
            <a:fillRect/>
          </a:stretch>
        </p:blipFill>
        <p:spPr bwMode="auto">
          <a:xfrm>
            <a:off x="1022350" y="1371600"/>
            <a:ext cx="7207250" cy="47244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Ewing’s Sarcoma</a:t>
            </a:r>
          </a:p>
        </p:txBody>
      </p:sp>
      <p:sp>
        <p:nvSpPr>
          <p:cNvPr id="65539" name="Rectangle 3"/>
          <p:cNvSpPr>
            <a:spLocks noGrp="1" noChangeArrowheads="1"/>
          </p:cNvSpPr>
          <p:nvPr>
            <p:ph idx="1"/>
          </p:nvPr>
        </p:nvSpPr>
        <p:spPr/>
        <p:txBody>
          <a:bodyPr/>
          <a:lstStyle/>
          <a:p>
            <a:r>
              <a:rPr lang="es-ES" dirty="0"/>
              <a:t>Pronunciado
(Alas YOO </a:t>
            </a:r>
            <a:r>
              <a:rPr lang="es-ES" dirty="0" err="1"/>
              <a:t>sar</a:t>
            </a:r>
            <a:r>
              <a:rPr lang="es-ES" dirty="0"/>
              <a:t>-KOH-</a:t>
            </a:r>
            <a:r>
              <a:rPr lang="es-ES" dirty="0" err="1"/>
              <a:t>mah</a:t>
            </a:r>
            <a:r>
              <a:rPr lang="es-ES" dirty="0"/>
              <a:t>)
Definido
Tumor maligno de los huesos común a los adultos jóvenes, en particular a los niños adolescentes
</a:t>
            </a:r>
            <a:endParaRPr lang="en-US" dirty="0">
              <a:solidFill>
                <a:schemeClr val="accent2"/>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Osteogenic Sarcoma</a:t>
            </a:r>
          </a:p>
        </p:txBody>
      </p:sp>
      <p:sp>
        <p:nvSpPr>
          <p:cNvPr id="67587" name="Rectangle 3"/>
          <p:cNvSpPr>
            <a:spLocks noGrp="1" noChangeArrowheads="1"/>
          </p:cNvSpPr>
          <p:nvPr>
            <p:ph idx="1"/>
          </p:nvPr>
        </p:nvSpPr>
        <p:spPr/>
        <p:txBody>
          <a:bodyPr/>
          <a:lstStyle/>
          <a:p>
            <a:r>
              <a:rPr lang="es-ES" dirty="0"/>
              <a:t>Pronunciado
(</a:t>
            </a:r>
            <a:r>
              <a:rPr lang="es-ES" dirty="0" err="1"/>
              <a:t>oss</a:t>
            </a:r>
            <a:r>
              <a:rPr lang="es-ES" dirty="0"/>
              <a:t>-</a:t>
            </a:r>
            <a:r>
              <a:rPr lang="es-ES" dirty="0" err="1"/>
              <a:t>tee</a:t>
            </a:r>
            <a:r>
              <a:rPr lang="es-ES" dirty="0"/>
              <a:t>-oh-JEN-</a:t>
            </a:r>
            <a:r>
              <a:rPr lang="es-ES" dirty="0" err="1"/>
              <a:t>ic</a:t>
            </a:r>
            <a:r>
              <a:rPr lang="es-ES" dirty="0"/>
              <a:t> </a:t>
            </a:r>
            <a:r>
              <a:rPr lang="es-ES" dirty="0" err="1"/>
              <a:t>sar</a:t>
            </a:r>
            <a:r>
              <a:rPr lang="es-ES" dirty="0"/>
              <a:t>-KOH-</a:t>
            </a:r>
            <a:r>
              <a:rPr lang="es-ES" dirty="0" err="1"/>
              <a:t>mah</a:t>
            </a:r>
            <a:r>
              <a:rPr lang="es-ES" dirty="0"/>
              <a:t>)
Definido
Tumor maligno que surge del hueso
También conocido como osteosarcoma
</a:t>
            </a:r>
            <a:endParaRPr lang="en-US" dirty="0">
              <a:solidFill>
                <a:schemeClr val="accent2"/>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Osteochondroma</a:t>
            </a:r>
          </a:p>
        </p:txBody>
      </p:sp>
      <p:sp>
        <p:nvSpPr>
          <p:cNvPr id="69635" name="Rectangle 3"/>
          <p:cNvSpPr>
            <a:spLocks noGrp="1" noChangeArrowheads="1"/>
          </p:cNvSpPr>
          <p:nvPr>
            <p:ph idx="1"/>
          </p:nvPr>
        </p:nvSpPr>
        <p:spPr>
          <a:xfrm>
            <a:off x="685800" y="1524000"/>
            <a:ext cx="8001000" cy="4419600"/>
          </a:xfrm>
        </p:spPr>
        <p:txBody>
          <a:bodyPr/>
          <a:lstStyle/>
          <a:p>
            <a:r>
              <a:rPr lang="es-ES" dirty="0"/>
              <a:t>Pronunciado
(</a:t>
            </a:r>
            <a:r>
              <a:rPr lang="es-ES" dirty="0" err="1"/>
              <a:t>oss</a:t>
            </a:r>
            <a:r>
              <a:rPr lang="es-ES" dirty="0"/>
              <a:t>-</a:t>
            </a:r>
            <a:r>
              <a:rPr lang="es-ES" dirty="0" err="1"/>
              <a:t>tee</a:t>
            </a:r>
            <a:r>
              <a:rPr lang="es-ES" dirty="0"/>
              <a:t>-oh-</a:t>
            </a:r>
            <a:r>
              <a:rPr lang="es-ES" dirty="0" err="1"/>
              <a:t>kon</a:t>
            </a:r>
            <a:r>
              <a:rPr lang="es-ES" dirty="0"/>
              <a:t>-DROH-</a:t>
            </a:r>
            <a:r>
              <a:rPr lang="es-ES" dirty="0" err="1"/>
              <a:t>mah</a:t>
            </a:r>
            <a:r>
              <a:rPr lang="es-ES" dirty="0"/>
              <a:t>)
Definido
Tumor óseo benigno más frecuente
Con mayor frecuencia se trata del fémur y la tibia
</a:t>
            </a:r>
            <a:endParaRPr lang="en-US" dirty="0">
              <a:solidFill>
                <a:schemeClr val="accent2"/>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Paget’s Disease</a:t>
            </a:r>
          </a:p>
        </p:txBody>
      </p:sp>
      <p:sp>
        <p:nvSpPr>
          <p:cNvPr id="111619" name="Rectangle 3"/>
          <p:cNvSpPr>
            <a:spLocks noGrp="1" noChangeArrowheads="1"/>
          </p:cNvSpPr>
          <p:nvPr>
            <p:ph idx="1"/>
          </p:nvPr>
        </p:nvSpPr>
        <p:spPr/>
        <p:txBody>
          <a:bodyPr/>
          <a:lstStyle/>
          <a:p>
            <a:r>
              <a:rPr lang="es-ES" dirty="0"/>
              <a:t>Pronunciado
(PAJ-</a:t>
            </a:r>
            <a:r>
              <a:rPr lang="es-ES" dirty="0" err="1"/>
              <a:t>ets</a:t>
            </a:r>
            <a:r>
              <a:rPr lang="es-ES" dirty="0"/>
              <a:t> </a:t>
            </a:r>
            <a:r>
              <a:rPr lang="es-ES" dirty="0" err="1"/>
              <a:t>dih</a:t>
            </a:r>
            <a:r>
              <a:rPr lang="es-ES" dirty="0"/>
              <a:t>-ZEEZ)
Definido
Enfermedad no metabólica del hueso
Caracterizado por la destrucción ósea excesiva y la formación ósea desorganizada por los osteoblastos
El hueso es débil y propenso a fracturas
</a:t>
            </a:r>
            <a:endParaRPr lang="en-US" dirty="0">
              <a:solidFill>
                <a:srgbClr val="00660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026"/>
          <p:cNvSpPr>
            <a:spLocks noGrp="1" noChangeArrowheads="1"/>
          </p:cNvSpPr>
          <p:nvPr>
            <p:ph type="title"/>
          </p:nvPr>
        </p:nvSpPr>
        <p:spPr/>
        <p:txBody>
          <a:bodyPr/>
          <a:lstStyle/>
          <a:p>
            <a:r>
              <a:rPr lang="en-US"/>
              <a:t>Spinal Stenosis</a:t>
            </a:r>
          </a:p>
        </p:txBody>
      </p:sp>
      <p:sp>
        <p:nvSpPr>
          <p:cNvPr id="112643" name="Rectangle 1027"/>
          <p:cNvSpPr>
            <a:spLocks noGrp="1" noChangeArrowheads="1"/>
          </p:cNvSpPr>
          <p:nvPr>
            <p:ph idx="1"/>
          </p:nvPr>
        </p:nvSpPr>
        <p:spPr/>
        <p:txBody>
          <a:bodyPr/>
          <a:lstStyle/>
          <a:p>
            <a:r>
              <a:rPr lang="es-ES" dirty="0"/>
              <a:t>Pronunciado
(SPIGH-</a:t>
            </a:r>
            <a:r>
              <a:rPr lang="es-ES" dirty="0" err="1"/>
              <a:t>nal</a:t>
            </a:r>
            <a:r>
              <a:rPr lang="es-ES" dirty="0"/>
              <a:t> </a:t>
            </a:r>
            <a:r>
              <a:rPr lang="es-ES" dirty="0" err="1"/>
              <a:t>stin</a:t>
            </a:r>
            <a:r>
              <a:rPr lang="es-ES" dirty="0"/>
              <a:t>-OH-</a:t>
            </a:r>
            <a:r>
              <a:rPr lang="es-ES" dirty="0" err="1"/>
              <a:t>sis</a:t>
            </a:r>
            <a:r>
              <a:rPr lang="es-ES" dirty="0"/>
              <a:t>)
Definido
Estrechamiento del canal vertebral, conductos radiculares nerviosos o foraminas intervertebrales 
Aberturas del canal espinal lumbar
Provoca presión sobre las raíces nerviosas antes de su salida del </a:t>
            </a:r>
            <a:r>
              <a:rPr lang="es-ES" dirty="0" err="1"/>
              <a:t>foramina</a:t>
            </a:r>
            <a:r>
              <a:rPr lang="es-ES" dirty="0"/>
              <a:t>
</a:t>
            </a:r>
            <a:endParaRPr lang="en-US" dirty="0">
              <a:solidFill>
                <a:schemeClr val="tx2"/>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Talipes Equinovarus</a:t>
            </a:r>
          </a:p>
        </p:txBody>
      </p:sp>
      <p:sp>
        <p:nvSpPr>
          <p:cNvPr id="71683" name="Rectangle 3"/>
          <p:cNvSpPr>
            <a:spLocks noGrp="1" noChangeArrowheads="1"/>
          </p:cNvSpPr>
          <p:nvPr>
            <p:ph idx="1"/>
          </p:nvPr>
        </p:nvSpPr>
        <p:spPr/>
        <p:txBody>
          <a:bodyPr/>
          <a:lstStyle/>
          <a:p>
            <a:r>
              <a:rPr lang="en-US" dirty="0" err="1"/>
              <a:t>Pronunciado</a:t>
            </a:r>
            <a:r>
              <a:rPr lang="en-US" dirty="0"/>
              <a:t>
(TAL-</a:t>
            </a:r>
            <a:r>
              <a:rPr lang="en-US" dirty="0" err="1"/>
              <a:t>ih</a:t>
            </a:r>
            <a:r>
              <a:rPr lang="en-US" dirty="0"/>
              <a:t>-</a:t>
            </a:r>
            <a:r>
              <a:rPr lang="en-US" dirty="0" err="1"/>
              <a:t>peez</a:t>
            </a:r>
            <a:r>
              <a:rPr lang="en-US" dirty="0"/>
              <a:t> eh-</a:t>
            </a:r>
            <a:r>
              <a:rPr lang="en-US" dirty="0" err="1"/>
              <a:t>kwine</a:t>
            </a:r>
            <a:r>
              <a:rPr lang="en-US" dirty="0"/>
              <a:t>-oh-VAIR-us)
</a:t>
            </a:r>
            <a:r>
              <a:rPr lang="en-US" dirty="0" err="1"/>
              <a:t>Definido</a:t>
            </a:r>
            <a:r>
              <a:rPr lang="en-US" dirty="0"/>
              <a:t>
Pie zambo
</a:t>
            </a:r>
            <a:endParaRPr lang="en-US" dirty="0">
              <a:solidFill>
                <a:schemeClr val="accent2"/>
              </a:solidFill>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n-US" dirty="0"/>
              <a:t>Talipes
</a:t>
            </a:r>
          </a:p>
        </p:txBody>
      </p:sp>
      <p:sp>
        <p:nvSpPr>
          <p:cNvPr id="73731" name="Rectangle 3"/>
          <p:cNvSpPr>
            <a:spLocks noGrp="1" noChangeArrowheads="1"/>
          </p:cNvSpPr>
          <p:nvPr>
            <p:ph idx="1"/>
          </p:nvPr>
        </p:nvSpPr>
        <p:spPr/>
        <p:txBody>
          <a:bodyPr/>
          <a:lstStyle/>
          <a:p>
            <a:endParaRPr lang="en-US"/>
          </a:p>
          <a:p>
            <a:endParaRPr lang="en-US"/>
          </a:p>
          <a:p>
            <a:endParaRPr lang="en-US">
              <a:solidFill>
                <a:srgbClr val="FF6600"/>
              </a:solidFill>
            </a:endParaRPr>
          </a:p>
        </p:txBody>
      </p:sp>
      <p:pic>
        <p:nvPicPr>
          <p:cNvPr id="73732" name="Picture 4" descr="33"/>
          <p:cNvPicPr>
            <a:picLocks noChangeAspect="1" noChangeArrowheads="1"/>
          </p:cNvPicPr>
          <p:nvPr/>
        </p:nvPicPr>
        <p:blipFill>
          <a:blip r:embed="rId3" cstate="print"/>
          <a:srcRect/>
          <a:stretch>
            <a:fillRect/>
          </a:stretch>
        </p:blipFill>
        <p:spPr bwMode="auto">
          <a:xfrm>
            <a:off x="1568450" y="1285875"/>
            <a:ext cx="6051550" cy="4810125"/>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r>
              <a:rPr lang="es-ES" dirty="0"/>
              <a:t>Curvatura anormal de la columna vertebral
</a:t>
            </a:r>
            <a:endParaRPr lang="en-US" dirty="0"/>
          </a:p>
        </p:txBody>
      </p:sp>
      <p:sp>
        <p:nvSpPr>
          <p:cNvPr id="74755" name="Rectangle 3"/>
          <p:cNvSpPr>
            <a:spLocks noGrp="1" noChangeArrowheads="1"/>
          </p:cNvSpPr>
          <p:nvPr>
            <p:ph idx="1"/>
          </p:nvPr>
        </p:nvSpPr>
        <p:spPr>
          <a:xfrm>
            <a:off x="457200" y="1371600"/>
            <a:ext cx="8229600" cy="4343400"/>
          </a:xfrm>
        </p:spPr>
        <p:txBody>
          <a:bodyPr/>
          <a:lstStyle/>
          <a:p>
            <a:r>
              <a:rPr lang="en-US" dirty="0"/>
              <a:t>Kyphosis</a:t>
            </a:r>
          </a:p>
          <a:p>
            <a:pPr lvl="1"/>
            <a:r>
              <a:rPr lang="pt-BR" dirty="0">
                <a:solidFill>
                  <a:schemeClr val="accent2"/>
                </a:solidFill>
              </a:rPr>
              <a:t>Curvatura exterior : jorobado o jorobado
</a:t>
            </a:r>
            <a:r>
              <a:rPr lang="en-US" dirty="0"/>
              <a:t>Lordosis</a:t>
            </a:r>
          </a:p>
          <a:p>
            <a:pPr lvl="1"/>
            <a:r>
              <a:rPr lang="en-US" dirty="0" err="1">
                <a:solidFill>
                  <a:schemeClr val="accent2"/>
                </a:solidFill>
              </a:rPr>
              <a:t>Curvatura</a:t>
            </a:r>
            <a:r>
              <a:rPr lang="en-US" dirty="0">
                <a:solidFill>
                  <a:schemeClr val="accent2"/>
                </a:solidFill>
              </a:rPr>
              <a:t> interior - </a:t>
            </a:r>
            <a:r>
              <a:rPr lang="en-US" dirty="0" err="1">
                <a:solidFill>
                  <a:schemeClr val="accent2"/>
                </a:solidFill>
              </a:rPr>
              <a:t>retroceso</a:t>
            </a:r>
            <a:r>
              <a:rPr lang="en-US" dirty="0">
                <a:solidFill>
                  <a:schemeClr val="accent2"/>
                </a:solidFill>
              </a:rPr>
              <a:t>
</a:t>
            </a:r>
            <a:r>
              <a:rPr lang="en-US" dirty="0"/>
              <a:t>Scoliosis</a:t>
            </a:r>
          </a:p>
          <a:p>
            <a:pPr lvl="1">
              <a:buClr>
                <a:schemeClr val="accent2"/>
              </a:buClr>
            </a:pPr>
            <a:r>
              <a:rPr lang="en-US" dirty="0" err="1">
                <a:solidFill>
                  <a:schemeClr val="accent2"/>
                </a:solidFill>
              </a:rPr>
              <a:t>Curvatura</a:t>
            </a:r>
            <a:r>
              <a:rPr lang="en-US" dirty="0">
                <a:solidFill>
                  <a:schemeClr val="accent2"/>
                </a:solidFill>
              </a:rPr>
              <a:t> lateral (lateral) 
</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r>
              <a:rPr lang="es-ES" dirty="0"/>
              <a:t>Curvatura anormal de la columna vertebral
</a:t>
            </a:r>
            <a:endParaRPr lang="en-US" dirty="0"/>
          </a:p>
        </p:txBody>
      </p:sp>
      <p:pic>
        <p:nvPicPr>
          <p:cNvPr id="77828" name="Picture 4" descr="35"/>
          <p:cNvPicPr>
            <a:picLocks noChangeAspect="1" noChangeArrowheads="1"/>
          </p:cNvPicPr>
          <p:nvPr/>
        </p:nvPicPr>
        <p:blipFill>
          <a:blip r:embed="rId3" cstate="print"/>
          <a:srcRect/>
          <a:stretch>
            <a:fillRect/>
          </a:stretch>
        </p:blipFill>
        <p:spPr bwMode="auto">
          <a:xfrm>
            <a:off x="1219200" y="1524000"/>
            <a:ext cx="6629400" cy="4419600"/>
          </a:xfrm>
          <a:prstGeom prst="rect">
            <a:avLst/>
          </a:prstGeo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dirty="0"/>
              <a:t>Fracture: </a:t>
            </a:r>
            <a:r>
              <a:rPr lang="en-US" dirty="0" err="1"/>
              <a:t>Hueso</a:t>
            </a:r>
            <a:r>
              <a:rPr lang="en-US" dirty="0"/>
              <a:t> roto</a:t>
            </a:r>
          </a:p>
        </p:txBody>
      </p:sp>
      <p:sp>
        <p:nvSpPr>
          <p:cNvPr id="79875" name="Rectangle 3"/>
          <p:cNvSpPr>
            <a:spLocks noGrp="1" noChangeArrowheads="1"/>
          </p:cNvSpPr>
          <p:nvPr>
            <p:ph idx="1"/>
          </p:nvPr>
        </p:nvSpPr>
        <p:spPr>
          <a:xfrm>
            <a:off x="457200" y="1371600"/>
            <a:ext cx="8229600" cy="4318000"/>
          </a:xfrm>
        </p:spPr>
        <p:txBody>
          <a:bodyPr/>
          <a:lstStyle/>
          <a:p>
            <a:r>
              <a:rPr lang="en-US" dirty="0"/>
              <a:t>Closed fracture</a:t>
            </a:r>
          </a:p>
          <a:p>
            <a:pPr lvl="1"/>
            <a:r>
              <a:rPr lang="es-ES" dirty="0">
                <a:solidFill>
                  <a:schemeClr val="accent2"/>
                </a:solidFill>
              </a:rPr>
              <a:t>Rotura en el hueso pero sin herida abierta en la piel
Fractura simple
</a:t>
            </a:r>
            <a:r>
              <a:rPr lang="en-US" dirty="0"/>
              <a:t>Open fracture</a:t>
            </a:r>
          </a:p>
          <a:p>
            <a:pPr lvl="1"/>
            <a:r>
              <a:rPr lang="es-ES" dirty="0">
                <a:solidFill>
                  <a:schemeClr val="accent2"/>
                </a:solidFill>
              </a:rPr>
              <a:t>Rotura en el hueso, así como una herida abierta en la piel
Fractura compuesta
</a:t>
            </a:r>
            <a:endParaRPr lang="en-US" dirty="0">
              <a:solidFill>
                <a:schemeClr val="accent2"/>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4"/>
          <p:cNvSpPr>
            <a:spLocks noGrp="1" noChangeArrowheads="1"/>
          </p:cNvSpPr>
          <p:nvPr>
            <p:ph type="title"/>
          </p:nvPr>
        </p:nvSpPr>
        <p:spPr/>
        <p:txBody>
          <a:bodyPr/>
          <a:lstStyle/>
          <a:p>
            <a:r>
              <a:rPr lang="en-US" dirty="0"/>
              <a:t>Fracture: </a:t>
            </a:r>
            <a:r>
              <a:rPr lang="en-US" dirty="0" err="1"/>
              <a:t>Hueso</a:t>
            </a:r>
            <a:r>
              <a:rPr lang="en-US" dirty="0"/>
              <a:t> roto</a:t>
            </a:r>
          </a:p>
        </p:txBody>
      </p:sp>
      <p:sp>
        <p:nvSpPr>
          <p:cNvPr id="81923" name="Rectangle 3"/>
          <p:cNvSpPr>
            <a:spLocks noGrp="1" noChangeArrowheads="1"/>
          </p:cNvSpPr>
          <p:nvPr>
            <p:ph idx="1"/>
          </p:nvPr>
        </p:nvSpPr>
        <p:spPr>
          <a:xfrm>
            <a:off x="457200" y="1295400"/>
            <a:ext cx="8229600" cy="4572000"/>
          </a:xfrm>
        </p:spPr>
        <p:txBody>
          <a:bodyPr/>
          <a:lstStyle/>
          <a:p>
            <a:r>
              <a:rPr lang="en-US" dirty="0"/>
              <a:t>Complete fracture</a:t>
            </a:r>
          </a:p>
          <a:p>
            <a:pPr lvl="1"/>
            <a:r>
              <a:rPr lang="es-ES" dirty="0">
                <a:solidFill>
                  <a:schemeClr val="accent2"/>
                </a:solidFill>
              </a:rPr>
              <a:t>La rotura se extiende a través de todo el espesor del hueso
</a:t>
            </a:r>
            <a:r>
              <a:rPr lang="en-US" dirty="0"/>
              <a:t>Incomplete fracture</a:t>
            </a:r>
          </a:p>
          <a:p>
            <a:pPr lvl="1"/>
            <a:r>
              <a:rPr lang="es-ES" dirty="0">
                <a:solidFill>
                  <a:schemeClr val="accent2"/>
                </a:solidFill>
              </a:rPr>
              <a:t>Un lado del hueso está roto y un lado del hueso se dobla considerablemente pero no se rompe
Fractura de palo verde
</a:t>
            </a:r>
            <a:endParaRPr lang="en-US" dirty="0">
              <a:solidFill>
                <a:schemeClr val="accent2"/>
              </a:solidFill>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Grp="1" noChangeArrowheads="1"/>
          </p:cNvSpPr>
          <p:nvPr>
            <p:ph type="title"/>
          </p:nvPr>
        </p:nvSpPr>
        <p:spPr>
          <a:xfrm>
            <a:off x="457200" y="381000"/>
            <a:ext cx="8229600" cy="914400"/>
          </a:xfrm>
        </p:spPr>
        <p:txBody>
          <a:bodyPr>
            <a:normAutofit fontScale="90000"/>
          </a:bodyPr>
          <a:lstStyle/>
          <a:p>
            <a:r>
              <a:rPr lang="en-US" dirty="0" err="1"/>
              <a:t>Fractura</a:t>
            </a:r>
            <a:r>
              <a:rPr lang="en-US" dirty="0"/>
              <a:t>: </a:t>
            </a:r>
            <a:r>
              <a:rPr lang="en-US" dirty="0" err="1"/>
              <a:t>Hueso</a:t>
            </a:r>
            <a:r>
              <a:rPr lang="en-US" dirty="0"/>
              <a:t> roto
</a:t>
            </a:r>
          </a:p>
        </p:txBody>
      </p:sp>
      <p:sp>
        <p:nvSpPr>
          <p:cNvPr id="88067" name="Rectangle 3"/>
          <p:cNvSpPr>
            <a:spLocks noGrp="1" noChangeArrowheads="1"/>
          </p:cNvSpPr>
          <p:nvPr>
            <p:ph idx="1"/>
          </p:nvPr>
        </p:nvSpPr>
        <p:spPr>
          <a:xfrm>
            <a:off x="457200" y="1524000"/>
            <a:ext cx="8229600" cy="4191000"/>
          </a:xfrm>
        </p:spPr>
        <p:txBody>
          <a:bodyPr/>
          <a:lstStyle/>
          <a:p>
            <a:r>
              <a:rPr lang="en-US" dirty="0"/>
              <a:t>Compression fracture</a:t>
            </a:r>
          </a:p>
          <a:p>
            <a:pPr lvl="1"/>
            <a:r>
              <a:rPr lang="en-US" dirty="0" err="1">
                <a:solidFill>
                  <a:schemeClr val="accent2"/>
                </a:solidFill>
              </a:rPr>
              <a:t>Causado</a:t>
            </a:r>
            <a:r>
              <a:rPr lang="en-US" dirty="0">
                <a:solidFill>
                  <a:schemeClr val="accent2"/>
                </a:solidFill>
              </a:rPr>
              <a:t> por superficies </a:t>
            </a:r>
            <a:r>
              <a:rPr lang="en-US" dirty="0" err="1">
                <a:solidFill>
                  <a:schemeClr val="accent2"/>
                </a:solidFill>
              </a:rPr>
              <a:t>óseas</a:t>
            </a:r>
            <a:r>
              <a:rPr lang="en-US" dirty="0">
                <a:solidFill>
                  <a:schemeClr val="accent2"/>
                </a:solidFill>
              </a:rPr>
              <a:t> </a:t>
            </a:r>
            <a:r>
              <a:rPr lang="en-US" dirty="0" err="1">
                <a:solidFill>
                  <a:schemeClr val="accent2"/>
                </a:solidFill>
              </a:rPr>
              <a:t>forzadas</a:t>
            </a:r>
            <a:r>
              <a:rPr lang="en-US" dirty="0">
                <a:solidFill>
                  <a:schemeClr val="accent2"/>
                </a:solidFill>
              </a:rPr>
              <a:t> entre </a:t>
            </a:r>
            <a:r>
              <a:rPr lang="en-US" dirty="0" err="1">
                <a:solidFill>
                  <a:schemeClr val="accent2"/>
                </a:solidFill>
              </a:rPr>
              <a:t>sí</a:t>
            </a:r>
            <a:r>
              <a:rPr lang="en-US" dirty="0">
                <a:solidFill>
                  <a:schemeClr val="accent2"/>
                </a:solidFill>
              </a:rPr>
              <a:t>
</a:t>
            </a:r>
            <a:r>
              <a:rPr lang="en-US" dirty="0"/>
              <a:t>Impacted fracture</a:t>
            </a:r>
          </a:p>
          <a:p>
            <a:pPr lvl="1"/>
            <a:r>
              <a:rPr lang="es-ES" dirty="0">
                <a:solidFill>
                  <a:schemeClr val="accent2"/>
                </a:solidFill>
              </a:rPr>
              <a:t>La fuerza directa hace que el hueso se rompa
Fuerzas descompuestas del extremo del hueso más pequeño en el extremo roto del hueso más grande
</a:t>
            </a:r>
            <a:endParaRPr lang="en-US" dirty="0">
              <a:solidFill>
                <a:schemeClr val="accent2"/>
              </a:solidFil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p:txBody>
          <a:bodyPr/>
          <a:lstStyle/>
          <a:p>
            <a:r>
              <a:rPr lang="en-US"/>
              <a:t>Fracture: Broken Bone </a:t>
            </a:r>
          </a:p>
        </p:txBody>
      </p:sp>
      <p:sp>
        <p:nvSpPr>
          <p:cNvPr id="90115" name="Rectangle 3"/>
          <p:cNvSpPr>
            <a:spLocks noGrp="1" noChangeArrowheads="1"/>
          </p:cNvSpPr>
          <p:nvPr>
            <p:ph idx="1"/>
          </p:nvPr>
        </p:nvSpPr>
        <p:spPr>
          <a:xfrm>
            <a:off x="457200" y="1295400"/>
            <a:ext cx="8229600" cy="4572000"/>
          </a:xfrm>
        </p:spPr>
        <p:txBody>
          <a:bodyPr/>
          <a:lstStyle/>
          <a:p>
            <a:r>
              <a:rPr lang="en-US" dirty="0"/>
              <a:t>Colle’s fracture</a:t>
            </a:r>
          </a:p>
          <a:p>
            <a:pPr lvl="1"/>
            <a:r>
              <a:rPr lang="es-ES" dirty="0">
                <a:solidFill>
                  <a:schemeClr val="accent2"/>
                </a:solidFill>
              </a:rPr>
              <a:t>La rotura se produce en el extremo inferior del radio
Dentro de una pulgada de conectar con los huesos de la muñeca
</a:t>
            </a:r>
            <a:r>
              <a:rPr lang="en-US" dirty="0"/>
              <a:t>Hairline fracture</a:t>
            </a:r>
          </a:p>
          <a:p>
            <a:pPr lvl="1"/>
            <a:r>
              <a:rPr lang="es-ES" dirty="0">
                <a:solidFill>
                  <a:schemeClr val="accent2"/>
                </a:solidFill>
              </a:rPr>
              <a:t>Fractura menor en la que el hueso sigue estando en perfecta alineación
También conocida como fractura por estrés
</a:t>
            </a:r>
            <a:endParaRPr lang="en-US" dirty="0">
              <a:solidFill>
                <a:schemeClr val="accent2"/>
              </a:solidFill>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4"/>
          <p:cNvSpPr>
            <a:spLocks noGrp="1" noChangeArrowheads="1"/>
          </p:cNvSpPr>
          <p:nvPr>
            <p:ph type="title"/>
          </p:nvPr>
        </p:nvSpPr>
        <p:spPr/>
        <p:txBody>
          <a:bodyPr/>
          <a:lstStyle/>
          <a:p>
            <a:r>
              <a:rPr lang="en-US"/>
              <a:t>Fracture: Broken Bone</a:t>
            </a:r>
          </a:p>
        </p:txBody>
      </p:sp>
      <p:sp>
        <p:nvSpPr>
          <p:cNvPr id="92163" name="Rectangle 3"/>
          <p:cNvSpPr>
            <a:spLocks noGrp="1" noChangeArrowheads="1"/>
          </p:cNvSpPr>
          <p:nvPr>
            <p:ph idx="1"/>
          </p:nvPr>
        </p:nvSpPr>
        <p:spPr>
          <a:xfrm>
            <a:off x="685800" y="1447800"/>
            <a:ext cx="8001000" cy="4572000"/>
          </a:xfrm>
        </p:spPr>
        <p:txBody>
          <a:bodyPr/>
          <a:lstStyle/>
          <a:p>
            <a:r>
              <a:rPr lang="en-US" dirty="0"/>
              <a:t>Pathological fracture</a:t>
            </a:r>
          </a:p>
          <a:p>
            <a:pPr lvl="1"/>
            <a:r>
              <a:rPr lang="es-ES" dirty="0">
                <a:solidFill>
                  <a:schemeClr val="accent2"/>
                </a:solidFill>
              </a:rPr>
              <a:t>El hueso se debilita por una enfermedad preexistente
La rotura es en respuesta a una fuerza que no causaría que un hueso normal se rompa
</a:t>
            </a:r>
            <a:r>
              <a:rPr lang="en-US" dirty="0"/>
              <a:t>Treatment of fractures</a:t>
            </a:r>
          </a:p>
          <a:p>
            <a:pPr lvl="1"/>
            <a:r>
              <a:rPr lang="en-US" dirty="0" err="1">
                <a:solidFill>
                  <a:schemeClr val="accent2"/>
                </a:solidFill>
              </a:rPr>
              <a:t>Reducción</a:t>
            </a:r>
            <a:r>
              <a:rPr lang="en-US" dirty="0">
                <a:solidFill>
                  <a:schemeClr val="accent2"/>
                </a:solidFill>
              </a:rPr>
              <a:t> </a:t>
            </a:r>
            <a:r>
              <a:rPr lang="en-US" dirty="0" err="1">
                <a:solidFill>
                  <a:schemeClr val="accent2"/>
                </a:solidFill>
              </a:rPr>
              <a:t>cerrada</a:t>
            </a:r>
            <a:r>
              <a:rPr lang="en-US" dirty="0">
                <a:solidFill>
                  <a:schemeClr val="accent2"/>
                </a:solidFill>
              </a:rPr>
              <a:t>
</a:t>
            </a:r>
            <a:r>
              <a:rPr lang="en-US" dirty="0" err="1">
                <a:solidFill>
                  <a:schemeClr val="accent2"/>
                </a:solidFill>
              </a:rPr>
              <a:t>Reducción</a:t>
            </a:r>
            <a:r>
              <a:rPr lang="en-US" dirty="0">
                <a:solidFill>
                  <a:schemeClr val="accent2"/>
                </a:solidFill>
              </a:rPr>
              <a:t> </a:t>
            </a:r>
            <a:r>
              <a:rPr lang="en-US" dirty="0" err="1">
                <a:solidFill>
                  <a:schemeClr val="accent2"/>
                </a:solidFill>
              </a:rPr>
              <a:t>abierta</a:t>
            </a:r>
            <a:r>
              <a:rPr lang="en-US" dirty="0">
                <a:solidFill>
                  <a:schemeClr val="accent2"/>
                </a:solidFill>
              </a:rPr>
              <a:t>
</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ctrTitle"/>
          </p:nvPr>
        </p:nvSpPr>
        <p:spPr>
          <a:xfrm>
            <a:off x="3124200" y="1524000"/>
            <a:ext cx="5638800" cy="1295400"/>
          </a:xfrm>
        </p:spPr>
        <p:txBody>
          <a:bodyPr>
            <a:normAutofit fontScale="90000"/>
          </a:bodyPr>
          <a:lstStyle/>
          <a:p>
            <a:r>
              <a:rPr lang="es-ES" dirty="0"/>
              <a:t>TECNIQUES, TRATAMIENTOS Y PROCEDIMIENTOS DIAGNOSTICOS
</a:t>
            </a:r>
            <a:endParaRPr lang="en-US" dirty="0"/>
          </a:p>
        </p:txBody>
      </p:sp>
      <p:sp>
        <p:nvSpPr>
          <p:cNvPr id="94211" name="Rectangle 3"/>
          <p:cNvSpPr>
            <a:spLocks noGrp="1" noChangeArrowheads="1"/>
          </p:cNvSpPr>
          <p:nvPr>
            <p:ph type="subTitle" idx="1"/>
          </p:nvPr>
        </p:nvSpPr>
        <p:spPr>
          <a:xfrm>
            <a:off x="3124200" y="3429000"/>
            <a:ext cx="5638800" cy="1219200"/>
          </a:xfrm>
        </p:spPr>
        <p:txBody>
          <a:bodyPr/>
          <a:lstStyle/>
          <a:p>
            <a:r>
              <a:rPr lang="en-US" dirty="0"/>
              <a:t>Sistema </a:t>
            </a:r>
            <a:r>
              <a:rPr lang="en-US" dirty="0" err="1"/>
              <a:t>esquelético</a:t>
            </a:r>
            <a:r>
              <a:rPr lang="en-US" dirty="0"/>
              <a:t>
</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365125"/>
            <a:ext cx="8305800" cy="1311275"/>
          </a:xfrm>
        </p:spPr>
        <p:txBody>
          <a:bodyPr>
            <a:normAutofit fontScale="90000"/>
          </a:bodyPr>
          <a:lstStyle/>
          <a:p>
            <a:r>
              <a:rPr lang="es-ES" dirty="0"/>
              <a:t>Técnicas, tratamientos y procedimientos de diagnóstico
</a:t>
            </a:r>
            <a:endParaRPr lang="en-US" dirty="0"/>
          </a:p>
        </p:txBody>
      </p:sp>
      <p:sp>
        <p:nvSpPr>
          <p:cNvPr id="96259" name="Rectangle 3"/>
          <p:cNvSpPr>
            <a:spLocks noGrp="1" noChangeArrowheads="1"/>
          </p:cNvSpPr>
          <p:nvPr>
            <p:ph idx="1"/>
          </p:nvPr>
        </p:nvSpPr>
        <p:spPr>
          <a:xfrm>
            <a:off x="457200" y="1828800"/>
            <a:ext cx="8229600" cy="4267200"/>
          </a:xfrm>
        </p:spPr>
        <p:txBody>
          <a:bodyPr/>
          <a:lstStyle/>
          <a:p>
            <a:r>
              <a:rPr lang="en-US" dirty="0"/>
              <a:t>Bone scan</a:t>
            </a:r>
          </a:p>
          <a:p>
            <a:pPr lvl="1"/>
            <a:r>
              <a:rPr lang="es-ES" dirty="0">
                <a:solidFill>
                  <a:schemeClr val="accent2"/>
                </a:solidFill>
              </a:rPr>
              <a:t>Inyección intravenosa de un radioisótopo, que es absorbido por el tejido óseo
Seguido por el escaneo del esqueleto aproximadamente tres horas más tarde para detectar áreas donde el hueso absorbe el isótopo
</a:t>
            </a:r>
            <a:endParaRPr lang="en-US" sz="3200" dirty="0">
              <a:solidFill>
                <a:schemeClr val="accent2"/>
              </a:solidFil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304800"/>
            <a:ext cx="8229600" cy="1219200"/>
          </a:xfrm>
        </p:spPr>
        <p:txBody>
          <a:bodyPr>
            <a:normAutofit fontScale="90000"/>
          </a:bodyPr>
          <a:lstStyle/>
          <a:p>
            <a:r>
              <a:rPr lang="es-ES" dirty="0"/>
              <a:t>Técnicas, tratamientos y procedimientos de diagnóstico
</a:t>
            </a:r>
            <a:endParaRPr lang="en-US" dirty="0"/>
          </a:p>
        </p:txBody>
      </p:sp>
      <p:sp>
        <p:nvSpPr>
          <p:cNvPr id="99331" name="Rectangle 3"/>
          <p:cNvSpPr>
            <a:spLocks noGrp="1" noChangeArrowheads="1"/>
          </p:cNvSpPr>
          <p:nvPr>
            <p:ph idx="1"/>
          </p:nvPr>
        </p:nvSpPr>
        <p:spPr>
          <a:xfrm>
            <a:off x="457200" y="1752600"/>
            <a:ext cx="8229600" cy="3894138"/>
          </a:xfrm>
        </p:spPr>
        <p:txBody>
          <a:bodyPr/>
          <a:lstStyle/>
          <a:p>
            <a:r>
              <a:rPr lang="en-US" dirty="0"/>
              <a:t>Bone marrow aspiration</a:t>
            </a:r>
          </a:p>
          <a:p>
            <a:pPr lvl="1"/>
            <a:r>
              <a:rPr lang="es-ES" dirty="0">
                <a:solidFill>
                  <a:schemeClr val="accent2"/>
                </a:solidFill>
              </a:rPr>
              <a:t>Extracción de una pequeña muestra de médula ósea de un sitio seleccionado con una aguja
El espécimen se examina bajo un microscopio
Técnica estéril
</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57200" y="304800"/>
            <a:ext cx="8229600" cy="1219200"/>
          </a:xfrm>
        </p:spPr>
        <p:txBody>
          <a:bodyPr>
            <a:normAutofit fontScale="90000"/>
          </a:bodyPr>
          <a:lstStyle/>
          <a:p>
            <a:r>
              <a:rPr lang="es-ES" dirty="0"/>
              <a:t>Técnicas, tratamientos y procedimientos de diagnóstico
</a:t>
            </a:r>
            <a:endParaRPr lang="en-US" dirty="0"/>
          </a:p>
        </p:txBody>
      </p:sp>
      <p:sp>
        <p:nvSpPr>
          <p:cNvPr id="101379" name="Rectangle 3"/>
          <p:cNvSpPr>
            <a:spLocks noGrp="1" noChangeArrowheads="1"/>
          </p:cNvSpPr>
          <p:nvPr>
            <p:ph idx="1"/>
          </p:nvPr>
        </p:nvSpPr>
        <p:spPr>
          <a:xfrm>
            <a:off x="609600" y="1905000"/>
            <a:ext cx="7848600" cy="3657600"/>
          </a:xfrm>
        </p:spPr>
        <p:txBody>
          <a:bodyPr/>
          <a:lstStyle/>
          <a:p>
            <a:r>
              <a:rPr lang="en-US" dirty="0"/>
              <a:t>Noninvasive procedures for evaluating bone density</a:t>
            </a:r>
          </a:p>
          <a:p>
            <a:pPr lvl="1"/>
            <a:r>
              <a:rPr lang="es-ES" dirty="0" err="1">
                <a:solidFill>
                  <a:schemeClr val="accent2"/>
                </a:solidFill>
              </a:rPr>
              <a:t>Absortiometría</a:t>
            </a:r>
            <a:r>
              <a:rPr lang="es-ES" dirty="0">
                <a:solidFill>
                  <a:schemeClr val="accent2"/>
                </a:solidFill>
              </a:rPr>
              <a:t> de fotones duales
</a:t>
            </a:r>
            <a:r>
              <a:rPr lang="es-ES" dirty="0" err="1">
                <a:solidFill>
                  <a:schemeClr val="accent2"/>
                </a:solidFill>
              </a:rPr>
              <a:t>Absortiometría</a:t>
            </a:r>
            <a:r>
              <a:rPr lang="es-ES" dirty="0">
                <a:solidFill>
                  <a:schemeClr val="accent2"/>
                </a:solidFill>
              </a:rPr>
              <a:t> de rayos X de energía dual
</a:t>
            </a:r>
            <a:endParaRPr lang="en-US" dirty="0">
              <a:solidFill>
                <a:schemeClr val="accent2"/>
              </a:solidFil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s-ES" dirty="0"/>
              <a:t>Descripción general de los músculos
</a:t>
            </a:r>
            <a:endParaRPr lang="en-US" dirty="0"/>
          </a:p>
        </p:txBody>
      </p:sp>
      <p:sp>
        <p:nvSpPr>
          <p:cNvPr id="4099" name="Rectangle 3"/>
          <p:cNvSpPr>
            <a:spLocks noGrp="1" noChangeArrowheads="1"/>
          </p:cNvSpPr>
          <p:nvPr>
            <p:ph idx="1"/>
          </p:nvPr>
        </p:nvSpPr>
        <p:spPr>
          <a:xfrm>
            <a:off x="457200" y="1524000"/>
            <a:ext cx="8229600" cy="4233863"/>
          </a:xfrm>
        </p:spPr>
        <p:txBody>
          <a:bodyPr/>
          <a:lstStyle/>
          <a:p>
            <a:r>
              <a:rPr lang="es-ES" dirty="0"/>
              <a:t>Los músculos apoyan y mantienen la postura corporal a través de un bajo nivel de contracción
Los músculos esqueléticos producen una cantidad sustancial de calor cuando se contraen
</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p:txBody>
          <a:bodyPr/>
          <a:lstStyle/>
          <a:p>
            <a:r>
              <a:rPr lang="en-US"/>
              <a:t>Types of Muscles</a:t>
            </a:r>
          </a:p>
        </p:txBody>
      </p:sp>
      <p:sp>
        <p:nvSpPr>
          <p:cNvPr id="9219" name="Rectangle 3"/>
          <p:cNvSpPr>
            <a:spLocks noGrp="1" noChangeArrowheads="1"/>
          </p:cNvSpPr>
          <p:nvPr>
            <p:ph idx="1"/>
          </p:nvPr>
        </p:nvSpPr>
        <p:spPr/>
        <p:txBody>
          <a:bodyPr/>
          <a:lstStyle/>
          <a:p>
            <a:r>
              <a:rPr lang="en-US" dirty="0"/>
              <a:t>Skeletal </a:t>
            </a:r>
          </a:p>
          <a:p>
            <a:pPr lvl="1"/>
            <a:r>
              <a:rPr lang="es-ES" dirty="0">
                <a:solidFill>
                  <a:schemeClr val="accent2"/>
                </a:solidFill>
              </a:rPr>
              <a:t>Se adhiere a los huesos del esqueleto
Voluntaria/estriada 
Opera bajo control consciente
</a:t>
            </a:r>
            <a:r>
              <a:rPr lang="en-US" dirty="0"/>
              <a:t>Smooth </a:t>
            </a:r>
          </a:p>
          <a:p>
            <a:pPr lvl="1"/>
            <a:r>
              <a:rPr lang="en-US" dirty="0" err="1">
                <a:solidFill>
                  <a:schemeClr val="accent2"/>
                </a:solidFill>
              </a:rPr>
              <a:t>Llamado</a:t>
            </a:r>
            <a:r>
              <a:rPr lang="en-US" dirty="0">
                <a:solidFill>
                  <a:schemeClr val="accent2"/>
                </a:solidFill>
              </a:rPr>
              <a:t> </a:t>
            </a:r>
            <a:r>
              <a:rPr lang="en-US" dirty="0" err="1">
                <a:solidFill>
                  <a:schemeClr val="accent2"/>
                </a:solidFill>
              </a:rPr>
              <a:t>músculo</a:t>
            </a:r>
            <a:r>
              <a:rPr lang="en-US" dirty="0">
                <a:solidFill>
                  <a:schemeClr val="accent2"/>
                </a:solidFill>
              </a:rPr>
              <a:t> visceral
</a:t>
            </a:r>
            <a:r>
              <a:rPr lang="en-US" dirty="0" err="1">
                <a:solidFill>
                  <a:schemeClr val="accent2"/>
                </a:solidFill>
              </a:rPr>
              <a:t>Involuntario</a:t>
            </a:r>
            <a:r>
              <a:rPr lang="en-US" dirty="0">
                <a:solidFill>
                  <a:schemeClr val="accent2"/>
                </a:solidFill>
              </a:rPr>
              <a:t>/no </a:t>
            </a:r>
            <a:r>
              <a:rPr lang="en-US" dirty="0" err="1">
                <a:solidFill>
                  <a:schemeClr val="accent2"/>
                </a:solidFill>
              </a:rPr>
              <a:t>estriado</a:t>
            </a:r>
            <a:r>
              <a:rPr lang="en-US" dirty="0">
                <a:solidFill>
                  <a:schemeClr val="accent2"/>
                </a:solidFill>
              </a:rPr>
              <a:t>
No bajo control </a:t>
            </a:r>
            <a:r>
              <a:rPr lang="en-US" dirty="0" err="1">
                <a:solidFill>
                  <a:schemeClr val="accent2"/>
                </a:solidFill>
              </a:rPr>
              <a:t>consciente</a:t>
            </a:r>
            <a:r>
              <a:rPr lang="en-US" dirty="0">
                <a:solidFill>
                  <a:schemeClr val="accent2"/>
                </a:solidFill>
              </a:rPr>
              <a:t>
</a:t>
            </a:r>
            <a:endParaRPr lang="en-US" sz="2400" dirty="0">
              <a:solidFill>
                <a:schemeClr val="accent2"/>
              </a:solidFil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1027"/>
          <p:cNvSpPr>
            <a:spLocks noGrp="1" noChangeArrowheads="1"/>
          </p:cNvSpPr>
          <p:nvPr>
            <p:ph type="title"/>
          </p:nvPr>
        </p:nvSpPr>
        <p:spPr/>
        <p:txBody>
          <a:bodyPr/>
          <a:lstStyle/>
          <a:p>
            <a:r>
              <a:rPr lang="en-US"/>
              <a:t>Types of Muscles</a:t>
            </a:r>
          </a:p>
        </p:txBody>
      </p:sp>
      <p:sp>
        <p:nvSpPr>
          <p:cNvPr id="132098" name="Rectangle 1026"/>
          <p:cNvSpPr>
            <a:spLocks noGrp="1" noChangeArrowheads="1"/>
          </p:cNvSpPr>
          <p:nvPr>
            <p:ph idx="1"/>
          </p:nvPr>
        </p:nvSpPr>
        <p:spPr>
          <a:xfrm>
            <a:off x="457200" y="1371600"/>
            <a:ext cx="8229600" cy="4648200"/>
          </a:xfrm>
        </p:spPr>
        <p:txBody>
          <a:bodyPr/>
          <a:lstStyle/>
          <a:p>
            <a:r>
              <a:rPr lang="en-US" dirty="0"/>
              <a:t>Cardiac </a:t>
            </a:r>
          </a:p>
          <a:p>
            <a:pPr lvl="1"/>
            <a:r>
              <a:rPr lang="es-ES" dirty="0">
                <a:solidFill>
                  <a:schemeClr val="accent2"/>
                </a:solidFill>
              </a:rPr>
              <a:t>Forma la pared del corazón
Involuntario
</a:t>
            </a:r>
            <a:endParaRPr lang="en-US" sz="2800" dirty="0">
              <a:solidFill>
                <a:schemeClr val="accent2"/>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US" dirty="0" err="1"/>
              <a:t>Adjunto</a:t>
            </a:r>
            <a:r>
              <a:rPr lang="en-US" dirty="0"/>
              <a:t> de </a:t>
            </a:r>
            <a:r>
              <a:rPr lang="en-US" dirty="0" err="1"/>
              <a:t>músculos</a:t>
            </a:r>
            <a:r>
              <a:rPr lang="en-US" dirty="0"/>
              <a:t>
</a:t>
            </a:r>
          </a:p>
        </p:txBody>
      </p:sp>
      <p:sp>
        <p:nvSpPr>
          <p:cNvPr id="11267" name="Rectangle 3"/>
          <p:cNvSpPr>
            <a:spLocks noGrp="1" noChangeArrowheads="1"/>
          </p:cNvSpPr>
          <p:nvPr>
            <p:ph idx="1"/>
          </p:nvPr>
        </p:nvSpPr>
        <p:spPr/>
        <p:txBody>
          <a:bodyPr/>
          <a:lstStyle/>
          <a:p>
            <a:r>
              <a:rPr lang="en-US" dirty="0"/>
              <a:t>Tendon</a:t>
            </a:r>
          </a:p>
          <a:p>
            <a:pPr lvl="1"/>
            <a:r>
              <a:rPr lang="es-ES" dirty="0">
                <a:solidFill>
                  <a:schemeClr val="accent2"/>
                </a:solidFill>
              </a:rPr>
              <a:t>Une los músculos a los huesos
</a:t>
            </a:r>
            <a:r>
              <a:rPr lang="en-US" dirty="0"/>
              <a:t>Point of origin</a:t>
            </a:r>
          </a:p>
          <a:p>
            <a:pPr lvl="1"/>
            <a:r>
              <a:rPr lang="es-ES" dirty="0">
                <a:solidFill>
                  <a:schemeClr val="accent2"/>
                </a:solidFill>
              </a:rPr>
              <a:t>Punto de unión del músculo al hueso menos móvil
</a:t>
            </a:r>
            <a:r>
              <a:rPr lang="en-US" dirty="0"/>
              <a:t>Point of insertion</a:t>
            </a:r>
          </a:p>
          <a:p>
            <a:pPr lvl="1"/>
            <a:r>
              <a:rPr lang="es-ES" dirty="0">
                <a:solidFill>
                  <a:schemeClr val="accent2"/>
                </a:solidFill>
              </a:rPr>
              <a:t>Punto de fijación al hueso que se mueve
</a:t>
            </a:r>
            <a:endParaRPr lang="en-US" dirty="0">
              <a:solidFill>
                <a:schemeClr val="accent2"/>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6"/>
          <p:cNvSpPr>
            <a:spLocks noGrp="1" noChangeArrowheads="1"/>
          </p:cNvSpPr>
          <p:nvPr>
            <p:ph type="title"/>
          </p:nvPr>
        </p:nvSpPr>
        <p:spPr>
          <a:xfrm>
            <a:off x="457200" y="304800"/>
            <a:ext cx="8305800" cy="914400"/>
          </a:xfrm>
        </p:spPr>
        <p:txBody>
          <a:bodyPr>
            <a:normAutofit fontScale="90000"/>
          </a:bodyPr>
          <a:lstStyle/>
          <a:p>
            <a:r>
              <a:rPr lang="es-ES" dirty="0"/>
              <a:t>Músculos de la cabeza y el cuello
</a:t>
            </a:r>
            <a:endParaRPr lang="en-US" dirty="0"/>
          </a:p>
        </p:txBody>
      </p:sp>
      <p:sp>
        <p:nvSpPr>
          <p:cNvPr id="14339" name="Rectangle 3"/>
          <p:cNvSpPr>
            <a:spLocks noGrp="1" noChangeArrowheads="1"/>
          </p:cNvSpPr>
          <p:nvPr>
            <p:ph idx="1"/>
          </p:nvPr>
        </p:nvSpPr>
        <p:spPr>
          <a:xfrm>
            <a:off x="457200" y="1371600"/>
            <a:ext cx="8229600" cy="4572000"/>
          </a:xfrm>
        </p:spPr>
        <p:txBody>
          <a:bodyPr/>
          <a:lstStyle/>
          <a:p>
            <a:r>
              <a:rPr lang="en-US" dirty="0"/>
              <a:t>Buccinator</a:t>
            </a:r>
          </a:p>
          <a:p>
            <a:pPr lvl="1"/>
            <a:r>
              <a:rPr lang="es-ES" dirty="0">
                <a:solidFill>
                  <a:schemeClr val="accent2"/>
                </a:solidFill>
              </a:rPr>
              <a:t>Situado en una parte carnosa de la mejilla
</a:t>
            </a:r>
            <a:r>
              <a:rPr lang="en-US" dirty="0"/>
              <a:t>Temporal</a:t>
            </a:r>
          </a:p>
          <a:p>
            <a:pPr lvl="1"/>
            <a:r>
              <a:rPr lang="es-ES" dirty="0">
                <a:solidFill>
                  <a:schemeClr val="accent2"/>
                </a:solidFill>
              </a:rPr>
              <a:t>Situado arriba y cerca de la oreja
</a:t>
            </a:r>
            <a:r>
              <a:rPr lang="en-US" dirty="0"/>
              <a:t>Masseter</a:t>
            </a:r>
          </a:p>
          <a:p>
            <a:pPr lvl="1"/>
            <a:r>
              <a:rPr lang="es-ES" dirty="0">
                <a:solidFill>
                  <a:schemeClr val="accent2"/>
                </a:solidFill>
              </a:rPr>
              <a:t>Situado en el ángulo de la mandíbula
Levanta la mandíbula y cierra la mandíbula
</a:t>
            </a:r>
            <a:endParaRPr lang="en-US" dirty="0">
              <a:solidFill>
                <a:schemeClr val="accent2"/>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Muscles Overview</a:t>
            </a:r>
          </a:p>
        </p:txBody>
      </p:sp>
      <p:sp>
        <p:nvSpPr>
          <p:cNvPr id="4099" name="Rectangle 3"/>
          <p:cNvSpPr>
            <a:spLocks noGrp="1" noChangeArrowheads="1"/>
          </p:cNvSpPr>
          <p:nvPr>
            <p:ph idx="1"/>
          </p:nvPr>
        </p:nvSpPr>
        <p:spPr>
          <a:xfrm>
            <a:off x="457200" y="1524000"/>
            <a:ext cx="8229600" cy="4233863"/>
          </a:xfrm>
        </p:spPr>
        <p:txBody>
          <a:bodyPr/>
          <a:lstStyle/>
          <a:p>
            <a:r>
              <a:rPr lang="en-US"/>
              <a:t>Muscles support and maintain body posture through a low level of contraction</a:t>
            </a:r>
          </a:p>
          <a:p>
            <a:r>
              <a:rPr lang="en-US"/>
              <a:t>Skeletal muscles produce a substantial amount of heat when they contract</a:t>
            </a:r>
          </a:p>
        </p:txBody>
      </p:sp>
    </p:spTree>
    <p:extLst>
      <p:ext uri="{BB962C8B-B14F-4D97-AF65-F5344CB8AC3E}">
        <p14:creationId xmlns:p14="http://schemas.microsoft.com/office/powerpoint/2010/main" val="2954146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5"/>
          <p:cNvSpPr>
            <a:spLocks noGrp="1" noChangeArrowheads="1"/>
          </p:cNvSpPr>
          <p:nvPr>
            <p:ph type="title"/>
          </p:nvPr>
        </p:nvSpPr>
        <p:spPr/>
        <p:txBody>
          <a:bodyPr/>
          <a:lstStyle/>
          <a:p>
            <a:r>
              <a:rPr lang="en-US"/>
              <a:t>Types of Muscles</a:t>
            </a:r>
          </a:p>
        </p:txBody>
      </p:sp>
      <p:sp>
        <p:nvSpPr>
          <p:cNvPr id="9219" name="Rectangle 3"/>
          <p:cNvSpPr>
            <a:spLocks noGrp="1" noChangeArrowheads="1"/>
          </p:cNvSpPr>
          <p:nvPr>
            <p:ph idx="1"/>
          </p:nvPr>
        </p:nvSpPr>
        <p:spPr/>
        <p:txBody>
          <a:bodyPr/>
          <a:lstStyle/>
          <a:p>
            <a:r>
              <a:rPr lang="en-US" dirty="0"/>
              <a:t>Skeletal </a:t>
            </a:r>
          </a:p>
          <a:p>
            <a:pPr lvl="1"/>
            <a:r>
              <a:rPr lang="es-ES" dirty="0">
                <a:solidFill>
                  <a:schemeClr val="accent2"/>
                </a:solidFill>
              </a:rPr>
              <a:t>Se adhiere a los huesos del esqueleto
Voluntaria/estriada 
Opera bajo control consciente
</a:t>
            </a:r>
            <a:r>
              <a:rPr lang="en-US" dirty="0"/>
              <a:t>Smooth </a:t>
            </a:r>
          </a:p>
          <a:p>
            <a:pPr lvl="1"/>
            <a:r>
              <a:rPr lang="en-US" dirty="0" err="1">
                <a:solidFill>
                  <a:schemeClr val="accent2"/>
                </a:solidFill>
              </a:rPr>
              <a:t>Llamado</a:t>
            </a:r>
            <a:r>
              <a:rPr lang="en-US" dirty="0">
                <a:solidFill>
                  <a:schemeClr val="accent2"/>
                </a:solidFill>
              </a:rPr>
              <a:t> </a:t>
            </a:r>
            <a:r>
              <a:rPr lang="en-US" dirty="0" err="1">
                <a:solidFill>
                  <a:schemeClr val="accent2"/>
                </a:solidFill>
              </a:rPr>
              <a:t>músculo</a:t>
            </a:r>
            <a:r>
              <a:rPr lang="en-US" dirty="0">
                <a:solidFill>
                  <a:schemeClr val="accent2"/>
                </a:solidFill>
              </a:rPr>
              <a:t> visceral
</a:t>
            </a:r>
            <a:r>
              <a:rPr lang="en-US" dirty="0" err="1">
                <a:solidFill>
                  <a:schemeClr val="accent2"/>
                </a:solidFill>
              </a:rPr>
              <a:t>Involuntario</a:t>
            </a:r>
            <a:r>
              <a:rPr lang="en-US" dirty="0">
                <a:solidFill>
                  <a:schemeClr val="accent2"/>
                </a:solidFill>
              </a:rPr>
              <a:t>/no </a:t>
            </a:r>
            <a:r>
              <a:rPr lang="en-US" dirty="0" err="1">
                <a:solidFill>
                  <a:schemeClr val="accent2"/>
                </a:solidFill>
              </a:rPr>
              <a:t>estriado</a:t>
            </a:r>
            <a:r>
              <a:rPr lang="en-US" dirty="0">
                <a:solidFill>
                  <a:schemeClr val="accent2"/>
                </a:solidFill>
              </a:rPr>
              <a:t>
No bajo control </a:t>
            </a:r>
            <a:r>
              <a:rPr lang="en-US" dirty="0" err="1">
                <a:solidFill>
                  <a:schemeClr val="accent2"/>
                </a:solidFill>
              </a:rPr>
              <a:t>consciente</a:t>
            </a:r>
            <a:r>
              <a:rPr lang="en-US" dirty="0">
                <a:solidFill>
                  <a:schemeClr val="accent2"/>
                </a:solidFill>
              </a:rPr>
              <a:t>
</a:t>
            </a:r>
            <a:endParaRPr lang="en-US" sz="2400" dirty="0">
              <a:solidFill>
                <a:schemeClr val="accent2"/>
              </a:solidFill>
            </a:endParaRPr>
          </a:p>
        </p:txBody>
      </p:sp>
    </p:spTree>
    <p:extLst>
      <p:ext uri="{BB962C8B-B14F-4D97-AF65-F5344CB8AC3E}">
        <p14:creationId xmlns:p14="http://schemas.microsoft.com/office/powerpoint/2010/main" val="16689839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1027"/>
          <p:cNvSpPr>
            <a:spLocks noGrp="1" noChangeArrowheads="1"/>
          </p:cNvSpPr>
          <p:nvPr>
            <p:ph type="title"/>
          </p:nvPr>
        </p:nvSpPr>
        <p:spPr/>
        <p:txBody>
          <a:bodyPr/>
          <a:lstStyle/>
          <a:p>
            <a:r>
              <a:rPr lang="en-US"/>
              <a:t>Types of Muscles</a:t>
            </a:r>
          </a:p>
        </p:txBody>
      </p:sp>
      <p:sp>
        <p:nvSpPr>
          <p:cNvPr id="132098" name="Rectangle 1026"/>
          <p:cNvSpPr>
            <a:spLocks noGrp="1" noChangeArrowheads="1"/>
          </p:cNvSpPr>
          <p:nvPr>
            <p:ph idx="1"/>
          </p:nvPr>
        </p:nvSpPr>
        <p:spPr>
          <a:xfrm>
            <a:off x="457200" y="1371600"/>
            <a:ext cx="8229600" cy="4648200"/>
          </a:xfrm>
        </p:spPr>
        <p:txBody>
          <a:bodyPr/>
          <a:lstStyle/>
          <a:p>
            <a:r>
              <a:rPr lang="en-US" dirty="0"/>
              <a:t>Cardiac </a:t>
            </a:r>
          </a:p>
          <a:p>
            <a:pPr lvl="1"/>
            <a:r>
              <a:rPr lang="es-ES" dirty="0">
                <a:solidFill>
                  <a:schemeClr val="accent2"/>
                </a:solidFill>
              </a:rPr>
              <a:t>Forma la pared del corazón
Involuntario
</a:t>
            </a:r>
            <a:endParaRPr lang="en-US" sz="2800" dirty="0">
              <a:solidFill>
                <a:schemeClr val="accent2"/>
              </a:solidFill>
            </a:endParaRPr>
          </a:p>
        </p:txBody>
      </p:sp>
    </p:spTree>
    <p:extLst>
      <p:ext uri="{BB962C8B-B14F-4D97-AF65-F5344CB8AC3E}">
        <p14:creationId xmlns:p14="http://schemas.microsoft.com/office/powerpoint/2010/main" val="30847951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US" dirty="0" err="1"/>
              <a:t>Adjunto</a:t>
            </a:r>
            <a:r>
              <a:rPr lang="en-US" dirty="0"/>
              <a:t> de </a:t>
            </a:r>
            <a:r>
              <a:rPr lang="en-US" dirty="0" err="1"/>
              <a:t>músculos</a:t>
            </a:r>
            <a:r>
              <a:rPr lang="en-US" dirty="0"/>
              <a:t>
</a:t>
            </a:r>
          </a:p>
        </p:txBody>
      </p:sp>
      <p:sp>
        <p:nvSpPr>
          <p:cNvPr id="11267" name="Rectangle 3"/>
          <p:cNvSpPr>
            <a:spLocks noGrp="1" noChangeArrowheads="1"/>
          </p:cNvSpPr>
          <p:nvPr>
            <p:ph idx="1"/>
          </p:nvPr>
        </p:nvSpPr>
        <p:spPr/>
        <p:txBody>
          <a:bodyPr/>
          <a:lstStyle/>
          <a:p>
            <a:r>
              <a:rPr lang="en-US" dirty="0"/>
              <a:t>Tendon</a:t>
            </a:r>
          </a:p>
          <a:p>
            <a:pPr lvl="1"/>
            <a:r>
              <a:rPr lang="es-ES" dirty="0">
                <a:solidFill>
                  <a:schemeClr val="accent2"/>
                </a:solidFill>
              </a:rPr>
              <a:t>
Une los músculos a los huesos
</a:t>
            </a:r>
            <a:r>
              <a:rPr lang="en-US" dirty="0"/>
              <a:t>Point of origin</a:t>
            </a:r>
          </a:p>
          <a:p>
            <a:pPr lvl="1"/>
            <a:r>
              <a:rPr lang="es-ES" dirty="0">
                <a:solidFill>
                  <a:schemeClr val="accent2"/>
                </a:solidFill>
              </a:rPr>
              <a:t>Punto de unión del músculo al hueso menos móvil
</a:t>
            </a:r>
            <a:r>
              <a:rPr lang="en-US" dirty="0"/>
              <a:t>Point of insertion</a:t>
            </a:r>
          </a:p>
          <a:p>
            <a:pPr lvl="1"/>
            <a:r>
              <a:rPr lang="es-ES" dirty="0">
                <a:solidFill>
                  <a:schemeClr val="accent2"/>
                </a:solidFill>
              </a:rPr>
              <a:t>Punto de fijación al hueso que se mueve
</a:t>
            </a:r>
            <a:endParaRPr lang="en-US" dirty="0">
              <a:solidFill>
                <a:schemeClr val="accent2"/>
              </a:solidFill>
            </a:endParaRPr>
          </a:p>
        </p:txBody>
      </p:sp>
    </p:spTree>
    <p:extLst>
      <p:ext uri="{BB962C8B-B14F-4D97-AF65-F5344CB8AC3E}">
        <p14:creationId xmlns:p14="http://schemas.microsoft.com/office/powerpoint/2010/main" val="209641112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a:xfrm>
            <a:off x="457200" y="304800"/>
            <a:ext cx="8305800" cy="914400"/>
          </a:xfrm>
        </p:spPr>
        <p:txBody>
          <a:bodyPr/>
          <a:lstStyle/>
          <a:p>
            <a:r>
              <a:rPr lang="en-US"/>
              <a:t>Muscles of the Head and Neck</a:t>
            </a:r>
          </a:p>
        </p:txBody>
      </p:sp>
      <p:sp>
        <p:nvSpPr>
          <p:cNvPr id="133122" name="Rectangle 2"/>
          <p:cNvSpPr>
            <a:spLocks noGrp="1" noChangeArrowheads="1"/>
          </p:cNvSpPr>
          <p:nvPr>
            <p:ph idx="1"/>
          </p:nvPr>
        </p:nvSpPr>
        <p:spPr>
          <a:xfrm>
            <a:off x="457200" y="1371600"/>
            <a:ext cx="8229600" cy="4648200"/>
          </a:xfrm>
        </p:spPr>
        <p:txBody>
          <a:bodyPr/>
          <a:lstStyle/>
          <a:p>
            <a:r>
              <a:rPr lang="en-US" dirty="0"/>
              <a:t>Sternomastoid</a:t>
            </a:r>
          </a:p>
          <a:p>
            <a:r>
              <a:rPr lang="en-US" dirty="0"/>
              <a:t>Also called the sternocleidomastoid</a:t>
            </a:r>
          </a:p>
          <a:p>
            <a:pPr lvl="1"/>
            <a:r>
              <a:rPr lang="es-ES" dirty="0">
                <a:solidFill>
                  <a:schemeClr val="accent2"/>
                </a:solidFill>
              </a:rPr>
              <a:t>Se extiende desde el esternón hacia arriba a lo largo del lado del cuello hasta el proceso mastoideo
</a:t>
            </a:r>
            <a:endParaRPr lang="en-US" dirty="0"/>
          </a:p>
        </p:txBody>
      </p:sp>
    </p:spTree>
    <p:extLst>
      <p:ext uri="{BB962C8B-B14F-4D97-AF65-F5344CB8AC3E}">
        <p14:creationId xmlns:p14="http://schemas.microsoft.com/office/powerpoint/2010/main" val="28260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381000" y="304800"/>
            <a:ext cx="8534400" cy="1219200"/>
          </a:xfrm>
        </p:spPr>
        <p:txBody>
          <a:bodyPr>
            <a:normAutofit fontScale="90000"/>
          </a:bodyPr>
          <a:lstStyle/>
          <a:p>
            <a:r>
              <a:rPr lang="en-US" dirty="0" err="1"/>
              <a:t>Músculos</a:t>
            </a:r>
            <a:r>
              <a:rPr lang="en-US" dirty="0"/>
              <a:t> de las </a:t>
            </a:r>
            <a:r>
              <a:rPr lang="en-US" dirty="0" err="1"/>
              <a:t>extremidades</a:t>
            </a:r>
            <a:r>
              <a:rPr lang="en-US" dirty="0"/>
              <a:t> </a:t>
            </a:r>
            <a:r>
              <a:rPr lang="en-US" dirty="0" err="1"/>
              <a:t>superiores</a:t>
            </a:r>
            <a:r>
              <a:rPr lang="en-US" dirty="0"/>
              <a:t>
</a:t>
            </a:r>
          </a:p>
        </p:txBody>
      </p:sp>
      <p:sp>
        <p:nvSpPr>
          <p:cNvPr id="17411" name="Rectangle 3"/>
          <p:cNvSpPr>
            <a:spLocks noGrp="1" noChangeArrowheads="1"/>
          </p:cNvSpPr>
          <p:nvPr>
            <p:ph idx="1"/>
          </p:nvPr>
        </p:nvSpPr>
        <p:spPr>
          <a:xfrm>
            <a:off x="457200" y="1676400"/>
            <a:ext cx="8229600" cy="4267200"/>
          </a:xfrm>
        </p:spPr>
        <p:txBody>
          <a:bodyPr/>
          <a:lstStyle/>
          <a:p>
            <a:r>
              <a:rPr lang="en-US" dirty="0"/>
              <a:t>Trapezius</a:t>
            </a:r>
          </a:p>
          <a:p>
            <a:pPr lvl="1"/>
            <a:r>
              <a:rPr lang="es-ES" dirty="0">
                <a:solidFill>
                  <a:schemeClr val="accent2"/>
                </a:solidFill>
              </a:rPr>
              <a:t>Músculo en forma triangular 
Se extiende a través de la parte posterior del hombro
Cubre la parte posterior del cuello
Inserciones en clavícula y escápula
</a:t>
            </a:r>
            <a:endParaRPr lang="en-US" dirty="0">
              <a:solidFill>
                <a:schemeClr val="accent2"/>
              </a:solidFill>
            </a:endParaRPr>
          </a:p>
        </p:txBody>
      </p:sp>
    </p:spTree>
    <p:extLst>
      <p:ext uri="{BB962C8B-B14F-4D97-AF65-F5344CB8AC3E}">
        <p14:creationId xmlns:p14="http://schemas.microsoft.com/office/powerpoint/2010/main" val="37219708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title"/>
          </p:nvPr>
        </p:nvSpPr>
        <p:spPr>
          <a:xfrm>
            <a:off x="381000" y="304800"/>
            <a:ext cx="8382000" cy="1143000"/>
          </a:xfrm>
        </p:spPr>
        <p:txBody>
          <a:bodyPr>
            <a:normAutofit fontScale="90000"/>
          </a:bodyPr>
          <a:lstStyle/>
          <a:p>
            <a:r>
              <a:rPr lang="en-US" dirty="0" err="1"/>
              <a:t>Músculos</a:t>
            </a:r>
            <a:r>
              <a:rPr lang="en-US" dirty="0"/>
              <a:t> de las </a:t>
            </a:r>
            <a:r>
              <a:rPr lang="en-US" dirty="0" err="1"/>
              <a:t>extremidades</a:t>
            </a:r>
            <a:r>
              <a:rPr lang="en-US" dirty="0"/>
              <a:t> </a:t>
            </a:r>
            <a:r>
              <a:rPr lang="en-US" dirty="0" err="1"/>
              <a:t>superiores</a:t>
            </a:r>
            <a:r>
              <a:rPr lang="en-US" dirty="0"/>
              <a:t>
</a:t>
            </a:r>
          </a:p>
        </p:txBody>
      </p:sp>
      <p:sp>
        <p:nvSpPr>
          <p:cNvPr id="134146" name="Rectangle 2"/>
          <p:cNvSpPr>
            <a:spLocks noGrp="1" noChangeArrowheads="1"/>
          </p:cNvSpPr>
          <p:nvPr>
            <p:ph idx="1"/>
          </p:nvPr>
        </p:nvSpPr>
        <p:spPr>
          <a:xfrm>
            <a:off x="457200" y="1676400"/>
            <a:ext cx="8229600" cy="4419600"/>
          </a:xfrm>
        </p:spPr>
        <p:txBody>
          <a:bodyPr/>
          <a:lstStyle/>
          <a:p>
            <a:r>
              <a:rPr lang="en-US" sz="3000" dirty="0"/>
              <a:t>Latissimus Dorsi</a:t>
            </a:r>
          </a:p>
          <a:p>
            <a:pPr lvl="1"/>
            <a:r>
              <a:rPr lang="es-ES" dirty="0">
                <a:solidFill>
                  <a:schemeClr val="accent2"/>
                </a:solidFill>
              </a:rPr>
              <a:t>Se origina a partir de vértebras de la parte inferior de la espalda
Cruza la mitad inferior de la región torácica
Pases entre el húmero y la escápula 
Inserciones en la superficie anterior del húmero
Forma el borde posterior de la axila
</a:t>
            </a:r>
            <a:endParaRPr lang="en-US" dirty="0"/>
          </a:p>
        </p:txBody>
      </p:sp>
    </p:spTree>
    <p:extLst>
      <p:ext uri="{BB962C8B-B14F-4D97-AF65-F5344CB8AC3E}">
        <p14:creationId xmlns:p14="http://schemas.microsoft.com/office/powerpoint/2010/main" val="35737941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8229600" cy="1219200"/>
          </a:xfrm>
        </p:spPr>
        <p:txBody>
          <a:bodyPr>
            <a:normAutofit fontScale="90000"/>
          </a:bodyPr>
          <a:lstStyle/>
          <a:p>
            <a:r>
              <a:rPr lang="en-US" dirty="0" err="1"/>
              <a:t>Músculos</a:t>
            </a:r>
            <a:r>
              <a:rPr lang="en-US" dirty="0"/>
              <a:t> de las </a:t>
            </a:r>
            <a:r>
              <a:rPr lang="en-US" dirty="0" err="1"/>
              <a:t>extremidades</a:t>
            </a:r>
            <a:r>
              <a:rPr lang="en-US" dirty="0"/>
              <a:t> </a:t>
            </a:r>
            <a:r>
              <a:rPr lang="en-US" dirty="0" err="1"/>
              <a:t>superiores</a:t>
            </a:r>
            <a:r>
              <a:rPr lang="en-US" dirty="0"/>
              <a:t>
</a:t>
            </a:r>
          </a:p>
        </p:txBody>
      </p:sp>
      <p:sp>
        <p:nvSpPr>
          <p:cNvPr id="25603" name="Rectangle 3"/>
          <p:cNvSpPr>
            <a:spLocks noGrp="1" noChangeArrowheads="1"/>
          </p:cNvSpPr>
          <p:nvPr>
            <p:ph idx="1"/>
          </p:nvPr>
        </p:nvSpPr>
        <p:spPr>
          <a:xfrm>
            <a:off x="457200" y="1676400"/>
            <a:ext cx="8229600" cy="4648200"/>
          </a:xfrm>
        </p:spPr>
        <p:txBody>
          <a:bodyPr/>
          <a:lstStyle/>
          <a:p>
            <a:r>
              <a:rPr lang="en-US" dirty="0"/>
              <a:t>Pectoralis Major</a:t>
            </a:r>
          </a:p>
          <a:p>
            <a:pPr lvl="1"/>
            <a:r>
              <a:rPr lang="es-ES" dirty="0">
                <a:solidFill>
                  <a:schemeClr val="accent2"/>
                </a:solidFill>
              </a:rPr>
              <a:t>Músculo grande en forma de abanico
Cruza la parte superior del pecho
Originario del esternón
Cruces al húmero
</a:t>
            </a:r>
            <a:endParaRPr lang="en-US" dirty="0">
              <a:solidFill>
                <a:srgbClr val="336600"/>
              </a:solidFill>
            </a:endParaRPr>
          </a:p>
        </p:txBody>
      </p:sp>
    </p:spTree>
    <p:extLst>
      <p:ext uri="{BB962C8B-B14F-4D97-AF65-F5344CB8AC3E}">
        <p14:creationId xmlns:p14="http://schemas.microsoft.com/office/powerpoint/2010/main" val="17142225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57200" y="228600"/>
            <a:ext cx="8229600" cy="1219200"/>
          </a:xfrm>
        </p:spPr>
        <p:txBody>
          <a:bodyPr>
            <a:normAutofit fontScale="90000"/>
          </a:bodyPr>
          <a:lstStyle/>
          <a:p>
            <a:r>
              <a:rPr lang="en-US" dirty="0" err="1"/>
              <a:t>Músculos</a:t>
            </a:r>
            <a:r>
              <a:rPr lang="en-US" dirty="0"/>
              <a:t> de las </a:t>
            </a:r>
            <a:r>
              <a:rPr lang="en-US" dirty="0" err="1"/>
              <a:t>extremidades</a:t>
            </a:r>
            <a:r>
              <a:rPr lang="en-US" dirty="0"/>
              <a:t> </a:t>
            </a:r>
            <a:r>
              <a:rPr lang="en-US" dirty="0" err="1"/>
              <a:t>superiores</a:t>
            </a:r>
            <a:r>
              <a:rPr lang="en-US" dirty="0"/>
              <a:t>
</a:t>
            </a:r>
          </a:p>
        </p:txBody>
      </p:sp>
      <p:sp>
        <p:nvSpPr>
          <p:cNvPr id="135171" name="Rectangle 3"/>
          <p:cNvSpPr>
            <a:spLocks noGrp="1" noChangeArrowheads="1"/>
          </p:cNvSpPr>
          <p:nvPr>
            <p:ph idx="1"/>
          </p:nvPr>
        </p:nvSpPr>
        <p:spPr>
          <a:xfrm>
            <a:off x="457200" y="1600200"/>
            <a:ext cx="8229600" cy="4343400"/>
          </a:xfrm>
        </p:spPr>
        <p:txBody>
          <a:bodyPr/>
          <a:lstStyle/>
          <a:p>
            <a:r>
              <a:rPr lang="en-US" dirty="0"/>
              <a:t>Deltoid </a:t>
            </a:r>
          </a:p>
          <a:p>
            <a:pPr lvl="1"/>
            <a:r>
              <a:rPr lang="es-ES" dirty="0">
                <a:solidFill>
                  <a:schemeClr val="accent2"/>
                </a:solidFill>
              </a:rPr>
              <a:t>Cubre la articulación del hombro
Tiene su origen en clavícula y escápula
Inserciones en el lado lateral del húmero
</a:t>
            </a:r>
            <a:endParaRPr lang="en-US" dirty="0">
              <a:solidFill>
                <a:srgbClr val="336600"/>
              </a:solidFill>
            </a:endParaRPr>
          </a:p>
        </p:txBody>
      </p:sp>
    </p:spTree>
    <p:extLst>
      <p:ext uri="{BB962C8B-B14F-4D97-AF65-F5344CB8AC3E}">
        <p14:creationId xmlns:p14="http://schemas.microsoft.com/office/powerpoint/2010/main" val="9640209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04800"/>
            <a:ext cx="8229600" cy="1143000"/>
          </a:xfrm>
        </p:spPr>
        <p:txBody>
          <a:bodyPr>
            <a:normAutofit fontScale="90000"/>
          </a:bodyPr>
          <a:lstStyle/>
          <a:p>
            <a:r>
              <a:rPr lang="en-US" dirty="0" err="1"/>
              <a:t>Músculos</a:t>
            </a:r>
            <a:r>
              <a:rPr lang="en-US" dirty="0"/>
              <a:t> de las </a:t>
            </a:r>
            <a:r>
              <a:rPr lang="en-US" dirty="0" err="1"/>
              <a:t>extremidades</a:t>
            </a:r>
            <a:r>
              <a:rPr lang="en-US" dirty="0"/>
              <a:t> </a:t>
            </a:r>
            <a:r>
              <a:rPr lang="en-US" dirty="0" err="1"/>
              <a:t>superiores</a:t>
            </a:r>
            <a:r>
              <a:rPr lang="en-US" dirty="0"/>
              <a:t>
</a:t>
            </a:r>
            <a:endParaRPr lang="en-US" sz="4000" dirty="0"/>
          </a:p>
        </p:txBody>
      </p:sp>
      <p:sp>
        <p:nvSpPr>
          <p:cNvPr id="26627" name="Rectangle 3"/>
          <p:cNvSpPr>
            <a:spLocks noGrp="1" noChangeArrowheads="1"/>
          </p:cNvSpPr>
          <p:nvPr>
            <p:ph idx="1"/>
          </p:nvPr>
        </p:nvSpPr>
        <p:spPr>
          <a:xfrm>
            <a:off x="457200" y="1676400"/>
            <a:ext cx="8153400" cy="4267200"/>
          </a:xfrm>
        </p:spPr>
        <p:txBody>
          <a:bodyPr/>
          <a:lstStyle/>
          <a:p>
            <a:r>
              <a:rPr lang="en-US" dirty="0"/>
              <a:t>Biceps Brachii</a:t>
            </a:r>
          </a:p>
          <a:p>
            <a:pPr lvl="1"/>
            <a:r>
              <a:rPr lang="es-ES" dirty="0">
                <a:solidFill>
                  <a:schemeClr val="accent2"/>
                </a:solidFill>
              </a:rPr>
              <a:t>Músculo tiene dos cabezas
Tiene su origen en la escápula
Inserciones en el radio
</a:t>
            </a:r>
            <a:endParaRPr lang="en-US" dirty="0">
              <a:solidFill>
                <a:schemeClr val="accent2"/>
              </a:solidFill>
            </a:endParaRPr>
          </a:p>
        </p:txBody>
      </p:sp>
    </p:spTree>
    <p:extLst>
      <p:ext uri="{BB962C8B-B14F-4D97-AF65-F5344CB8AC3E}">
        <p14:creationId xmlns:p14="http://schemas.microsoft.com/office/powerpoint/2010/main" val="1714534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304800"/>
            <a:ext cx="8229600" cy="1143000"/>
          </a:xfrm>
        </p:spPr>
        <p:txBody>
          <a:bodyPr>
            <a:normAutofit fontScale="90000"/>
          </a:bodyPr>
          <a:lstStyle/>
          <a:p>
            <a:r>
              <a:rPr lang="en-US" dirty="0" err="1"/>
              <a:t>Músculos</a:t>
            </a:r>
            <a:r>
              <a:rPr lang="en-US" dirty="0"/>
              <a:t> de las </a:t>
            </a:r>
            <a:r>
              <a:rPr lang="en-US" dirty="0" err="1"/>
              <a:t>extremidades</a:t>
            </a:r>
            <a:r>
              <a:rPr lang="en-US" dirty="0"/>
              <a:t> </a:t>
            </a:r>
            <a:r>
              <a:rPr lang="en-US" dirty="0" err="1"/>
              <a:t>superiores</a:t>
            </a:r>
            <a:r>
              <a:rPr lang="en-US" dirty="0"/>
              <a:t>
</a:t>
            </a:r>
            <a:endParaRPr lang="en-US" sz="4000" dirty="0"/>
          </a:p>
        </p:txBody>
      </p:sp>
      <p:sp>
        <p:nvSpPr>
          <p:cNvPr id="136195" name="Rectangle 3"/>
          <p:cNvSpPr>
            <a:spLocks noGrp="1" noChangeArrowheads="1"/>
          </p:cNvSpPr>
          <p:nvPr>
            <p:ph idx="1"/>
          </p:nvPr>
        </p:nvSpPr>
        <p:spPr>
          <a:xfrm>
            <a:off x="457200" y="1676400"/>
            <a:ext cx="8382000" cy="4495800"/>
          </a:xfrm>
        </p:spPr>
        <p:txBody>
          <a:bodyPr/>
          <a:lstStyle/>
          <a:p>
            <a:r>
              <a:rPr lang="en-US" dirty="0"/>
              <a:t>Triceps Brachii</a:t>
            </a:r>
          </a:p>
          <a:p>
            <a:pPr lvl="1"/>
            <a:r>
              <a:rPr lang="es-ES" dirty="0">
                <a:solidFill>
                  <a:schemeClr val="accent2"/>
                </a:solidFill>
              </a:rPr>
              <a:t>Músculo tiene tres cabezas 
Tiene su origen en escápula y húmero
Inserciones en el proceso de olecranon del cúbito
En el codo
</a:t>
            </a:r>
            <a:endParaRPr lang="en-US" dirty="0">
              <a:solidFill>
                <a:srgbClr val="336600"/>
              </a:solidFill>
            </a:endParaRPr>
          </a:p>
        </p:txBody>
      </p:sp>
    </p:spTree>
    <p:extLst>
      <p:ext uri="{BB962C8B-B14F-4D97-AF65-F5344CB8AC3E}">
        <p14:creationId xmlns:p14="http://schemas.microsoft.com/office/powerpoint/2010/main" val="110097648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6"/>
          <p:cNvSpPr>
            <a:spLocks noGrp="1" noChangeArrowheads="1"/>
          </p:cNvSpPr>
          <p:nvPr>
            <p:ph type="title"/>
          </p:nvPr>
        </p:nvSpPr>
        <p:spPr>
          <a:xfrm>
            <a:off x="457200" y="304800"/>
            <a:ext cx="8305800" cy="1143000"/>
          </a:xfrm>
          <a:noFill/>
          <a:ln/>
        </p:spPr>
        <p:txBody>
          <a:bodyPr>
            <a:normAutofit fontScale="90000"/>
          </a:bodyPr>
          <a:lstStyle/>
          <a:p>
            <a:r>
              <a:rPr lang="en-US" dirty="0" err="1"/>
              <a:t>Músculos</a:t>
            </a:r>
            <a:r>
              <a:rPr lang="en-US" dirty="0"/>
              <a:t> de las </a:t>
            </a:r>
            <a:r>
              <a:rPr lang="en-US" dirty="0" err="1"/>
              <a:t>extremidades</a:t>
            </a:r>
            <a:r>
              <a:rPr lang="en-US" dirty="0"/>
              <a:t> </a:t>
            </a:r>
            <a:r>
              <a:rPr lang="en-US" dirty="0" err="1"/>
              <a:t>inferiores</a:t>
            </a:r>
            <a:r>
              <a:rPr lang="en-US" dirty="0"/>
              <a:t>
</a:t>
            </a:r>
            <a:endParaRPr lang="en-US" sz="4000" dirty="0"/>
          </a:p>
        </p:txBody>
      </p:sp>
      <p:sp>
        <p:nvSpPr>
          <p:cNvPr id="28675" name="Rectangle 3"/>
          <p:cNvSpPr>
            <a:spLocks noGrp="1" noChangeArrowheads="1"/>
          </p:cNvSpPr>
          <p:nvPr>
            <p:ph idx="1"/>
          </p:nvPr>
        </p:nvSpPr>
        <p:spPr>
          <a:xfrm>
            <a:off x="457200" y="1676400"/>
            <a:ext cx="8229600" cy="4343400"/>
          </a:xfrm>
        </p:spPr>
        <p:txBody>
          <a:bodyPr/>
          <a:lstStyle/>
          <a:p>
            <a:r>
              <a:rPr lang="en-US" dirty="0"/>
              <a:t>Gluteus Maximus</a:t>
            </a:r>
          </a:p>
          <a:p>
            <a:pPr lvl="1"/>
            <a:r>
              <a:rPr lang="es-ES" dirty="0">
                <a:solidFill>
                  <a:schemeClr val="accent2"/>
                </a:solidFill>
              </a:rPr>
              <a:t>Forma la mayor parte de la parte carnosa de la nalga
Se origina a partir de ilion e inserta en el fémur
</a:t>
            </a:r>
            <a:r>
              <a:rPr lang="en-US" dirty="0"/>
              <a:t>Gluteus Medius</a:t>
            </a:r>
          </a:p>
          <a:p>
            <a:pPr lvl="1"/>
            <a:r>
              <a:rPr lang="es-ES" dirty="0">
                <a:solidFill>
                  <a:schemeClr val="accent2"/>
                </a:solidFill>
              </a:rPr>
              <a:t>Situado por encima del cuadrante exterior superior del músculo glúteo </a:t>
            </a:r>
            <a:r>
              <a:rPr lang="es-ES" dirty="0" err="1">
                <a:solidFill>
                  <a:schemeClr val="accent2"/>
                </a:solidFill>
              </a:rPr>
              <a:t>maximus</a:t>
            </a:r>
            <a:r>
              <a:rPr lang="es-ES" dirty="0">
                <a:solidFill>
                  <a:schemeClr val="accent2"/>
                </a:solidFill>
              </a:rPr>
              <a:t>
Se origina en la parte posterior del ilion 
Inserciones en un trocánter más grande del fémur
</a:t>
            </a:r>
            <a:endParaRPr lang="en-US" dirty="0">
              <a:solidFill>
                <a:schemeClr val="accent2"/>
              </a:solidFill>
            </a:endParaRPr>
          </a:p>
        </p:txBody>
      </p:sp>
    </p:spTree>
    <p:extLst>
      <p:ext uri="{BB962C8B-B14F-4D97-AF65-F5344CB8AC3E}">
        <p14:creationId xmlns:p14="http://schemas.microsoft.com/office/powerpoint/2010/main" val="42449738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685800" y="1752600"/>
            <a:ext cx="7772400" cy="4343400"/>
          </a:xfrm>
        </p:spPr>
        <p:txBody>
          <a:bodyPr/>
          <a:lstStyle/>
          <a:p>
            <a:r>
              <a:rPr lang="en-US" dirty="0"/>
              <a:t>Quadriceps Femoris</a:t>
            </a:r>
          </a:p>
          <a:p>
            <a:pPr lvl="1"/>
            <a:r>
              <a:rPr lang="es-ES" dirty="0">
                <a:solidFill>
                  <a:schemeClr val="accent2"/>
                </a:solidFill>
              </a:rPr>
              <a:t>Forma la parte anterior del muslo
Ayudar a extender el muslo
</a:t>
            </a:r>
            <a:r>
              <a:rPr lang="en-US" dirty="0"/>
              <a:t>Hamstring Muscles</a:t>
            </a:r>
          </a:p>
          <a:p>
            <a:pPr lvl="1"/>
            <a:r>
              <a:rPr lang="es-ES" dirty="0">
                <a:solidFill>
                  <a:schemeClr val="accent2"/>
                </a:solidFill>
              </a:rPr>
              <a:t>Situado en la parte posterior del muslo
Ayudar a flexionar la pierna en el muslo 
Ayudar a extender el muslo
</a:t>
            </a:r>
            <a:endParaRPr lang="en-US" dirty="0">
              <a:solidFill>
                <a:schemeClr val="accent2"/>
              </a:solidFill>
            </a:endParaRPr>
          </a:p>
        </p:txBody>
      </p:sp>
      <p:sp>
        <p:nvSpPr>
          <p:cNvPr id="32772" name="Rectangle 4"/>
          <p:cNvSpPr>
            <a:spLocks noChangeArrowheads="1"/>
          </p:cNvSpPr>
          <p:nvPr/>
        </p:nvSpPr>
        <p:spPr bwMode="auto">
          <a:xfrm>
            <a:off x="457200" y="304800"/>
            <a:ext cx="8305800" cy="1219200"/>
          </a:xfrm>
          <a:prstGeom prst="rect">
            <a:avLst/>
          </a:prstGeom>
          <a:noFill/>
          <a:ln w="9525">
            <a:noFill/>
            <a:miter lim="800000"/>
            <a:headEnd/>
            <a:tailEnd/>
          </a:ln>
          <a:effectLst/>
        </p:spPr>
        <p:txBody>
          <a:bodyPr lIns="0" tIns="0" rIns="0" bIns="0" anchor="ctr"/>
          <a:lstStyle/>
          <a:p>
            <a:pPr algn="ctr"/>
            <a:r>
              <a:rPr lang="en-US" sz="4400" dirty="0" err="1">
                <a:solidFill>
                  <a:srgbClr val="000000"/>
                </a:solidFill>
                <a:latin typeface="Arial" charset="0"/>
              </a:rPr>
              <a:t>Músculos</a:t>
            </a:r>
            <a:r>
              <a:rPr lang="en-US" sz="4400" dirty="0">
                <a:solidFill>
                  <a:srgbClr val="000000"/>
                </a:solidFill>
                <a:latin typeface="Arial" charset="0"/>
              </a:rPr>
              <a:t> de las </a:t>
            </a:r>
            <a:r>
              <a:rPr lang="en-US" sz="4400" dirty="0" err="1">
                <a:solidFill>
                  <a:srgbClr val="000000"/>
                </a:solidFill>
                <a:latin typeface="Arial" charset="0"/>
              </a:rPr>
              <a:t>extremidades</a:t>
            </a:r>
            <a:r>
              <a:rPr lang="en-US" sz="4400" dirty="0">
                <a:solidFill>
                  <a:srgbClr val="000000"/>
                </a:solidFill>
                <a:latin typeface="Arial" charset="0"/>
              </a:rPr>
              <a:t> </a:t>
            </a:r>
            <a:r>
              <a:rPr lang="en-US" sz="4400" dirty="0" err="1">
                <a:solidFill>
                  <a:srgbClr val="000000"/>
                </a:solidFill>
                <a:latin typeface="Arial" charset="0"/>
              </a:rPr>
              <a:t>inferiores</a:t>
            </a:r>
            <a:r>
              <a:rPr lang="en-US" sz="4400" dirty="0">
                <a:solidFill>
                  <a:srgbClr val="000000"/>
                </a:solidFill>
                <a:latin typeface="Arial" charset="0"/>
              </a:rPr>
              <a:t>
</a:t>
            </a:r>
            <a:endParaRPr lang="en-US" sz="4000" dirty="0">
              <a:solidFill>
                <a:srgbClr val="000000"/>
              </a:solidFill>
              <a:latin typeface="Arial" charset="0"/>
            </a:endParaRPr>
          </a:p>
        </p:txBody>
      </p:sp>
    </p:spTree>
    <p:extLst>
      <p:ext uri="{BB962C8B-B14F-4D97-AF65-F5344CB8AC3E}">
        <p14:creationId xmlns:p14="http://schemas.microsoft.com/office/powerpoint/2010/main" val="39405598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85800" y="1752600"/>
            <a:ext cx="7924800" cy="4419600"/>
          </a:xfrm>
        </p:spPr>
        <p:txBody>
          <a:bodyPr/>
          <a:lstStyle/>
          <a:p>
            <a:r>
              <a:rPr lang="en-US" dirty="0"/>
              <a:t>Gastrocnemius</a:t>
            </a:r>
          </a:p>
          <a:p>
            <a:pPr lvl="1"/>
            <a:r>
              <a:rPr lang="es-ES" dirty="0">
                <a:solidFill>
                  <a:schemeClr val="accent2"/>
                </a:solidFill>
              </a:rPr>
              <a:t>Músculo principal de la pantorrilla
Se adhiere al hueso del talón a través del tendón de Aquiles
Se utiliza para flexionar el pie plantar y flexionar los dedos de los pies
</a:t>
            </a:r>
            <a:r>
              <a:rPr lang="en-US" dirty="0"/>
              <a:t>Tibialis Anterior</a:t>
            </a:r>
          </a:p>
          <a:p>
            <a:pPr lvl="1"/>
            <a:r>
              <a:rPr lang="es-ES" dirty="0">
                <a:solidFill>
                  <a:schemeClr val="accent2"/>
                </a:solidFill>
              </a:rPr>
              <a:t>Colocado en la parte delantera de la pierna
Se utiliza para </a:t>
            </a:r>
            <a:r>
              <a:rPr lang="es-ES" dirty="0" err="1">
                <a:solidFill>
                  <a:schemeClr val="accent2"/>
                </a:solidFill>
              </a:rPr>
              <a:t>dorsiflex</a:t>
            </a:r>
            <a:r>
              <a:rPr lang="es-ES" dirty="0">
                <a:solidFill>
                  <a:schemeClr val="accent2"/>
                </a:solidFill>
              </a:rPr>
              <a:t> pie y girar el pie hacia adentro
</a:t>
            </a:r>
            <a:endParaRPr lang="en-US" dirty="0"/>
          </a:p>
        </p:txBody>
      </p:sp>
      <p:sp>
        <p:nvSpPr>
          <p:cNvPr id="34821" name="Rectangle 5"/>
          <p:cNvSpPr>
            <a:spLocks noChangeArrowheads="1"/>
          </p:cNvSpPr>
          <p:nvPr/>
        </p:nvSpPr>
        <p:spPr bwMode="auto">
          <a:xfrm>
            <a:off x="457200" y="304800"/>
            <a:ext cx="8305800" cy="1219200"/>
          </a:xfrm>
          <a:prstGeom prst="rect">
            <a:avLst/>
          </a:prstGeom>
          <a:noFill/>
          <a:ln w="9525">
            <a:noFill/>
            <a:miter lim="800000"/>
            <a:headEnd/>
            <a:tailEnd/>
          </a:ln>
          <a:effectLst/>
        </p:spPr>
        <p:txBody>
          <a:bodyPr lIns="0" tIns="0" rIns="0" bIns="0" anchor="ctr"/>
          <a:lstStyle/>
          <a:p>
            <a:pPr algn="ctr" eaLnBrk="1" hangingPunct="1"/>
            <a:r>
              <a:rPr lang="en-US" sz="4400">
                <a:solidFill>
                  <a:srgbClr val="000000"/>
                </a:solidFill>
                <a:latin typeface="Arial" charset="0"/>
              </a:rPr>
              <a:t>Muscles of </a:t>
            </a:r>
            <a:br>
              <a:rPr lang="en-US" sz="4400">
                <a:solidFill>
                  <a:srgbClr val="000000"/>
                </a:solidFill>
                <a:latin typeface="Arial" charset="0"/>
              </a:rPr>
            </a:br>
            <a:r>
              <a:rPr lang="en-US" sz="4400">
                <a:solidFill>
                  <a:srgbClr val="000000"/>
                </a:solidFill>
                <a:latin typeface="Arial" charset="0"/>
              </a:rPr>
              <a:t>the Lower Extremities</a:t>
            </a:r>
            <a:endParaRPr lang="en-US" sz="4000">
              <a:solidFill>
                <a:srgbClr val="000000"/>
              </a:solidFill>
              <a:latin typeface="Arial" charset="0"/>
            </a:endParaRPr>
          </a:p>
        </p:txBody>
      </p:sp>
    </p:spTree>
    <p:extLst>
      <p:ext uri="{BB962C8B-B14F-4D97-AF65-F5344CB8AC3E}">
        <p14:creationId xmlns:p14="http://schemas.microsoft.com/office/powerpoint/2010/main" val="24127203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3200400" y="1676400"/>
            <a:ext cx="5486400" cy="1143000"/>
          </a:xfrm>
        </p:spPr>
        <p:txBody>
          <a:bodyPr>
            <a:normAutofit fontScale="90000"/>
          </a:bodyPr>
          <a:lstStyle/>
          <a:p>
            <a:r>
              <a:rPr lang="en-US" sz="3200" dirty="0"/>
              <a:t>CONDICIONES PATOLOGICAS
</a:t>
            </a:r>
          </a:p>
        </p:txBody>
      </p:sp>
      <p:sp>
        <p:nvSpPr>
          <p:cNvPr id="37891" name="Rectangle 3"/>
          <p:cNvSpPr>
            <a:spLocks noGrp="1" noChangeArrowheads="1"/>
          </p:cNvSpPr>
          <p:nvPr>
            <p:ph type="subTitle" idx="1"/>
          </p:nvPr>
        </p:nvSpPr>
        <p:spPr>
          <a:xfrm>
            <a:off x="3124200" y="3429000"/>
            <a:ext cx="5638800" cy="914400"/>
          </a:xfrm>
        </p:spPr>
        <p:txBody>
          <a:bodyPr>
            <a:normAutofit fontScale="62500" lnSpcReduction="20000"/>
          </a:bodyPr>
          <a:lstStyle/>
          <a:p>
            <a:r>
              <a:rPr lang="en-US" sz="4400" dirty="0" err="1"/>
              <a:t>Músculos</a:t>
            </a:r>
            <a:r>
              <a:rPr lang="en-US" sz="4400" dirty="0"/>
              <a:t>
</a:t>
            </a:r>
          </a:p>
        </p:txBody>
      </p:sp>
    </p:spTree>
    <p:extLst>
      <p:ext uri="{BB962C8B-B14F-4D97-AF65-F5344CB8AC3E}">
        <p14:creationId xmlns:p14="http://schemas.microsoft.com/office/powerpoint/2010/main" val="29280773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US" dirty="0" err="1"/>
              <a:t>Distrofia</a:t>
            </a:r>
            <a:r>
              <a:rPr lang="en-US" dirty="0"/>
              <a:t> muscular
</a:t>
            </a:r>
          </a:p>
        </p:txBody>
      </p:sp>
      <p:sp>
        <p:nvSpPr>
          <p:cNvPr id="39939" name="Rectangle 3"/>
          <p:cNvSpPr>
            <a:spLocks noGrp="1" noChangeArrowheads="1"/>
          </p:cNvSpPr>
          <p:nvPr>
            <p:ph idx="1"/>
          </p:nvPr>
        </p:nvSpPr>
        <p:spPr>
          <a:xfrm>
            <a:off x="685800" y="1600200"/>
            <a:ext cx="8001000" cy="4343400"/>
          </a:xfrm>
        </p:spPr>
        <p:txBody>
          <a:bodyPr/>
          <a:lstStyle/>
          <a:p>
            <a:r>
              <a:rPr lang="es-ES" dirty="0"/>
              <a:t>Pronunciado
(MUSS-</a:t>
            </a:r>
            <a:r>
              <a:rPr lang="es-ES" dirty="0" err="1"/>
              <a:t>kew</a:t>
            </a:r>
            <a:r>
              <a:rPr lang="es-ES" dirty="0"/>
              <a:t>-lar DIS-</a:t>
            </a:r>
            <a:r>
              <a:rPr lang="es-ES" dirty="0" err="1"/>
              <a:t>troh</a:t>
            </a:r>
            <a:r>
              <a:rPr lang="es-ES" dirty="0"/>
              <a:t>-</a:t>
            </a:r>
            <a:r>
              <a:rPr lang="es-ES" dirty="0" err="1"/>
              <a:t>fee</a:t>
            </a:r>
            <a:r>
              <a:rPr lang="es-ES" dirty="0"/>
              <a:t>)
Definido
Grupo de trastornos de transmisión genética
Caracterizado por debilidad progresiva y degeneración de la fibra muscular
No hay evidencia de afectación nerviosa o degeneración del tejido nervioso
</a:t>
            </a:r>
            <a:endParaRPr lang="en-US" dirty="0">
              <a:solidFill>
                <a:schemeClr val="accent2"/>
              </a:solidFill>
            </a:endParaRPr>
          </a:p>
        </p:txBody>
      </p:sp>
    </p:spTree>
    <p:extLst>
      <p:ext uri="{BB962C8B-B14F-4D97-AF65-F5344CB8AC3E}">
        <p14:creationId xmlns:p14="http://schemas.microsoft.com/office/powerpoint/2010/main" val="29529612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Polymyositis</a:t>
            </a:r>
          </a:p>
        </p:txBody>
      </p:sp>
      <p:sp>
        <p:nvSpPr>
          <p:cNvPr id="41987" name="Rectangle 3"/>
          <p:cNvSpPr>
            <a:spLocks noGrp="1" noChangeArrowheads="1"/>
          </p:cNvSpPr>
          <p:nvPr>
            <p:ph idx="1"/>
          </p:nvPr>
        </p:nvSpPr>
        <p:spPr>
          <a:xfrm>
            <a:off x="685800" y="1524000"/>
            <a:ext cx="8001000" cy="4419600"/>
          </a:xfrm>
        </p:spPr>
        <p:txBody>
          <a:bodyPr/>
          <a:lstStyle/>
          <a:p>
            <a:r>
              <a:rPr lang="es-ES" dirty="0"/>
              <a:t>Pronunciado
(</a:t>
            </a:r>
            <a:r>
              <a:rPr lang="es-ES" dirty="0" err="1"/>
              <a:t>pol</a:t>
            </a:r>
            <a:r>
              <a:rPr lang="es-ES" dirty="0"/>
              <a:t>-</a:t>
            </a:r>
            <a:r>
              <a:rPr lang="es-ES" dirty="0" err="1"/>
              <a:t>ee</a:t>
            </a:r>
            <a:r>
              <a:rPr lang="es-ES" dirty="0"/>
              <a:t>-</a:t>
            </a:r>
            <a:r>
              <a:rPr lang="es-ES" dirty="0" err="1"/>
              <a:t>my</a:t>
            </a:r>
            <a:r>
              <a:rPr lang="es-ES" dirty="0"/>
              <a:t>-oh-SIGH-</a:t>
            </a:r>
            <a:r>
              <a:rPr lang="es-ES" dirty="0" err="1"/>
              <a:t>tis</a:t>
            </a:r>
            <a:r>
              <a:rPr lang="es-ES" dirty="0"/>
              <a:t>)
Definido
Enfermedad crónica y progresiva que afecta a los músculos esqueléticos
Caracterizado por debilidad muscular y degeneración 
Atrofia</a:t>
            </a:r>
            <a:endParaRPr lang="en-US" dirty="0">
              <a:solidFill>
                <a:schemeClr val="accent2"/>
              </a:solidFill>
            </a:endParaRPr>
          </a:p>
        </p:txBody>
      </p:sp>
    </p:spTree>
    <p:extLst>
      <p:ext uri="{BB962C8B-B14F-4D97-AF65-F5344CB8AC3E}">
        <p14:creationId xmlns:p14="http://schemas.microsoft.com/office/powerpoint/2010/main" val="42773663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Rotator Cuff Tear</a:t>
            </a:r>
          </a:p>
        </p:txBody>
      </p:sp>
      <p:sp>
        <p:nvSpPr>
          <p:cNvPr id="124931" name="Rectangle 3"/>
          <p:cNvSpPr>
            <a:spLocks noGrp="1" noChangeArrowheads="1"/>
          </p:cNvSpPr>
          <p:nvPr>
            <p:ph idx="1"/>
          </p:nvPr>
        </p:nvSpPr>
        <p:spPr/>
        <p:txBody>
          <a:bodyPr>
            <a:normAutofit fontScale="92500"/>
          </a:bodyPr>
          <a:lstStyle/>
          <a:p>
            <a:r>
              <a:rPr lang="es-ES" dirty="0"/>
              <a:t>Pronunciado
(ROH-</a:t>
            </a:r>
            <a:r>
              <a:rPr lang="es-ES" dirty="0" err="1"/>
              <a:t>tay</a:t>
            </a:r>
            <a:r>
              <a:rPr lang="es-ES" dirty="0"/>
              <a:t>-</a:t>
            </a:r>
            <a:r>
              <a:rPr lang="es-ES" dirty="0" err="1"/>
              <a:t>tor</a:t>
            </a:r>
            <a:r>
              <a:rPr lang="es-ES" dirty="0"/>
              <a:t> </a:t>
            </a:r>
            <a:r>
              <a:rPr lang="es-ES" dirty="0" err="1"/>
              <a:t>kuff</a:t>
            </a:r>
            <a:r>
              <a:rPr lang="es-ES" dirty="0"/>
              <a:t> TAIR)
Definido
Desgarro en los músculos que forman un "brazalete" sobre el extremo superior del brazo
El manguito rotador ayuda a levantar y girar el brazo 
También ayuda a mantener la cabeza del húmero en su lugar durante el secuestro del brazo
</a:t>
            </a:r>
            <a:endParaRPr lang="en-US" dirty="0">
              <a:solidFill>
                <a:srgbClr val="336600"/>
              </a:solidFill>
            </a:endParaRPr>
          </a:p>
        </p:txBody>
      </p:sp>
    </p:spTree>
    <p:extLst>
      <p:ext uri="{BB962C8B-B14F-4D97-AF65-F5344CB8AC3E}">
        <p14:creationId xmlns:p14="http://schemas.microsoft.com/office/powerpoint/2010/main" val="58882456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Rotator Cuff Tear</a:t>
            </a:r>
          </a:p>
        </p:txBody>
      </p:sp>
      <p:pic>
        <p:nvPicPr>
          <p:cNvPr id="125957" name="Picture 5" descr="fig 7-4"/>
          <p:cNvPicPr>
            <a:picLocks noChangeAspect="1" noChangeArrowheads="1"/>
          </p:cNvPicPr>
          <p:nvPr/>
        </p:nvPicPr>
        <p:blipFill>
          <a:blip r:embed="rId3" cstate="print"/>
          <a:srcRect/>
          <a:stretch>
            <a:fillRect/>
          </a:stretch>
        </p:blipFill>
        <p:spPr bwMode="auto">
          <a:xfrm>
            <a:off x="2057400" y="1524000"/>
            <a:ext cx="5057775" cy="4486275"/>
          </a:xfrm>
          <a:prstGeom prst="rect">
            <a:avLst/>
          </a:prstGeom>
          <a:noFill/>
        </p:spPr>
      </p:pic>
    </p:spTree>
    <p:extLst>
      <p:ext uri="{BB962C8B-B14F-4D97-AF65-F5344CB8AC3E}">
        <p14:creationId xmlns:p14="http://schemas.microsoft.com/office/powerpoint/2010/main" val="41445016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ctrTitle"/>
          </p:nvPr>
        </p:nvSpPr>
        <p:spPr>
          <a:xfrm>
            <a:off x="3124200" y="1524000"/>
            <a:ext cx="5638800" cy="1524000"/>
          </a:xfrm>
        </p:spPr>
        <p:txBody>
          <a:bodyPr>
            <a:normAutofit fontScale="90000"/>
          </a:bodyPr>
          <a:lstStyle/>
          <a:p>
            <a:r>
              <a:rPr lang="es-ES" dirty="0"/>
              <a:t>TECNIQUES, TRATAMIENTOS Y PROCEDIMIENTOS DIAGNOSTICOS
</a:t>
            </a:r>
            <a:endParaRPr lang="en-US" dirty="0"/>
          </a:p>
        </p:txBody>
      </p:sp>
      <p:sp>
        <p:nvSpPr>
          <p:cNvPr id="44035" name="Rectangle 3"/>
          <p:cNvSpPr>
            <a:spLocks noGrp="1" noChangeArrowheads="1"/>
          </p:cNvSpPr>
          <p:nvPr>
            <p:ph type="subTitle" idx="1"/>
          </p:nvPr>
        </p:nvSpPr>
        <p:spPr>
          <a:xfrm>
            <a:off x="3124200" y="3505200"/>
            <a:ext cx="5638800" cy="1066800"/>
          </a:xfrm>
        </p:spPr>
        <p:txBody>
          <a:bodyPr/>
          <a:lstStyle/>
          <a:p>
            <a:r>
              <a:rPr lang="en-US" dirty="0" err="1"/>
              <a:t>Músculos</a:t>
            </a:r>
            <a:r>
              <a:rPr lang="en-US" dirty="0"/>
              <a:t>
</a:t>
            </a:r>
          </a:p>
        </p:txBody>
      </p:sp>
    </p:spTree>
    <p:extLst>
      <p:ext uri="{BB962C8B-B14F-4D97-AF65-F5344CB8AC3E}">
        <p14:creationId xmlns:p14="http://schemas.microsoft.com/office/powerpoint/2010/main" val="391676109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304800"/>
            <a:ext cx="8305800" cy="1143000"/>
          </a:xfrm>
        </p:spPr>
        <p:txBody>
          <a:bodyPr>
            <a:normAutofit fontScale="90000"/>
          </a:bodyPr>
          <a:lstStyle/>
          <a:p>
            <a:r>
              <a:rPr lang="es-ES" dirty="0"/>
              <a:t>Técnicas, tratamientos y procedimientos de diagnóstico
</a:t>
            </a:r>
            <a:endParaRPr lang="en-US" dirty="0"/>
          </a:p>
        </p:txBody>
      </p:sp>
      <p:sp>
        <p:nvSpPr>
          <p:cNvPr id="46083" name="Rectangle 3"/>
          <p:cNvSpPr>
            <a:spLocks noGrp="1" noChangeArrowheads="1"/>
          </p:cNvSpPr>
          <p:nvPr>
            <p:ph idx="1"/>
          </p:nvPr>
        </p:nvSpPr>
        <p:spPr>
          <a:xfrm>
            <a:off x="457200" y="1752600"/>
            <a:ext cx="8229600" cy="4343400"/>
          </a:xfrm>
        </p:spPr>
        <p:txBody>
          <a:bodyPr/>
          <a:lstStyle/>
          <a:p>
            <a:r>
              <a:rPr lang="en-US" dirty="0"/>
              <a:t>Electromyography</a:t>
            </a:r>
          </a:p>
          <a:p>
            <a:pPr lvl="1"/>
            <a:r>
              <a:rPr lang="es-ES" dirty="0">
                <a:solidFill>
                  <a:schemeClr val="accent2"/>
                </a:solidFill>
              </a:rPr>
              <a:t>Proceso de registro de la fuerza de contracción de un músculo cuando es estimulado por corriente eléctrica
</a:t>
            </a:r>
            <a:r>
              <a:rPr lang="en-US" dirty="0"/>
              <a:t>Muscle biopsy</a:t>
            </a:r>
          </a:p>
          <a:p>
            <a:pPr lvl="1"/>
            <a:r>
              <a:rPr lang="es-ES" dirty="0">
                <a:solidFill>
                  <a:schemeClr val="accent2"/>
                </a:solidFill>
              </a:rPr>
              <a:t>Extracción de una muestra de tejido muscular, a través de una aguja de biopsia o biopsia por incisión, con el fin de examinarla bajo un microscopio
</a:t>
            </a:r>
            <a:endParaRPr lang="en-US" dirty="0"/>
          </a:p>
        </p:txBody>
      </p:sp>
    </p:spTree>
    <p:extLst>
      <p:ext uri="{BB962C8B-B14F-4D97-AF65-F5344CB8AC3E}">
        <p14:creationId xmlns:p14="http://schemas.microsoft.com/office/powerpoint/2010/main" val="27643535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r>
              <a:rPr lang="en-US" dirty="0" err="1"/>
              <a:t>Resumen</a:t>
            </a:r>
            <a:r>
              <a:rPr lang="en-US" dirty="0"/>
              <a:t> de las </a:t>
            </a:r>
            <a:r>
              <a:rPr lang="en-US" dirty="0" err="1"/>
              <a:t>articulaciones</a:t>
            </a:r>
            <a:r>
              <a:rPr lang="en-US" dirty="0"/>
              <a:t>
</a:t>
            </a:r>
          </a:p>
        </p:txBody>
      </p:sp>
      <p:sp>
        <p:nvSpPr>
          <p:cNvPr id="48131" name="Rectangle 3"/>
          <p:cNvSpPr>
            <a:spLocks noGrp="1" noChangeArrowheads="1"/>
          </p:cNvSpPr>
          <p:nvPr>
            <p:ph idx="1"/>
          </p:nvPr>
        </p:nvSpPr>
        <p:spPr/>
        <p:txBody>
          <a:bodyPr/>
          <a:lstStyle/>
          <a:p>
            <a:r>
              <a:rPr lang="es-ES" dirty="0"/>
              <a:t>Articulación - articulación
Punto en el que dos huesos individuales se conectan
Las articulaciones determinan el grado de movimiento 
El movimiento varía de libre a limitado 
Sutura - junta inamovible
El propósito es unir los huesos
</a:t>
            </a:r>
            <a:endParaRPr lang="en-US" dirty="0"/>
          </a:p>
        </p:txBody>
      </p:sp>
    </p:spTree>
    <p:extLst>
      <p:ext uri="{BB962C8B-B14F-4D97-AF65-F5344CB8AC3E}">
        <p14:creationId xmlns:p14="http://schemas.microsoft.com/office/powerpoint/2010/main" val="339827517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304800"/>
            <a:ext cx="8229600" cy="1219200"/>
          </a:xfrm>
        </p:spPr>
        <p:txBody>
          <a:bodyPr>
            <a:normAutofit fontScale="90000"/>
          </a:bodyPr>
          <a:lstStyle/>
          <a:p>
            <a:r>
              <a:rPr lang="es-ES" dirty="0"/>
              <a:t>Clasificación de las articulaciones</a:t>
            </a:r>
            <a:br>
              <a:rPr lang="es-ES" dirty="0"/>
            </a:br>
            <a:r>
              <a:rPr lang="es-ES" dirty="0"/>
              <a:t>(</a:t>
            </a:r>
            <a:r>
              <a:rPr lang="es-ES" dirty="0" err="1"/>
              <a:t>Structural</a:t>
            </a:r>
            <a:r>
              <a:rPr lang="es-ES" dirty="0"/>
              <a:t>)
</a:t>
            </a:r>
            <a:endParaRPr lang="en-US" dirty="0"/>
          </a:p>
        </p:txBody>
      </p:sp>
      <p:sp>
        <p:nvSpPr>
          <p:cNvPr id="50179" name="Rectangle 3"/>
          <p:cNvSpPr>
            <a:spLocks noGrp="1" noChangeArrowheads="1"/>
          </p:cNvSpPr>
          <p:nvPr>
            <p:ph idx="1"/>
          </p:nvPr>
        </p:nvSpPr>
        <p:spPr>
          <a:xfrm>
            <a:off x="457200" y="1676400"/>
            <a:ext cx="8229600" cy="4064000"/>
          </a:xfrm>
        </p:spPr>
        <p:txBody>
          <a:bodyPr/>
          <a:lstStyle/>
          <a:p>
            <a:r>
              <a:rPr lang="en-US" dirty="0"/>
              <a:t>Fibrous </a:t>
            </a:r>
          </a:p>
          <a:p>
            <a:pPr lvl="1"/>
            <a:r>
              <a:rPr lang="es-ES" dirty="0">
                <a:solidFill>
                  <a:schemeClr val="accent2"/>
                </a:solidFill>
              </a:rPr>
              <a:t>Las superficies de hueso encajan estrechamente entre sí
Reunidos por tejido conectivo fibroso
Junta inamovible
Ejemplo: Sutura entre los huesos del cráneo
</a:t>
            </a:r>
            <a:endParaRPr lang="en-US" dirty="0">
              <a:solidFill>
                <a:srgbClr val="336600"/>
              </a:solidFill>
            </a:endParaRPr>
          </a:p>
        </p:txBody>
      </p:sp>
    </p:spTree>
    <p:extLst>
      <p:ext uri="{BB962C8B-B14F-4D97-AF65-F5344CB8AC3E}">
        <p14:creationId xmlns:p14="http://schemas.microsoft.com/office/powerpoint/2010/main" val="375150631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304800"/>
            <a:ext cx="8229600" cy="1066800"/>
          </a:xfrm>
        </p:spPr>
        <p:txBody>
          <a:bodyPr>
            <a:normAutofit fontScale="90000"/>
          </a:bodyPr>
          <a:lstStyle/>
          <a:p>
            <a:r>
              <a:rPr lang="en-US"/>
              <a:t>Classification of Joints</a:t>
            </a:r>
            <a:br>
              <a:rPr lang="en-US"/>
            </a:br>
            <a:r>
              <a:rPr lang="en-US"/>
              <a:t>(Structural)</a:t>
            </a:r>
          </a:p>
        </p:txBody>
      </p:sp>
      <p:sp>
        <p:nvSpPr>
          <p:cNvPr id="55299" name="Rectangle 3"/>
          <p:cNvSpPr>
            <a:spLocks noGrp="1" noChangeArrowheads="1"/>
          </p:cNvSpPr>
          <p:nvPr>
            <p:ph idx="1"/>
          </p:nvPr>
        </p:nvSpPr>
        <p:spPr/>
        <p:txBody>
          <a:bodyPr/>
          <a:lstStyle/>
          <a:p>
            <a:endParaRPr lang="en-US"/>
          </a:p>
          <a:p>
            <a:endParaRPr lang="en-US"/>
          </a:p>
          <a:p>
            <a:endParaRPr lang="en-US"/>
          </a:p>
        </p:txBody>
      </p:sp>
      <p:pic>
        <p:nvPicPr>
          <p:cNvPr id="55300" name="Picture 4" descr="19"/>
          <p:cNvPicPr>
            <a:picLocks noChangeAspect="1" noChangeArrowheads="1"/>
          </p:cNvPicPr>
          <p:nvPr/>
        </p:nvPicPr>
        <p:blipFill>
          <a:blip r:embed="rId3" cstate="print"/>
          <a:srcRect/>
          <a:stretch>
            <a:fillRect/>
          </a:stretch>
        </p:blipFill>
        <p:spPr bwMode="auto">
          <a:xfrm>
            <a:off x="1752600" y="1600200"/>
            <a:ext cx="5689600" cy="4495800"/>
          </a:xfrm>
          <a:prstGeom prst="rect">
            <a:avLst/>
          </a:prstGeom>
          <a:noFill/>
        </p:spPr>
      </p:pic>
    </p:spTree>
    <p:extLst>
      <p:ext uri="{BB962C8B-B14F-4D97-AF65-F5344CB8AC3E}">
        <p14:creationId xmlns:p14="http://schemas.microsoft.com/office/powerpoint/2010/main" val="399600467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304800"/>
            <a:ext cx="8305800" cy="1295400"/>
          </a:xfrm>
        </p:spPr>
        <p:txBody>
          <a:bodyPr>
            <a:normAutofit fontScale="90000"/>
          </a:bodyPr>
          <a:lstStyle/>
          <a:p>
            <a:r>
              <a:rPr lang="en-US"/>
              <a:t>Classification of Joints</a:t>
            </a:r>
            <a:br>
              <a:rPr lang="en-US"/>
            </a:br>
            <a:r>
              <a:rPr lang="en-US"/>
              <a:t>(Structural)</a:t>
            </a:r>
          </a:p>
        </p:txBody>
      </p:sp>
      <p:sp>
        <p:nvSpPr>
          <p:cNvPr id="56323" name="Rectangle 3"/>
          <p:cNvSpPr>
            <a:spLocks noGrp="1" noChangeArrowheads="1"/>
          </p:cNvSpPr>
          <p:nvPr>
            <p:ph idx="1"/>
          </p:nvPr>
        </p:nvSpPr>
        <p:spPr>
          <a:xfrm>
            <a:off x="685800" y="1828800"/>
            <a:ext cx="7772400" cy="4114800"/>
          </a:xfrm>
        </p:spPr>
        <p:txBody>
          <a:bodyPr/>
          <a:lstStyle/>
          <a:p>
            <a:r>
              <a:rPr lang="en-US" dirty="0"/>
              <a:t>Cartilaginous </a:t>
            </a:r>
          </a:p>
          <a:p>
            <a:pPr lvl="1"/>
            <a:r>
              <a:rPr lang="es-ES" dirty="0">
                <a:solidFill>
                  <a:schemeClr val="accent2"/>
                </a:solidFill>
              </a:rPr>
              <a:t>Los huesos están conectados por cartílago
Junta de movimiento limitado
Ejemplo: Sínfisis
Articulación entre los huesos púbicos de la pelvis
</a:t>
            </a:r>
            <a:endParaRPr lang="en-US" dirty="0">
              <a:solidFill>
                <a:srgbClr val="336600"/>
              </a:solidFill>
            </a:endParaRPr>
          </a:p>
        </p:txBody>
      </p:sp>
    </p:spTree>
    <p:extLst>
      <p:ext uri="{BB962C8B-B14F-4D97-AF65-F5344CB8AC3E}">
        <p14:creationId xmlns:p14="http://schemas.microsoft.com/office/powerpoint/2010/main" val="113177963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304800"/>
            <a:ext cx="8229600" cy="1143000"/>
          </a:xfrm>
        </p:spPr>
        <p:txBody>
          <a:bodyPr>
            <a:normAutofit fontScale="90000"/>
          </a:bodyPr>
          <a:lstStyle/>
          <a:p>
            <a:r>
              <a:rPr lang="en-US"/>
              <a:t>Classification of Joints</a:t>
            </a:r>
            <a:br>
              <a:rPr lang="en-US"/>
            </a:br>
            <a:r>
              <a:rPr lang="en-US"/>
              <a:t>(Structural)</a:t>
            </a:r>
          </a:p>
        </p:txBody>
      </p:sp>
      <p:pic>
        <p:nvPicPr>
          <p:cNvPr id="58372" name="Picture 4" descr="21"/>
          <p:cNvPicPr>
            <a:picLocks noChangeAspect="1" noChangeArrowheads="1"/>
          </p:cNvPicPr>
          <p:nvPr/>
        </p:nvPicPr>
        <p:blipFill>
          <a:blip r:embed="rId3" cstate="print"/>
          <a:srcRect/>
          <a:stretch>
            <a:fillRect/>
          </a:stretch>
        </p:blipFill>
        <p:spPr bwMode="auto">
          <a:xfrm>
            <a:off x="1828800" y="1600200"/>
            <a:ext cx="5486400" cy="4419600"/>
          </a:xfrm>
          <a:prstGeom prst="rect">
            <a:avLst/>
          </a:prstGeom>
          <a:noFill/>
        </p:spPr>
      </p:pic>
    </p:spTree>
    <p:extLst>
      <p:ext uri="{BB962C8B-B14F-4D97-AF65-F5344CB8AC3E}">
        <p14:creationId xmlns:p14="http://schemas.microsoft.com/office/powerpoint/2010/main" val="33776789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304800"/>
            <a:ext cx="8229600" cy="1219200"/>
          </a:xfrm>
        </p:spPr>
        <p:txBody>
          <a:bodyPr>
            <a:normAutofit fontScale="90000"/>
          </a:bodyPr>
          <a:lstStyle/>
          <a:p>
            <a:r>
              <a:rPr lang="en-US"/>
              <a:t>Classification of Joints</a:t>
            </a:r>
            <a:br>
              <a:rPr lang="en-US"/>
            </a:br>
            <a:r>
              <a:rPr lang="en-US"/>
              <a:t>(Structural)</a:t>
            </a:r>
          </a:p>
        </p:txBody>
      </p:sp>
      <p:sp>
        <p:nvSpPr>
          <p:cNvPr id="60419" name="Rectangle 3"/>
          <p:cNvSpPr>
            <a:spLocks noGrp="1" noChangeArrowheads="1"/>
          </p:cNvSpPr>
          <p:nvPr>
            <p:ph idx="1"/>
          </p:nvPr>
        </p:nvSpPr>
        <p:spPr>
          <a:xfrm>
            <a:off x="457200" y="1752600"/>
            <a:ext cx="8229600" cy="4114800"/>
          </a:xfrm>
        </p:spPr>
        <p:txBody>
          <a:bodyPr/>
          <a:lstStyle/>
          <a:p>
            <a:r>
              <a:rPr lang="en-US" dirty="0"/>
              <a:t>Synovial </a:t>
            </a:r>
          </a:p>
          <a:p>
            <a:pPr lvl="1"/>
            <a:r>
              <a:rPr lang="es-ES" dirty="0">
                <a:solidFill>
                  <a:schemeClr val="accent2"/>
                </a:solidFill>
              </a:rPr>
              <a:t>Espacio entre los huesos - cavidad articular
Cavidad articular forrada con membrana sinovial
Membrana sinovial secreta líquido sinovial
Los huesos se mantienen unidos por ligamentos
Junta de libre circulación
Ejemplo : hombro
</a:t>
            </a:r>
            <a:endParaRPr lang="en-US" dirty="0">
              <a:solidFill>
                <a:srgbClr val="336600"/>
              </a:solidFill>
            </a:endParaRPr>
          </a:p>
        </p:txBody>
      </p:sp>
    </p:spTree>
    <p:extLst>
      <p:ext uri="{BB962C8B-B14F-4D97-AF65-F5344CB8AC3E}">
        <p14:creationId xmlns:p14="http://schemas.microsoft.com/office/powerpoint/2010/main" val="7809499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304800"/>
            <a:ext cx="8229600" cy="1219200"/>
          </a:xfrm>
        </p:spPr>
        <p:txBody>
          <a:bodyPr>
            <a:normAutofit fontScale="90000"/>
          </a:bodyPr>
          <a:lstStyle/>
          <a:p>
            <a:r>
              <a:rPr lang="en-US"/>
              <a:t>Classification of Joints</a:t>
            </a:r>
            <a:br>
              <a:rPr lang="en-US"/>
            </a:br>
            <a:r>
              <a:rPr lang="en-US"/>
              <a:t>(Functional)</a:t>
            </a:r>
          </a:p>
        </p:txBody>
      </p:sp>
      <p:sp>
        <p:nvSpPr>
          <p:cNvPr id="62467" name="Rectangle 3"/>
          <p:cNvSpPr>
            <a:spLocks noGrp="1" noChangeArrowheads="1"/>
          </p:cNvSpPr>
          <p:nvPr>
            <p:ph idx="1"/>
          </p:nvPr>
        </p:nvSpPr>
        <p:spPr>
          <a:xfrm>
            <a:off x="685800" y="1600200"/>
            <a:ext cx="8001000" cy="4419600"/>
          </a:xfrm>
        </p:spPr>
        <p:txBody>
          <a:bodyPr/>
          <a:lstStyle/>
          <a:p>
            <a:r>
              <a:rPr lang="en-US" dirty="0"/>
              <a:t>Hinge </a:t>
            </a:r>
          </a:p>
          <a:p>
            <a:pPr lvl="1"/>
            <a:r>
              <a:rPr lang="es-ES" dirty="0">
                <a:solidFill>
                  <a:schemeClr val="accent2"/>
                </a:solidFill>
              </a:rPr>
              <a:t>Permite un movimiento de ida y vuelta
Ejemplo: codo
</a:t>
            </a:r>
            <a:r>
              <a:rPr lang="en-US" dirty="0"/>
              <a:t>Ball-and-Socket </a:t>
            </a:r>
          </a:p>
          <a:p>
            <a:pPr lvl="1"/>
            <a:r>
              <a:rPr lang="es-ES" dirty="0">
                <a:solidFill>
                  <a:schemeClr val="accent2"/>
                </a:solidFill>
              </a:rPr>
              <a:t>Permite el movimiento en muchas direcciones alrededor de un punto central
Ejemplo: articulación del hombro y articulación de la cadera
</a:t>
            </a:r>
            <a:endParaRPr lang="en-US" dirty="0">
              <a:solidFill>
                <a:srgbClr val="336600"/>
              </a:solidFill>
            </a:endParaRPr>
          </a:p>
        </p:txBody>
      </p:sp>
    </p:spTree>
    <p:extLst>
      <p:ext uri="{BB962C8B-B14F-4D97-AF65-F5344CB8AC3E}">
        <p14:creationId xmlns:p14="http://schemas.microsoft.com/office/powerpoint/2010/main" val="312600085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304800"/>
            <a:ext cx="8305800" cy="1143000"/>
          </a:xfrm>
        </p:spPr>
        <p:txBody>
          <a:bodyPr>
            <a:normAutofit fontScale="90000"/>
          </a:bodyPr>
          <a:lstStyle/>
          <a:p>
            <a:r>
              <a:rPr lang="en-US"/>
              <a:t>Classification of Joints</a:t>
            </a:r>
            <a:br>
              <a:rPr lang="en-US"/>
            </a:br>
            <a:r>
              <a:rPr lang="en-US"/>
              <a:t>(Functional)</a:t>
            </a:r>
          </a:p>
        </p:txBody>
      </p:sp>
      <p:pic>
        <p:nvPicPr>
          <p:cNvPr id="64516" name="Picture 4" descr="24"/>
          <p:cNvPicPr>
            <a:picLocks noChangeAspect="1" noChangeArrowheads="1"/>
          </p:cNvPicPr>
          <p:nvPr/>
        </p:nvPicPr>
        <p:blipFill>
          <a:blip r:embed="rId3" cstate="print"/>
          <a:srcRect/>
          <a:stretch>
            <a:fillRect/>
          </a:stretch>
        </p:blipFill>
        <p:spPr bwMode="auto">
          <a:xfrm>
            <a:off x="1371600" y="1752600"/>
            <a:ext cx="6400800" cy="4346575"/>
          </a:xfrm>
          <a:prstGeom prst="rect">
            <a:avLst/>
          </a:prstGeom>
          <a:noFill/>
        </p:spPr>
      </p:pic>
    </p:spTree>
    <p:extLst>
      <p:ext uri="{BB962C8B-B14F-4D97-AF65-F5344CB8AC3E}">
        <p14:creationId xmlns:p14="http://schemas.microsoft.com/office/powerpoint/2010/main" val="41018870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fontScale="90000"/>
          </a:bodyPr>
          <a:lstStyle/>
          <a:p>
            <a:r>
              <a:rPr lang="en-US" dirty="0" err="1"/>
              <a:t>Movimientos</a:t>
            </a:r>
            <a:r>
              <a:rPr lang="en-US" dirty="0"/>
              <a:t> de </a:t>
            </a:r>
            <a:r>
              <a:rPr lang="en-US" dirty="0" err="1"/>
              <a:t>articulaciones</a:t>
            </a:r>
            <a:r>
              <a:rPr lang="en-US" dirty="0"/>
              <a:t>
</a:t>
            </a:r>
          </a:p>
        </p:txBody>
      </p:sp>
      <p:sp>
        <p:nvSpPr>
          <p:cNvPr id="66563" name="Rectangle 3"/>
          <p:cNvSpPr>
            <a:spLocks noGrp="1" noChangeArrowheads="1"/>
          </p:cNvSpPr>
          <p:nvPr>
            <p:ph idx="1"/>
          </p:nvPr>
        </p:nvSpPr>
        <p:spPr>
          <a:xfrm>
            <a:off x="457200" y="1371600"/>
            <a:ext cx="8229600" cy="4648200"/>
          </a:xfrm>
        </p:spPr>
        <p:txBody>
          <a:bodyPr/>
          <a:lstStyle/>
          <a:p>
            <a:r>
              <a:rPr lang="en-US" dirty="0"/>
              <a:t>Flexion</a:t>
            </a:r>
          </a:p>
          <a:p>
            <a:pPr lvl="1"/>
            <a:r>
              <a:rPr lang="es-ES" dirty="0">
                <a:solidFill>
                  <a:schemeClr val="accent2"/>
                </a:solidFill>
              </a:rPr>
              <a:t>Movimiento de flexión
Disminuye el ángulo entre dos huesos
</a:t>
            </a:r>
            <a:r>
              <a:rPr lang="en-US" dirty="0"/>
              <a:t>Extension</a:t>
            </a:r>
          </a:p>
          <a:p>
            <a:pPr lvl="1"/>
            <a:r>
              <a:rPr lang="es-ES" dirty="0">
                <a:solidFill>
                  <a:schemeClr val="accent2"/>
                </a:solidFill>
              </a:rPr>
              <a:t>Movimiento de enderezamiento
Aumenta el ángulo entre dos huesos
</a:t>
            </a:r>
            <a:endParaRPr lang="en-US" dirty="0">
              <a:solidFill>
                <a:schemeClr val="accent2"/>
              </a:solidFill>
            </a:endParaRPr>
          </a:p>
        </p:txBody>
      </p:sp>
    </p:spTree>
    <p:extLst>
      <p:ext uri="{BB962C8B-B14F-4D97-AF65-F5344CB8AC3E}">
        <p14:creationId xmlns:p14="http://schemas.microsoft.com/office/powerpoint/2010/main" val="335579637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t>Movements of Joints</a:t>
            </a:r>
          </a:p>
        </p:txBody>
      </p:sp>
      <p:sp>
        <p:nvSpPr>
          <p:cNvPr id="68611" name="Rectangle 3"/>
          <p:cNvSpPr>
            <a:spLocks noGrp="1" noChangeArrowheads="1"/>
          </p:cNvSpPr>
          <p:nvPr>
            <p:ph idx="1"/>
          </p:nvPr>
        </p:nvSpPr>
        <p:spPr/>
        <p:txBody>
          <a:bodyPr/>
          <a:lstStyle/>
          <a:p>
            <a:r>
              <a:rPr lang="en-US" dirty="0"/>
              <a:t>Abduction</a:t>
            </a:r>
          </a:p>
          <a:p>
            <a:pPr lvl="1"/>
            <a:r>
              <a:rPr lang="es-ES" dirty="0">
                <a:solidFill>
                  <a:schemeClr val="accent2"/>
                </a:solidFill>
              </a:rPr>
              <a:t>Movimiento de un hueso lejos de la línea media del cuerpo
</a:t>
            </a:r>
            <a:r>
              <a:rPr lang="en-US" dirty="0"/>
              <a:t>Adduction</a:t>
            </a:r>
          </a:p>
          <a:p>
            <a:pPr lvl="1"/>
            <a:r>
              <a:rPr lang="es-ES" dirty="0">
                <a:solidFill>
                  <a:schemeClr val="accent2"/>
                </a:solidFill>
              </a:rPr>
              <a:t>Movimiento de un hueso hacia la línea media del cuerpo
</a:t>
            </a:r>
            <a:endParaRPr lang="en-US" dirty="0">
              <a:solidFill>
                <a:schemeClr val="accent2"/>
              </a:solidFill>
            </a:endParaRPr>
          </a:p>
        </p:txBody>
      </p:sp>
    </p:spTree>
    <p:extLst>
      <p:ext uri="{BB962C8B-B14F-4D97-AF65-F5344CB8AC3E}">
        <p14:creationId xmlns:p14="http://schemas.microsoft.com/office/powerpoint/2010/main" val="145627564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Movements of Joints</a:t>
            </a:r>
          </a:p>
        </p:txBody>
      </p:sp>
      <p:sp>
        <p:nvSpPr>
          <p:cNvPr id="70659" name="Rectangle 3"/>
          <p:cNvSpPr>
            <a:spLocks noGrp="1" noChangeArrowheads="1"/>
          </p:cNvSpPr>
          <p:nvPr>
            <p:ph idx="1"/>
          </p:nvPr>
        </p:nvSpPr>
        <p:spPr>
          <a:xfrm>
            <a:off x="457200" y="1447800"/>
            <a:ext cx="8229600" cy="4148138"/>
          </a:xfrm>
        </p:spPr>
        <p:txBody>
          <a:bodyPr/>
          <a:lstStyle/>
          <a:p>
            <a:r>
              <a:rPr lang="en-US" dirty="0"/>
              <a:t>Supination</a:t>
            </a:r>
          </a:p>
          <a:p>
            <a:pPr lvl="1"/>
            <a:r>
              <a:rPr lang="es-ES" dirty="0">
                <a:solidFill>
                  <a:schemeClr val="accent2"/>
                </a:solidFill>
              </a:rPr>
              <a:t>Acto de subir la palma de la mano o hacia adelante
</a:t>
            </a:r>
            <a:r>
              <a:rPr lang="en-US" dirty="0"/>
              <a:t>Pronation</a:t>
            </a:r>
          </a:p>
          <a:p>
            <a:pPr lvl="1"/>
            <a:r>
              <a:rPr lang="es-ES" dirty="0">
                <a:solidFill>
                  <a:schemeClr val="accent2"/>
                </a:solidFill>
              </a:rPr>
              <a:t>Acto de bajar la palma de la mano o retroceder
</a:t>
            </a:r>
            <a:endParaRPr lang="en-US" dirty="0">
              <a:solidFill>
                <a:schemeClr val="accent2"/>
              </a:solidFill>
            </a:endParaRPr>
          </a:p>
        </p:txBody>
      </p:sp>
    </p:spTree>
    <p:extLst>
      <p:ext uri="{BB962C8B-B14F-4D97-AF65-F5344CB8AC3E}">
        <p14:creationId xmlns:p14="http://schemas.microsoft.com/office/powerpoint/2010/main" val="394580105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p:txBody>
          <a:bodyPr/>
          <a:lstStyle/>
          <a:p>
            <a:r>
              <a:rPr lang="en-US"/>
              <a:t>Movements of Joints</a:t>
            </a:r>
          </a:p>
        </p:txBody>
      </p:sp>
      <p:sp>
        <p:nvSpPr>
          <p:cNvPr id="73731" name="Rectangle 3"/>
          <p:cNvSpPr>
            <a:spLocks noGrp="1" noChangeArrowheads="1"/>
          </p:cNvSpPr>
          <p:nvPr>
            <p:ph idx="1"/>
          </p:nvPr>
        </p:nvSpPr>
        <p:spPr>
          <a:xfrm>
            <a:off x="457200" y="1524000"/>
            <a:ext cx="8229600" cy="4191000"/>
          </a:xfrm>
        </p:spPr>
        <p:txBody>
          <a:bodyPr/>
          <a:lstStyle/>
          <a:p>
            <a:r>
              <a:rPr lang="en-US" dirty="0"/>
              <a:t>Dorsiflexion</a:t>
            </a:r>
          </a:p>
          <a:p>
            <a:pPr lvl="1"/>
            <a:r>
              <a:rPr lang="es-ES" dirty="0">
                <a:solidFill>
                  <a:schemeClr val="accent2"/>
                </a:solidFill>
              </a:rPr>
              <a:t>Estrecha el ángulo entre la pierna y la parte superior del pie
El pie está doblado hacia atrás, o hacia arriba, en el tobillo
</a:t>
            </a:r>
            <a:endParaRPr lang="en-US" dirty="0">
              <a:solidFill>
                <a:schemeClr val="accent2"/>
              </a:solidFill>
            </a:endParaRPr>
          </a:p>
        </p:txBody>
      </p:sp>
    </p:spTree>
    <p:extLst>
      <p:ext uri="{BB962C8B-B14F-4D97-AF65-F5344CB8AC3E}">
        <p14:creationId xmlns:p14="http://schemas.microsoft.com/office/powerpoint/2010/main" val="179924557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3"/>
          <p:cNvSpPr>
            <a:spLocks noGrp="1" noChangeArrowheads="1"/>
          </p:cNvSpPr>
          <p:nvPr>
            <p:ph type="title"/>
          </p:nvPr>
        </p:nvSpPr>
        <p:spPr/>
        <p:txBody>
          <a:bodyPr/>
          <a:lstStyle/>
          <a:p>
            <a:r>
              <a:rPr lang="en-US"/>
              <a:t>Movements of Joints</a:t>
            </a:r>
          </a:p>
        </p:txBody>
      </p:sp>
      <p:sp>
        <p:nvSpPr>
          <p:cNvPr id="137218" name="Rectangle 2"/>
          <p:cNvSpPr>
            <a:spLocks noGrp="1" noChangeArrowheads="1"/>
          </p:cNvSpPr>
          <p:nvPr>
            <p:ph idx="1"/>
          </p:nvPr>
        </p:nvSpPr>
        <p:spPr>
          <a:xfrm>
            <a:off x="457200" y="1524000"/>
            <a:ext cx="8229600" cy="4267200"/>
          </a:xfrm>
        </p:spPr>
        <p:txBody>
          <a:bodyPr/>
          <a:lstStyle/>
          <a:p>
            <a:r>
              <a:rPr lang="en-US" dirty="0"/>
              <a:t>Plantar Flexion</a:t>
            </a:r>
          </a:p>
          <a:p>
            <a:pPr lvl="1"/>
            <a:r>
              <a:rPr lang="es-ES" dirty="0">
                <a:solidFill>
                  <a:schemeClr val="accent2"/>
                </a:solidFill>
              </a:rPr>
              <a:t>Aumenta el ángulo entre la pierna y la parte superior del pie
El pie está doblado hacia abajo en el tobillo
Dedos apuntando hacia abajo, como en el ballet
</a:t>
            </a:r>
            <a:endParaRPr lang="en-US" dirty="0">
              <a:solidFill>
                <a:schemeClr val="accent2"/>
              </a:solidFill>
            </a:endParaRPr>
          </a:p>
        </p:txBody>
      </p:sp>
    </p:spTree>
    <p:extLst>
      <p:ext uri="{BB962C8B-B14F-4D97-AF65-F5344CB8AC3E}">
        <p14:creationId xmlns:p14="http://schemas.microsoft.com/office/powerpoint/2010/main" val="251584045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Movements of Joints</a:t>
            </a:r>
          </a:p>
        </p:txBody>
      </p:sp>
      <p:sp>
        <p:nvSpPr>
          <p:cNvPr id="75779" name="Rectangle 3"/>
          <p:cNvSpPr>
            <a:spLocks noGrp="1" noChangeArrowheads="1"/>
          </p:cNvSpPr>
          <p:nvPr>
            <p:ph idx="1"/>
          </p:nvPr>
        </p:nvSpPr>
        <p:spPr/>
        <p:txBody>
          <a:bodyPr/>
          <a:lstStyle/>
          <a:p>
            <a:r>
              <a:rPr lang="en-US" dirty="0"/>
              <a:t>Rotation</a:t>
            </a:r>
          </a:p>
          <a:p>
            <a:pPr lvl="1"/>
            <a:r>
              <a:rPr lang="es-ES" dirty="0">
                <a:solidFill>
                  <a:schemeClr val="accent2"/>
                </a:solidFill>
              </a:rPr>
              <a:t>Girar un hueso en su propio eje
</a:t>
            </a:r>
            <a:r>
              <a:rPr lang="en-US" dirty="0"/>
              <a:t>Circumduction</a:t>
            </a:r>
          </a:p>
          <a:p>
            <a:pPr lvl="1"/>
            <a:r>
              <a:rPr lang="es-ES" dirty="0">
                <a:solidFill>
                  <a:schemeClr val="accent2"/>
                </a:solidFill>
              </a:rPr>
              <a:t>Movimiento de una extremidad en un movimiento circular
Se puede realizar con juntas de bolas y zócalos
</a:t>
            </a:r>
            <a:endParaRPr lang="en-US" dirty="0">
              <a:solidFill>
                <a:schemeClr val="accent2"/>
              </a:solidFill>
            </a:endParaRPr>
          </a:p>
        </p:txBody>
      </p:sp>
    </p:spTree>
    <p:extLst>
      <p:ext uri="{BB962C8B-B14F-4D97-AF65-F5344CB8AC3E}">
        <p14:creationId xmlns:p14="http://schemas.microsoft.com/office/powerpoint/2010/main" val="365360639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a:xfrm>
            <a:off x="3124200" y="1676400"/>
            <a:ext cx="5638800" cy="914400"/>
          </a:xfrm>
        </p:spPr>
        <p:txBody>
          <a:bodyPr>
            <a:normAutofit fontScale="90000"/>
          </a:bodyPr>
          <a:lstStyle/>
          <a:p>
            <a:r>
              <a:rPr lang="en-US" sz="3200" dirty="0"/>
              <a:t>CONDICIONES PATOLOGICAS
</a:t>
            </a:r>
          </a:p>
        </p:txBody>
      </p:sp>
      <p:sp>
        <p:nvSpPr>
          <p:cNvPr id="77827" name="Rectangle 3"/>
          <p:cNvSpPr>
            <a:spLocks noGrp="1" noChangeArrowheads="1"/>
          </p:cNvSpPr>
          <p:nvPr>
            <p:ph type="subTitle" idx="1"/>
          </p:nvPr>
        </p:nvSpPr>
        <p:spPr>
          <a:xfrm>
            <a:off x="3124200" y="3429000"/>
            <a:ext cx="5638800" cy="990600"/>
          </a:xfrm>
        </p:spPr>
        <p:txBody>
          <a:bodyPr>
            <a:normAutofit fontScale="70000" lnSpcReduction="20000"/>
          </a:bodyPr>
          <a:lstStyle/>
          <a:p>
            <a:r>
              <a:rPr lang="en-US" sz="4400" dirty="0" err="1"/>
              <a:t>Articulaciones</a:t>
            </a:r>
            <a:r>
              <a:rPr lang="en-US" sz="4400" dirty="0"/>
              <a:t>
</a:t>
            </a:r>
            <a:endParaRPr lang="en-US" sz="4400" dirty="0">
              <a:solidFill>
                <a:schemeClr val="accent2"/>
              </a:solidFill>
            </a:endParaRPr>
          </a:p>
        </p:txBody>
      </p:sp>
    </p:spTree>
    <p:extLst>
      <p:ext uri="{BB962C8B-B14F-4D97-AF65-F5344CB8AC3E}">
        <p14:creationId xmlns:p14="http://schemas.microsoft.com/office/powerpoint/2010/main" val="276103419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26"/>
          <p:cNvSpPr>
            <a:spLocks noGrp="1" noChangeArrowheads="1"/>
          </p:cNvSpPr>
          <p:nvPr>
            <p:ph type="title"/>
          </p:nvPr>
        </p:nvSpPr>
        <p:spPr>
          <a:xfrm>
            <a:off x="457200" y="381000"/>
            <a:ext cx="8229600" cy="1143000"/>
          </a:xfrm>
        </p:spPr>
        <p:txBody>
          <a:bodyPr/>
          <a:lstStyle/>
          <a:p>
            <a:r>
              <a:rPr lang="en-US" dirty="0"/>
              <a:t>Adhesive </a:t>
            </a:r>
            <a:r>
              <a:rPr lang="en-US" dirty="0" err="1"/>
              <a:t>Capsulitis</a:t>
            </a:r>
            <a:endParaRPr lang="en-US" dirty="0"/>
          </a:p>
        </p:txBody>
      </p:sp>
      <p:sp>
        <p:nvSpPr>
          <p:cNvPr id="126979" name="Rectangle 1027"/>
          <p:cNvSpPr>
            <a:spLocks noGrp="1" noChangeArrowheads="1"/>
          </p:cNvSpPr>
          <p:nvPr>
            <p:ph idx="1"/>
          </p:nvPr>
        </p:nvSpPr>
        <p:spPr/>
        <p:txBody>
          <a:bodyPr/>
          <a:lstStyle/>
          <a:p>
            <a:r>
              <a:rPr lang="es-ES" dirty="0"/>
              <a:t>Pronunciado
(</a:t>
            </a:r>
            <a:r>
              <a:rPr lang="es-ES" dirty="0" err="1"/>
              <a:t>add</a:t>
            </a:r>
            <a:r>
              <a:rPr lang="es-ES" dirty="0"/>
              <a:t>-HE-</a:t>
            </a:r>
            <a:r>
              <a:rPr lang="es-ES" dirty="0" err="1"/>
              <a:t>sive</a:t>
            </a:r>
            <a:r>
              <a:rPr lang="es-ES" dirty="0"/>
              <a:t> </a:t>
            </a:r>
            <a:r>
              <a:rPr lang="es-ES" dirty="0" err="1"/>
              <a:t>cap</a:t>
            </a:r>
            <a:r>
              <a:rPr lang="es-ES" dirty="0"/>
              <a:t>-</a:t>
            </a:r>
            <a:r>
              <a:rPr lang="es-ES" dirty="0" err="1"/>
              <a:t>sool</a:t>
            </a:r>
            <a:r>
              <a:rPr lang="es-ES" dirty="0"/>
              <a:t>-EYE-</a:t>
            </a:r>
            <a:r>
              <a:rPr lang="es-ES" dirty="0" err="1"/>
              <a:t>tis</a:t>
            </a:r>
            <a:r>
              <a:rPr lang="es-ES" dirty="0"/>
              <a:t>)
Definido
Condición del hombro caracterizada por rigidez del hombro, movimiento limitado del hombro y dolor
También conocido como "hombro congelado"
</a:t>
            </a:r>
            <a:endParaRPr lang="en-US" dirty="0">
              <a:solidFill>
                <a:schemeClr val="accent2"/>
              </a:solidFill>
            </a:endParaRPr>
          </a:p>
        </p:txBody>
      </p:sp>
    </p:spTree>
    <p:extLst>
      <p:ext uri="{BB962C8B-B14F-4D97-AF65-F5344CB8AC3E}">
        <p14:creationId xmlns:p14="http://schemas.microsoft.com/office/powerpoint/2010/main" val="19134394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Arthritis</a:t>
            </a:r>
          </a:p>
        </p:txBody>
      </p:sp>
      <p:sp>
        <p:nvSpPr>
          <p:cNvPr id="79875" name="Rectangle 3"/>
          <p:cNvSpPr>
            <a:spLocks noGrp="1" noChangeArrowheads="1"/>
          </p:cNvSpPr>
          <p:nvPr>
            <p:ph idx="1"/>
          </p:nvPr>
        </p:nvSpPr>
        <p:spPr/>
        <p:txBody>
          <a:bodyPr/>
          <a:lstStyle/>
          <a:p>
            <a:r>
              <a:rPr lang="es-ES" dirty="0"/>
              <a:t>Pronunciado
(ar-THRY- </a:t>
            </a:r>
            <a:r>
              <a:rPr lang="es-ES" dirty="0" err="1"/>
              <a:t>tis</a:t>
            </a:r>
            <a:r>
              <a:rPr lang="es-ES" dirty="0"/>
              <a:t>)
Definido
Inflamación de las articulaciones
</a:t>
            </a:r>
            <a:endParaRPr lang="en-US" dirty="0">
              <a:solidFill>
                <a:schemeClr val="accent2"/>
              </a:solidFill>
            </a:endParaRPr>
          </a:p>
        </p:txBody>
      </p:sp>
    </p:spTree>
    <p:extLst>
      <p:ext uri="{BB962C8B-B14F-4D97-AF65-F5344CB8AC3E}">
        <p14:creationId xmlns:p14="http://schemas.microsoft.com/office/powerpoint/2010/main" val="32345537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Ankylosing Spondylitis</a:t>
            </a:r>
          </a:p>
        </p:txBody>
      </p:sp>
      <p:sp>
        <p:nvSpPr>
          <p:cNvPr id="81923" name="Rectangle 3"/>
          <p:cNvSpPr>
            <a:spLocks noGrp="1" noChangeArrowheads="1"/>
          </p:cNvSpPr>
          <p:nvPr>
            <p:ph idx="1"/>
          </p:nvPr>
        </p:nvSpPr>
        <p:spPr>
          <a:xfrm>
            <a:off x="685800" y="1600200"/>
            <a:ext cx="8001000" cy="4114800"/>
          </a:xfrm>
        </p:spPr>
        <p:txBody>
          <a:bodyPr/>
          <a:lstStyle/>
          <a:p>
            <a:r>
              <a:rPr lang="en-US" dirty="0" err="1"/>
              <a:t>Pronunciado</a:t>
            </a:r>
            <a:r>
              <a:rPr lang="en-US" dirty="0"/>
              <a:t>
(ang-</a:t>
            </a:r>
            <a:r>
              <a:rPr lang="en-US" dirty="0" err="1"/>
              <a:t>kih</a:t>
            </a:r>
            <a:r>
              <a:rPr lang="en-US" dirty="0"/>
              <a:t>-LOH-sing </a:t>
            </a:r>
            <a:r>
              <a:rPr lang="en-US" dirty="0" err="1"/>
              <a:t>spon</a:t>
            </a:r>
            <a:r>
              <a:rPr lang="en-US" dirty="0"/>
              <a:t>-</a:t>
            </a:r>
            <a:r>
              <a:rPr lang="en-US" dirty="0" err="1"/>
              <a:t>dil</a:t>
            </a:r>
            <a:r>
              <a:rPr lang="en-US" dirty="0"/>
              <a:t>-EYE-tis)
</a:t>
            </a:r>
            <a:r>
              <a:rPr lang="en-US" dirty="0" err="1"/>
              <a:t>Definido</a:t>
            </a:r>
            <a:r>
              <a:rPr lang="en-US" dirty="0"/>
              <a:t>
Tipo de </a:t>
            </a:r>
            <a:r>
              <a:rPr lang="en-US" dirty="0" err="1"/>
              <a:t>artritis</a:t>
            </a:r>
            <a:r>
              <a:rPr lang="en-US" dirty="0"/>
              <a:t> que </a:t>
            </a:r>
            <a:r>
              <a:rPr lang="en-US" dirty="0" err="1"/>
              <a:t>afecta</a:t>
            </a:r>
            <a:r>
              <a:rPr lang="en-US" dirty="0"/>
              <a:t> la </a:t>
            </a:r>
            <a:r>
              <a:rPr lang="en-US" dirty="0" err="1"/>
              <a:t>columna</a:t>
            </a:r>
            <a:r>
              <a:rPr lang="en-US" dirty="0"/>
              <a:t> vertebral
</a:t>
            </a:r>
            <a:r>
              <a:rPr lang="en-US" dirty="0" err="1"/>
              <a:t>Causas</a:t>
            </a:r>
            <a:r>
              <a:rPr lang="en-US" dirty="0"/>
              <a:t> de </a:t>
            </a:r>
            <a:r>
              <a:rPr lang="en-US" dirty="0" err="1"/>
              <a:t>deformidades</a:t>
            </a:r>
            <a:r>
              <a:rPr lang="en-US" dirty="0"/>
              <a:t> de la </a:t>
            </a:r>
            <a:r>
              <a:rPr lang="en-US" dirty="0" err="1"/>
              <a:t>columna</a:t>
            </a:r>
            <a:r>
              <a:rPr lang="en-US" dirty="0"/>
              <a:t> vertebral
</a:t>
            </a:r>
            <a:endParaRPr lang="en-US" dirty="0">
              <a:solidFill>
                <a:schemeClr val="accent2"/>
              </a:solidFill>
            </a:endParaRPr>
          </a:p>
        </p:txBody>
      </p:sp>
    </p:spTree>
    <p:extLst>
      <p:ext uri="{BB962C8B-B14F-4D97-AF65-F5344CB8AC3E}">
        <p14:creationId xmlns:p14="http://schemas.microsoft.com/office/powerpoint/2010/main" val="54799303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Bunion (Hallux Valgus)</a:t>
            </a:r>
          </a:p>
        </p:txBody>
      </p:sp>
      <p:sp>
        <p:nvSpPr>
          <p:cNvPr id="83971" name="Rectangle 3"/>
          <p:cNvSpPr>
            <a:spLocks noGrp="1" noChangeArrowheads="1"/>
          </p:cNvSpPr>
          <p:nvPr>
            <p:ph idx="1"/>
          </p:nvPr>
        </p:nvSpPr>
        <p:spPr/>
        <p:txBody>
          <a:bodyPr/>
          <a:lstStyle/>
          <a:p>
            <a:r>
              <a:rPr lang="es-ES" dirty="0"/>
              <a:t>Pronunciado
(BUN-</a:t>
            </a:r>
            <a:r>
              <a:rPr lang="es-ES" dirty="0" err="1"/>
              <a:t>yun</a:t>
            </a:r>
            <a:r>
              <a:rPr lang="es-ES" dirty="0"/>
              <a:t>)  (HAL-</a:t>
            </a:r>
            <a:r>
              <a:rPr lang="es-ES" dirty="0" err="1"/>
              <a:t>uks</a:t>
            </a:r>
            <a:r>
              <a:rPr lang="es-ES" dirty="0"/>
              <a:t> VAL-gus)
Definido
Agrandamiento anormal de la articulación en la base del dedo del dedo del dedo del dedo del dedo del dedo del dedo
</a:t>
            </a:r>
            <a:endParaRPr lang="en-US" dirty="0">
              <a:solidFill>
                <a:schemeClr val="accent2"/>
              </a:solidFill>
            </a:endParaRPr>
          </a:p>
        </p:txBody>
      </p:sp>
    </p:spTree>
    <p:extLst>
      <p:ext uri="{BB962C8B-B14F-4D97-AF65-F5344CB8AC3E}">
        <p14:creationId xmlns:p14="http://schemas.microsoft.com/office/powerpoint/2010/main" val="303017585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Dislocation</a:t>
            </a:r>
          </a:p>
        </p:txBody>
      </p:sp>
      <p:sp>
        <p:nvSpPr>
          <p:cNvPr id="86019" name="Rectangle 3"/>
          <p:cNvSpPr>
            <a:spLocks noGrp="1" noChangeArrowheads="1"/>
          </p:cNvSpPr>
          <p:nvPr>
            <p:ph idx="1"/>
          </p:nvPr>
        </p:nvSpPr>
        <p:spPr/>
        <p:txBody>
          <a:bodyPr/>
          <a:lstStyle/>
          <a:p>
            <a:r>
              <a:rPr lang="es-ES" dirty="0"/>
              <a:t>Pronunciado
(</a:t>
            </a:r>
            <a:r>
              <a:rPr lang="es-ES" dirty="0" err="1"/>
              <a:t>diss</a:t>
            </a:r>
            <a:r>
              <a:rPr lang="es-ES" dirty="0"/>
              <a:t>-</a:t>
            </a:r>
            <a:r>
              <a:rPr lang="es-ES" dirty="0" err="1"/>
              <a:t>loh</a:t>
            </a:r>
            <a:r>
              <a:rPr lang="es-ES" dirty="0"/>
              <a:t>-KAY-</a:t>
            </a:r>
            <a:r>
              <a:rPr lang="es-ES" dirty="0" err="1"/>
              <a:t>shun</a:t>
            </a:r>
            <a:r>
              <a:rPr lang="es-ES" dirty="0"/>
              <a:t>)
Definido
Desplazamiento de un hueso de su ubicación normal dentro de una articulación
Provoca la pérdida de la función de la articulación
</a:t>
            </a:r>
            <a:endParaRPr lang="en-US" dirty="0">
              <a:solidFill>
                <a:schemeClr val="accent2"/>
              </a:solidFill>
            </a:endParaRPr>
          </a:p>
        </p:txBody>
      </p:sp>
    </p:spTree>
    <p:extLst>
      <p:ext uri="{BB962C8B-B14F-4D97-AF65-F5344CB8AC3E}">
        <p14:creationId xmlns:p14="http://schemas.microsoft.com/office/powerpoint/2010/main" val="292174793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Ganglion</a:t>
            </a:r>
          </a:p>
        </p:txBody>
      </p:sp>
      <p:sp>
        <p:nvSpPr>
          <p:cNvPr id="88067" name="Rectangle 3"/>
          <p:cNvSpPr>
            <a:spLocks noGrp="1" noChangeArrowheads="1"/>
          </p:cNvSpPr>
          <p:nvPr>
            <p:ph idx="1"/>
          </p:nvPr>
        </p:nvSpPr>
        <p:spPr/>
        <p:txBody>
          <a:bodyPr/>
          <a:lstStyle/>
          <a:p>
            <a:r>
              <a:rPr lang="es-ES" dirty="0"/>
              <a:t>Pronunciado
(GANG-lee-</a:t>
            </a:r>
            <a:r>
              <a:rPr lang="es-ES" dirty="0" err="1"/>
              <a:t>on</a:t>
            </a:r>
            <a:r>
              <a:rPr lang="es-ES" dirty="0"/>
              <a:t>)
Definido
Tumor quístico que se desarrolla en un tendón
A veces ocurre en la parte posterior de la muñeca
</a:t>
            </a:r>
            <a:endParaRPr lang="en-US" dirty="0"/>
          </a:p>
        </p:txBody>
      </p:sp>
    </p:spTree>
    <p:extLst>
      <p:ext uri="{BB962C8B-B14F-4D97-AF65-F5344CB8AC3E}">
        <p14:creationId xmlns:p14="http://schemas.microsoft.com/office/powerpoint/2010/main" val="109897779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Gout</a:t>
            </a:r>
          </a:p>
        </p:txBody>
      </p:sp>
      <p:sp>
        <p:nvSpPr>
          <p:cNvPr id="91139" name="Rectangle 3"/>
          <p:cNvSpPr>
            <a:spLocks noGrp="1" noChangeArrowheads="1"/>
          </p:cNvSpPr>
          <p:nvPr>
            <p:ph idx="1"/>
          </p:nvPr>
        </p:nvSpPr>
        <p:spPr/>
        <p:txBody>
          <a:bodyPr/>
          <a:lstStyle/>
          <a:p>
            <a:r>
              <a:rPr lang="es-ES" dirty="0"/>
              <a:t>Pronunciado
(GOWT)
Definido
Artritis aguda que se caracteriza por inflamación de la primera articulación </a:t>
            </a:r>
            <a:r>
              <a:rPr lang="es-ES" dirty="0" err="1"/>
              <a:t>metatarsal</a:t>
            </a:r>
            <a:r>
              <a:rPr lang="es-ES" dirty="0"/>
              <a:t> del dedo del pie grande
</a:t>
            </a:r>
            <a:endParaRPr lang="en-US" dirty="0">
              <a:solidFill>
                <a:schemeClr val="accent2"/>
              </a:solidFill>
            </a:endParaRPr>
          </a:p>
        </p:txBody>
      </p:sp>
    </p:spTree>
    <p:extLst>
      <p:ext uri="{BB962C8B-B14F-4D97-AF65-F5344CB8AC3E}">
        <p14:creationId xmlns:p14="http://schemas.microsoft.com/office/powerpoint/2010/main" val="198700396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Herniated Disk</a:t>
            </a:r>
          </a:p>
        </p:txBody>
      </p:sp>
      <p:sp>
        <p:nvSpPr>
          <p:cNvPr id="93187" name="Rectangle 3"/>
          <p:cNvSpPr>
            <a:spLocks noGrp="1" noChangeArrowheads="1"/>
          </p:cNvSpPr>
          <p:nvPr>
            <p:ph idx="1"/>
          </p:nvPr>
        </p:nvSpPr>
        <p:spPr>
          <a:xfrm>
            <a:off x="457200" y="1447800"/>
            <a:ext cx="8229600" cy="4419600"/>
          </a:xfrm>
        </p:spPr>
        <p:txBody>
          <a:bodyPr/>
          <a:lstStyle/>
          <a:p>
            <a:pPr>
              <a:lnSpc>
                <a:spcPct val="90000"/>
              </a:lnSpc>
            </a:pPr>
            <a:r>
              <a:rPr lang="es-ES" dirty="0"/>
              <a:t>Pronunciado
(disco HER-</a:t>
            </a:r>
            <a:r>
              <a:rPr lang="es-ES" dirty="0" err="1"/>
              <a:t>nee</a:t>
            </a:r>
            <a:r>
              <a:rPr lang="es-ES" dirty="0"/>
              <a:t>-ay-</a:t>
            </a:r>
            <a:r>
              <a:rPr lang="es-ES" dirty="0" err="1"/>
              <a:t>ted</a:t>
            </a:r>
            <a:r>
              <a:rPr lang="es-ES" dirty="0"/>
              <a:t>)
Definido
Ruptura de la parte central del disco vertebral a través de la pared del disco y en el canal espinal
También llamado disco roto o disco deslizado
</a:t>
            </a:r>
            <a:endParaRPr lang="en-US" dirty="0">
              <a:solidFill>
                <a:schemeClr val="accent2"/>
              </a:solidFill>
            </a:endParaRPr>
          </a:p>
        </p:txBody>
      </p:sp>
    </p:spTree>
    <p:extLst>
      <p:ext uri="{BB962C8B-B14F-4D97-AF65-F5344CB8AC3E}">
        <p14:creationId xmlns:p14="http://schemas.microsoft.com/office/powerpoint/2010/main" val="213910726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Herniated Disk</a:t>
            </a:r>
          </a:p>
        </p:txBody>
      </p:sp>
      <p:pic>
        <p:nvPicPr>
          <p:cNvPr id="95236" name="Picture 4" descr="38"/>
          <p:cNvPicPr>
            <a:picLocks noChangeAspect="1" noChangeArrowheads="1"/>
          </p:cNvPicPr>
          <p:nvPr/>
        </p:nvPicPr>
        <p:blipFill>
          <a:blip r:embed="rId3" cstate="print"/>
          <a:srcRect/>
          <a:stretch>
            <a:fillRect/>
          </a:stretch>
        </p:blipFill>
        <p:spPr bwMode="auto">
          <a:xfrm>
            <a:off x="1828800" y="1349375"/>
            <a:ext cx="5486400" cy="4594225"/>
          </a:xfrm>
          <a:prstGeom prst="rect">
            <a:avLst/>
          </a:prstGeom>
          <a:noFill/>
        </p:spPr>
      </p:pic>
    </p:spTree>
    <p:extLst>
      <p:ext uri="{BB962C8B-B14F-4D97-AF65-F5344CB8AC3E}">
        <p14:creationId xmlns:p14="http://schemas.microsoft.com/office/powerpoint/2010/main" val="174637011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Lyme Disease</a:t>
            </a:r>
          </a:p>
        </p:txBody>
      </p:sp>
      <p:sp>
        <p:nvSpPr>
          <p:cNvPr id="97283" name="Rectangle 3"/>
          <p:cNvSpPr>
            <a:spLocks noGrp="1" noChangeArrowheads="1"/>
          </p:cNvSpPr>
          <p:nvPr>
            <p:ph idx="1"/>
          </p:nvPr>
        </p:nvSpPr>
        <p:spPr/>
        <p:txBody>
          <a:bodyPr/>
          <a:lstStyle/>
          <a:p>
            <a:r>
              <a:rPr lang="es-ES" dirty="0"/>
              <a:t>Pronunciado
(LYME </a:t>
            </a:r>
            <a:r>
              <a:rPr lang="es-ES" dirty="0" err="1"/>
              <a:t>dih</a:t>
            </a:r>
            <a:r>
              <a:rPr lang="es-ES" dirty="0"/>
              <a:t>-ZEEZ)
Definido
Infección inflamatoria aguda y recurrente, transmitida a través de la picadura de una garrapata de ciervo infectada
</a:t>
            </a:r>
            <a:endParaRPr lang="en-US" dirty="0">
              <a:solidFill>
                <a:schemeClr val="accent2"/>
              </a:solidFill>
            </a:endParaRPr>
          </a:p>
        </p:txBody>
      </p:sp>
    </p:spTree>
    <p:extLst>
      <p:ext uri="{BB962C8B-B14F-4D97-AF65-F5344CB8AC3E}">
        <p14:creationId xmlns:p14="http://schemas.microsoft.com/office/powerpoint/2010/main" val="156185029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Osteoarthritis</a:t>
            </a:r>
          </a:p>
        </p:txBody>
      </p:sp>
      <p:sp>
        <p:nvSpPr>
          <p:cNvPr id="99331" name="Rectangle 3"/>
          <p:cNvSpPr>
            <a:spLocks noGrp="1" noChangeArrowheads="1"/>
          </p:cNvSpPr>
          <p:nvPr>
            <p:ph idx="1"/>
          </p:nvPr>
        </p:nvSpPr>
        <p:spPr>
          <a:xfrm>
            <a:off x="457200" y="1371600"/>
            <a:ext cx="8382000" cy="4343400"/>
          </a:xfrm>
        </p:spPr>
        <p:txBody>
          <a:bodyPr/>
          <a:lstStyle/>
          <a:p>
            <a:r>
              <a:rPr lang="es-ES" dirty="0"/>
              <a:t>Pronunciado
(</a:t>
            </a:r>
            <a:r>
              <a:rPr lang="es-ES" dirty="0" err="1"/>
              <a:t>oss</a:t>
            </a:r>
            <a:r>
              <a:rPr lang="es-ES" dirty="0"/>
              <a:t>-</a:t>
            </a:r>
            <a:r>
              <a:rPr lang="es-ES" dirty="0" err="1"/>
              <a:t>tee</a:t>
            </a:r>
            <a:r>
              <a:rPr lang="es-ES" dirty="0"/>
              <a:t>-oh-ar-THRY-</a:t>
            </a:r>
            <a:r>
              <a:rPr lang="es-ES" dirty="0" err="1"/>
              <a:t>tis</a:t>
            </a:r>
            <a:r>
              <a:rPr lang="es-ES" dirty="0"/>
              <a:t>)
Definido
Forma más común de artritis
Resultados del desgaste de las articulaciones, especialmente las articulaciones que soportan peso, como las caderas y las rodillas
También conocida como enfermedad articular degenerativa</a:t>
            </a:r>
            <a:endParaRPr lang="en-US" dirty="0">
              <a:solidFill>
                <a:schemeClr val="accent2"/>
              </a:solidFill>
            </a:endParaRPr>
          </a:p>
        </p:txBody>
      </p:sp>
    </p:spTree>
    <p:extLst>
      <p:ext uri="{BB962C8B-B14F-4D97-AF65-F5344CB8AC3E}">
        <p14:creationId xmlns:p14="http://schemas.microsoft.com/office/powerpoint/2010/main" val="88200414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228600"/>
            <a:ext cx="8229600" cy="914400"/>
          </a:xfrm>
        </p:spPr>
        <p:txBody>
          <a:bodyPr/>
          <a:lstStyle/>
          <a:p>
            <a:r>
              <a:rPr lang="en-US"/>
              <a:t>Osteoarthritis</a:t>
            </a:r>
          </a:p>
        </p:txBody>
      </p:sp>
      <p:sp>
        <p:nvSpPr>
          <p:cNvPr id="104451" name="Rectangle 3"/>
          <p:cNvSpPr>
            <a:spLocks noGrp="1" noChangeArrowheads="1"/>
          </p:cNvSpPr>
          <p:nvPr>
            <p:ph idx="1"/>
          </p:nvPr>
        </p:nvSpPr>
        <p:spPr/>
        <p:txBody>
          <a:bodyPr/>
          <a:lstStyle/>
          <a:p>
            <a:endParaRPr lang="en-US"/>
          </a:p>
          <a:p>
            <a:endParaRPr lang="en-US"/>
          </a:p>
          <a:p>
            <a:pPr>
              <a:buFontTx/>
              <a:buNone/>
            </a:pPr>
            <a:endParaRPr lang="en-US">
              <a:solidFill>
                <a:srgbClr val="FF9900"/>
              </a:solidFill>
            </a:endParaRPr>
          </a:p>
        </p:txBody>
      </p:sp>
      <p:pic>
        <p:nvPicPr>
          <p:cNvPr id="104452" name="Picture 4" descr="41"/>
          <p:cNvPicPr>
            <a:picLocks noChangeAspect="1" noChangeArrowheads="1"/>
          </p:cNvPicPr>
          <p:nvPr/>
        </p:nvPicPr>
        <p:blipFill>
          <a:blip r:embed="rId3" cstate="print"/>
          <a:srcRect/>
          <a:stretch>
            <a:fillRect/>
          </a:stretch>
        </p:blipFill>
        <p:spPr bwMode="auto">
          <a:xfrm>
            <a:off x="2286000" y="1284288"/>
            <a:ext cx="4572000" cy="4887912"/>
          </a:xfrm>
          <a:prstGeom prst="rect">
            <a:avLst/>
          </a:prstGeom>
          <a:noFill/>
        </p:spPr>
      </p:pic>
    </p:spTree>
    <p:extLst>
      <p:ext uri="{BB962C8B-B14F-4D97-AF65-F5344CB8AC3E}">
        <p14:creationId xmlns:p14="http://schemas.microsoft.com/office/powerpoint/2010/main" val="370751097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t>Rheumatoid Arthritis</a:t>
            </a:r>
          </a:p>
        </p:txBody>
      </p:sp>
      <p:sp>
        <p:nvSpPr>
          <p:cNvPr id="101379" name="Rectangle 3"/>
          <p:cNvSpPr>
            <a:spLocks noGrp="1" noChangeArrowheads="1"/>
          </p:cNvSpPr>
          <p:nvPr>
            <p:ph idx="1"/>
          </p:nvPr>
        </p:nvSpPr>
        <p:spPr/>
        <p:txBody>
          <a:bodyPr/>
          <a:lstStyle/>
          <a:p>
            <a:r>
              <a:rPr lang="es-ES" dirty="0"/>
              <a:t>Pronunciado
(ROO-</a:t>
            </a:r>
            <a:r>
              <a:rPr lang="es-ES" dirty="0" err="1"/>
              <a:t>mah</a:t>
            </a:r>
            <a:r>
              <a:rPr lang="es-ES" dirty="0"/>
              <a:t>-</a:t>
            </a:r>
            <a:r>
              <a:rPr lang="es-ES" dirty="0" err="1"/>
              <a:t>toyd</a:t>
            </a:r>
            <a:r>
              <a:rPr lang="es-ES" dirty="0"/>
              <a:t> ar-THRY-</a:t>
            </a:r>
            <a:r>
              <a:rPr lang="es-ES" dirty="0" err="1"/>
              <a:t>tis</a:t>
            </a:r>
            <a:r>
              <a:rPr lang="es-ES" dirty="0"/>
              <a:t>)
Definido
Enfermedad crónica, sistémica, inflamatoria que afecta a múltiples articulaciones del cuerpo
Principalmente las pequeñas articulaciones periféricas
</a:t>
            </a:r>
            <a:endParaRPr lang="en-US" dirty="0">
              <a:solidFill>
                <a:schemeClr val="accent2"/>
              </a:solidFill>
            </a:endParaRPr>
          </a:p>
        </p:txBody>
      </p:sp>
    </p:spTree>
    <p:extLst>
      <p:ext uri="{BB962C8B-B14F-4D97-AF65-F5344CB8AC3E}">
        <p14:creationId xmlns:p14="http://schemas.microsoft.com/office/powerpoint/2010/main" val="16257122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Sprains</a:t>
            </a:r>
          </a:p>
        </p:txBody>
      </p:sp>
      <p:sp>
        <p:nvSpPr>
          <p:cNvPr id="128003" name="Rectangle 3"/>
          <p:cNvSpPr>
            <a:spLocks noGrp="1" noChangeArrowheads="1"/>
          </p:cNvSpPr>
          <p:nvPr>
            <p:ph idx="1"/>
          </p:nvPr>
        </p:nvSpPr>
        <p:spPr/>
        <p:txBody>
          <a:bodyPr/>
          <a:lstStyle/>
          <a:p>
            <a:r>
              <a:rPr lang="es-ES" dirty="0"/>
              <a:t>Pronunciado
(SPRAYN)
Definido
Lesión que involucra ligamentos que rodean y apoyan una articulación
Causado por un movimiento desgarrador o retorcido
</a:t>
            </a:r>
            <a:endParaRPr lang="en-US" dirty="0">
              <a:solidFill>
                <a:srgbClr val="336600"/>
              </a:solidFill>
            </a:endParaRPr>
          </a:p>
        </p:txBody>
      </p:sp>
    </p:spTree>
    <p:extLst>
      <p:ext uri="{BB962C8B-B14F-4D97-AF65-F5344CB8AC3E}">
        <p14:creationId xmlns:p14="http://schemas.microsoft.com/office/powerpoint/2010/main" val="189291310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t>Systemic Lupus Erythematosus</a:t>
            </a:r>
          </a:p>
        </p:txBody>
      </p:sp>
      <p:sp>
        <p:nvSpPr>
          <p:cNvPr id="107523" name="Rectangle 3"/>
          <p:cNvSpPr>
            <a:spLocks noGrp="1" noChangeArrowheads="1"/>
          </p:cNvSpPr>
          <p:nvPr>
            <p:ph idx="1"/>
          </p:nvPr>
        </p:nvSpPr>
        <p:spPr>
          <a:xfrm>
            <a:off x="533400" y="1524000"/>
            <a:ext cx="8153400" cy="4343400"/>
          </a:xfrm>
        </p:spPr>
        <p:txBody>
          <a:bodyPr>
            <a:normAutofit lnSpcReduction="10000"/>
          </a:bodyPr>
          <a:lstStyle/>
          <a:p>
            <a:pPr>
              <a:lnSpc>
                <a:spcPct val="90000"/>
              </a:lnSpc>
            </a:pPr>
            <a:r>
              <a:rPr lang="es-ES" dirty="0"/>
              <a:t>Pronunciado
(</a:t>
            </a:r>
            <a:r>
              <a:rPr lang="es-ES" dirty="0" err="1"/>
              <a:t>sis</a:t>
            </a:r>
            <a:r>
              <a:rPr lang="es-ES" dirty="0"/>
              <a:t>-TEM-</a:t>
            </a:r>
            <a:r>
              <a:rPr lang="es-ES" dirty="0" err="1"/>
              <a:t>ic</a:t>
            </a:r>
            <a:r>
              <a:rPr lang="es-ES" dirty="0"/>
              <a:t> LOO-pus </a:t>
            </a:r>
            <a:r>
              <a:rPr lang="es-ES" dirty="0" err="1"/>
              <a:t>er</a:t>
            </a:r>
            <a:r>
              <a:rPr lang="es-ES" dirty="0"/>
              <a:t>-</a:t>
            </a:r>
            <a:r>
              <a:rPr lang="es-ES" dirty="0" err="1"/>
              <a:t>ih</a:t>
            </a:r>
            <a:r>
              <a:rPr lang="es-ES" dirty="0"/>
              <a:t>-</a:t>
            </a:r>
            <a:r>
              <a:rPr lang="es-ES" dirty="0" err="1"/>
              <a:t>them</a:t>
            </a:r>
            <a:r>
              <a:rPr lang="es-ES" dirty="0"/>
              <a:t>-ah-TOH-</a:t>
            </a:r>
            <a:r>
              <a:rPr lang="es-ES" dirty="0" err="1"/>
              <a:t>sis</a:t>
            </a:r>
            <a:r>
              <a:rPr lang="es-ES" dirty="0"/>
              <a:t>)
Definido
Enfermedad crónica e inflamatoria del tejido conectivo que afecta la piel, las articulaciones, el sistema nervioso, los riñones, los pulmones y otros órganos
Característica "erupción de mariposa" aparece en la cara
</a:t>
            </a:r>
            <a:endParaRPr lang="en-US" sz="2400" dirty="0"/>
          </a:p>
        </p:txBody>
      </p:sp>
    </p:spTree>
    <p:extLst>
      <p:ext uri="{BB962C8B-B14F-4D97-AF65-F5344CB8AC3E}">
        <p14:creationId xmlns:p14="http://schemas.microsoft.com/office/powerpoint/2010/main" val="279028636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p:nvPr>
        </p:nvSpPr>
        <p:spPr>
          <a:xfrm>
            <a:off x="3124200" y="1600200"/>
            <a:ext cx="5715000" cy="1371600"/>
          </a:xfrm>
        </p:spPr>
        <p:txBody>
          <a:bodyPr>
            <a:normAutofit fontScale="90000"/>
          </a:bodyPr>
          <a:lstStyle/>
          <a:p>
            <a:r>
              <a:rPr lang="es-ES" dirty="0"/>
              <a:t>TECNIQUES, TRATAMIENTOS Y PROCEDIMIENTOS DIAGNOSTICOS
</a:t>
            </a:r>
            <a:endParaRPr lang="en-US" dirty="0"/>
          </a:p>
        </p:txBody>
      </p:sp>
      <p:sp>
        <p:nvSpPr>
          <p:cNvPr id="110595" name="Rectangle 3"/>
          <p:cNvSpPr>
            <a:spLocks noGrp="1" noChangeArrowheads="1"/>
          </p:cNvSpPr>
          <p:nvPr>
            <p:ph type="subTitle" idx="1"/>
          </p:nvPr>
        </p:nvSpPr>
        <p:spPr>
          <a:xfrm>
            <a:off x="3124200" y="3505200"/>
            <a:ext cx="5638800" cy="914400"/>
          </a:xfrm>
        </p:spPr>
        <p:txBody>
          <a:bodyPr>
            <a:normAutofit lnSpcReduction="10000"/>
          </a:bodyPr>
          <a:lstStyle/>
          <a:p>
            <a:r>
              <a:rPr lang="en-US" dirty="0" err="1"/>
              <a:t>Articulaciones</a:t>
            </a:r>
            <a:r>
              <a:rPr lang="en-US" dirty="0"/>
              <a:t>
</a:t>
            </a:r>
          </a:p>
        </p:txBody>
      </p:sp>
    </p:spTree>
    <p:extLst>
      <p:ext uri="{BB962C8B-B14F-4D97-AF65-F5344CB8AC3E}">
        <p14:creationId xmlns:p14="http://schemas.microsoft.com/office/powerpoint/2010/main" val="59758544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457200" y="228600"/>
            <a:ext cx="8153400" cy="1447800"/>
          </a:xfrm>
        </p:spPr>
        <p:txBody>
          <a:bodyPr>
            <a:normAutofit fontScale="90000"/>
          </a:bodyPr>
          <a:lstStyle/>
          <a:p>
            <a:r>
              <a:rPr lang="es-ES" dirty="0"/>
              <a:t>Técnicas, tratamientos y procedimientos de diagnóstico
</a:t>
            </a:r>
            <a:endParaRPr lang="en-US" dirty="0"/>
          </a:p>
        </p:txBody>
      </p:sp>
      <p:sp>
        <p:nvSpPr>
          <p:cNvPr id="112643" name="Rectangle 3"/>
          <p:cNvSpPr>
            <a:spLocks noGrp="1" noChangeArrowheads="1"/>
          </p:cNvSpPr>
          <p:nvPr>
            <p:ph idx="1"/>
          </p:nvPr>
        </p:nvSpPr>
        <p:spPr>
          <a:xfrm>
            <a:off x="457200" y="1828800"/>
            <a:ext cx="8229600" cy="4191000"/>
          </a:xfrm>
        </p:spPr>
        <p:txBody>
          <a:bodyPr/>
          <a:lstStyle/>
          <a:p>
            <a:r>
              <a:rPr lang="en-US" dirty="0"/>
              <a:t>Arthrocentesis</a:t>
            </a:r>
          </a:p>
          <a:p>
            <a:pPr lvl="1"/>
            <a:r>
              <a:rPr lang="es-ES" dirty="0">
                <a:solidFill>
                  <a:schemeClr val="accent2"/>
                </a:solidFill>
              </a:rPr>
              <a:t>Punción quirúrgica de una articulación con una aguja con el fin de extraer líquido para el análisis</a:t>
            </a:r>
            <a:endParaRPr lang="en-US" dirty="0">
              <a:solidFill>
                <a:schemeClr val="accent2"/>
              </a:solidFill>
            </a:endParaRPr>
          </a:p>
          <a:p>
            <a:r>
              <a:rPr lang="en-US" dirty="0"/>
              <a:t>Arthrography</a:t>
            </a:r>
          </a:p>
          <a:p>
            <a:pPr lvl="1"/>
            <a:r>
              <a:rPr lang="es-ES" dirty="0">
                <a:solidFill>
                  <a:schemeClr val="accent2"/>
                </a:solidFill>
              </a:rPr>
              <a:t>Proceso de rayos X que hace una radiografía del interior de una articulación, después de inyectar la articulación con un medio de contraste
</a:t>
            </a:r>
            <a:endParaRPr lang="en-US" dirty="0">
              <a:solidFill>
                <a:schemeClr val="accent2"/>
              </a:solidFill>
            </a:endParaRPr>
          </a:p>
        </p:txBody>
      </p:sp>
    </p:spTree>
    <p:extLst>
      <p:ext uri="{BB962C8B-B14F-4D97-AF65-F5344CB8AC3E}">
        <p14:creationId xmlns:p14="http://schemas.microsoft.com/office/powerpoint/2010/main" val="256490976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304800"/>
            <a:ext cx="8229600" cy="1219200"/>
          </a:xfrm>
        </p:spPr>
        <p:txBody>
          <a:bodyPr>
            <a:normAutofit fontScale="90000"/>
          </a:bodyPr>
          <a:lstStyle/>
          <a:p>
            <a:r>
              <a:rPr lang="es-ES" dirty="0"/>
              <a:t>Técnicas, tratamientos y procedimientos de diagnóstico
</a:t>
            </a:r>
            <a:endParaRPr lang="en-US" dirty="0"/>
          </a:p>
        </p:txBody>
      </p:sp>
      <p:sp>
        <p:nvSpPr>
          <p:cNvPr id="116739" name="Rectangle 3"/>
          <p:cNvSpPr>
            <a:spLocks noGrp="1" noChangeArrowheads="1"/>
          </p:cNvSpPr>
          <p:nvPr>
            <p:ph idx="1"/>
          </p:nvPr>
        </p:nvSpPr>
        <p:spPr>
          <a:xfrm>
            <a:off x="457200" y="1676400"/>
            <a:ext cx="8229600" cy="3979863"/>
          </a:xfrm>
        </p:spPr>
        <p:txBody>
          <a:bodyPr/>
          <a:lstStyle/>
          <a:p>
            <a:r>
              <a:rPr lang="en-US" dirty="0"/>
              <a:t>Arthroplasty</a:t>
            </a:r>
          </a:p>
          <a:p>
            <a:pPr lvl="1"/>
            <a:r>
              <a:rPr lang="es-ES" dirty="0">
                <a:solidFill>
                  <a:schemeClr val="accent2"/>
                </a:solidFill>
              </a:rPr>
              <a:t>Reparación quirúrgica de una articulación
</a:t>
            </a:r>
            <a:r>
              <a:rPr lang="en-US" dirty="0"/>
              <a:t>Arthroscopy</a:t>
            </a:r>
          </a:p>
          <a:p>
            <a:pPr lvl="1"/>
            <a:r>
              <a:rPr lang="es-ES" dirty="0">
                <a:solidFill>
                  <a:schemeClr val="accent2"/>
                </a:solidFill>
              </a:rPr>
              <a:t>Visualización del interior de una articulación utilizando un endoscopio
</a:t>
            </a:r>
            <a:endParaRPr lang="en-US" dirty="0">
              <a:solidFill>
                <a:schemeClr val="accent2"/>
              </a:solidFill>
            </a:endParaRPr>
          </a:p>
        </p:txBody>
      </p:sp>
    </p:spTree>
    <p:extLst>
      <p:ext uri="{BB962C8B-B14F-4D97-AF65-F5344CB8AC3E}">
        <p14:creationId xmlns:p14="http://schemas.microsoft.com/office/powerpoint/2010/main" val="199594481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8" name="Rectangle 4"/>
          <p:cNvSpPr>
            <a:spLocks noGrp="1" noChangeArrowheads="1"/>
          </p:cNvSpPr>
          <p:nvPr>
            <p:ph type="title"/>
          </p:nvPr>
        </p:nvSpPr>
        <p:spPr>
          <a:xfrm>
            <a:off x="457200" y="304800"/>
            <a:ext cx="8305800" cy="1219200"/>
          </a:xfrm>
        </p:spPr>
        <p:txBody>
          <a:bodyPr>
            <a:normAutofit fontScale="90000"/>
          </a:bodyPr>
          <a:lstStyle/>
          <a:p>
            <a:r>
              <a:rPr lang="es-ES" dirty="0"/>
              <a:t>Técnicas, tratamientos y procedimientos de diagnóstico
</a:t>
            </a:r>
            <a:endParaRPr lang="en-US" dirty="0"/>
          </a:p>
        </p:txBody>
      </p:sp>
      <p:sp>
        <p:nvSpPr>
          <p:cNvPr id="118787" name="Rectangle 3"/>
          <p:cNvSpPr>
            <a:spLocks noGrp="1" noChangeArrowheads="1"/>
          </p:cNvSpPr>
          <p:nvPr>
            <p:ph idx="1"/>
          </p:nvPr>
        </p:nvSpPr>
        <p:spPr>
          <a:xfrm>
            <a:off x="457200" y="1676400"/>
            <a:ext cx="8229600" cy="4343400"/>
          </a:xfrm>
        </p:spPr>
        <p:txBody>
          <a:bodyPr/>
          <a:lstStyle/>
          <a:p>
            <a:r>
              <a:rPr lang="en-US" dirty="0"/>
              <a:t>Erythrocyte Sedimentation (sed) Rate</a:t>
            </a:r>
          </a:p>
          <a:p>
            <a:pPr lvl="1"/>
            <a:r>
              <a:rPr lang="es-ES" dirty="0">
                <a:solidFill>
                  <a:schemeClr val="accent2"/>
                </a:solidFill>
              </a:rPr>
              <a:t>Examen de sangre que mide la velocidad a la que los eritrocitos se asientan en el fondo de un tubo de ensayo lleno de sangre sin </a:t>
            </a:r>
            <a:r>
              <a:rPr lang="es-ES" dirty="0" err="1">
                <a:solidFill>
                  <a:schemeClr val="accent2"/>
                </a:solidFill>
              </a:rPr>
              <a:t>clograr</a:t>
            </a:r>
            <a:r>
              <a:rPr lang="es-ES" dirty="0">
                <a:solidFill>
                  <a:schemeClr val="accent2"/>
                </a:solidFill>
              </a:rPr>
              <a:t>
</a:t>
            </a:r>
            <a:endParaRPr lang="en-US" dirty="0">
              <a:solidFill>
                <a:schemeClr val="accent2"/>
              </a:solidFill>
            </a:endParaRPr>
          </a:p>
        </p:txBody>
      </p:sp>
    </p:spTree>
    <p:extLst>
      <p:ext uri="{BB962C8B-B14F-4D97-AF65-F5344CB8AC3E}">
        <p14:creationId xmlns:p14="http://schemas.microsoft.com/office/powerpoint/2010/main" val="314932643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3"/>
          <p:cNvSpPr>
            <a:spLocks noGrp="1" noChangeArrowheads="1"/>
          </p:cNvSpPr>
          <p:nvPr>
            <p:ph type="title"/>
          </p:nvPr>
        </p:nvSpPr>
        <p:spPr>
          <a:xfrm>
            <a:off x="457200" y="304800"/>
            <a:ext cx="8305800" cy="1143000"/>
          </a:xfrm>
        </p:spPr>
        <p:txBody>
          <a:bodyPr>
            <a:normAutofit fontScale="90000"/>
          </a:bodyPr>
          <a:lstStyle/>
          <a:p>
            <a:r>
              <a:rPr lang="es-ES" dirty="0"/>
              <a:t>Técnicas, tratamientos y procedimientos de diagnóstico
</a:t>
            </a:r>
            <a:endParaRPr lang="en-US" dirty="0"/>
          </a:p>
        </p:txBody>
      </p:sp>
      <p:sp>
        <p:nvSpPr>
          <p:cNvPr id="138242" name="Rectangle 2"/>
          <p:cNvSpPr>
            <a:spLocks noGrp="1" noChangeArrowheads="1"/>
          </p:cNvSpPr>
          <p:nvPr>
            <p:ph idx="1"/>
          </p:nvPr>
        </p:nvSpPr>
        <p:spPr>
          <a:xfrm>
            <a:off x="457200" y="1676400"/>
            <a:ext cx="8229600" cy="4343400"/>
          </a:xfrm>
        </p:spPr>
        <p:txBody>
          <a:bodyPr/>
          <a:lstStyle/>
          <a:p>
            <a:r>
              <a:rPr lang="en-US" dirty="0"/>
              <a:t>Rheumatoid factor</a:t>
            </a:r>
          </a:p>
          <a:p>
            <a:pPr lvl="1"/>
            <a:r>
              <a:rPr lang="es-ES" dirty="0">
                <a:solidFill>
                  <a:schemeClr val="accent2"/>
                </a:solidFill>
              </a:rPr>
              <a:t>Examen de sangre que mide la presencia de anticuerpos inusuales que se desarrollan en una serie de enfermedades del tejido conectivo, como la artritis reumatoide
</a:t>
            </a:r>
            <a:endParaRPr lang="en-US" dirty="0">
              <a:solidFill>
                <a:schemeClr val="accent2"/>
              </a:solidFill>
            </a:endParaRPr>
          </a:p>
        </p:txBody>
      </p:sp>
    </p:spTree>
    <p:extLst>
      <p:ext uri="{BB962C8B-B14F-4D97-AF65-F5344CB8AC3E}">
        <p14:creationId xmlns:p14="http://schemas.microsoft.com/office/powerpoint/2010/main" val="417949598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a:xfrm>
            <a:off x="457200" y="304800"/>
            <a:ext cx="8305800" cy="914400"/>
          </a:xfrm>
        </p:spPr>
        <p:txBody>
          <a:bodyPr>
            <a:normAutofit fontScale="90000"/>
          </a:bodyPr>
          <a:lstStyle/>
          <a:p>
            <a:r>
              <a:rPr lang="es-ES" dirty="0"/>
              <a:t>Músculos de la cabeza y el cuello
</a:t>
            </a:r>
            <a:endParaRPr lang="en-US" dirty="0"/>
          </a:p>
        </p:txBody>
      </p:sp>
      <p:sp>
        <p:nvSpPr>
          <p:cNvPr id="133122" name="Rectangle 2"/>
          <p:cNvSpPr>
            <a:spLocks noGrp="1" noChangeArrowheads="1"/>
          </p:cNvSpPr>
          <p:nvPr>
            <p:ph idx="1"/>
          </p:nvPr>
        </p:nvSpPr>
        <p:spPr>
          <a:xfrm>
            <a:off x="457200" y="1371600"/>
            <a:ext cx="8229600" cy="4648200"/>
          </a:xfrm>
        </p:spPr>
        <p:txBody>
          <a:bodyPr/>
          <a:lstStyle/>
          <a:p>
            <a:r>
              <a:rPr lang="en-US" dirty="0"/>
              <a:t>Sternomastoid</a:t>
            </a:r>
          </a:p>
          <a:p>
            <a:r>
              <a:rPr lang="es-ES" dirty="0"/>
              <a:t>También llamado esternocleidomastoideo
Se extiende desde el esternón hacia arriba a lo largo del lado del cuello hasta el proceso mastoideo
</a:t>
            </a:r>
            <a:endParaRPr 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381000" y="304800"/>
            <a:ext cx="8534400" cy="1219200"/>
          </a:xfrm>
        </p:spPr>
        <p:txBody>
          <a:bodyPr>
            <a:normAutofit fontScale="90000"/>
          </a:bodyPr>
          <a:lstStyle/>
          <a:p>
            <a:r>
              <a:rPr lang="en-US"/>
              <a:t>Muscles of </a:t>
            </a:r>
            <a:br>
              <a:rPr lang="en-US"/>
            </a:br>
            <a:r>
              <a:rPr lang="en-US"/>
              <a:t>the Upper Extremities</a:t>
            </a:r>
          </a:p>
        </p:txBody>
      </p:sp>
      <p:sp>
        <p:nvSpPr>
          <p:cNvPr id="17411" name="Rectangle 3"/>
          <p:cNvSpPr>
            <a:spLocks noGrp="1" noChangeArrowheads="1"/>
          </p:cNvSpPr>
          <p:nvPr>
            <p:ph idx="1"/>
          </p:nvPr>
        </p:nvSpPr>
        <p:spPr>
          <a:xfrm>
            <a:off x="457200" y="1676400"/>
            <a:ext cx="8229600" cy="4267200"/>
          </a:xfrm>
        </p:spPr>
        <p:txBody>
          <a:bodyPr/>
          <a:lstStyle/>
          <a:p>
            <a:r>
              <a:rPr lang="en-US" dirty="0"/>
              <a:t>Trapezius</a:t>
            </a:r>
          </a:p>
          <a:p>
            <a:pPr lvl="1"/>
            <a:r>
              <a:rPr lang="es-ES" dirty="0">
                <a:solidFill>
                  <a:schemeClr val="accent2"/>
                </a:solidFill>
              </a:rPr>
              <a:t>Músculo en forma triangular 
Se extiende a través de la parte posterior del hombro
Cubre la parte posterior del cuello
Inserciones en clavícula y escápula</a:t>
            </a:r>
            <a:endParaRPr lang="en-US" dirty="0">
              <a:solidFill>
                <a:schemeClr val="accent2"/>
              </a:solidFill>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title"/>
          </p:nvPr>
        </p:nvSpPr>
        <p:spPr>
          <a:xfrm>
            <a:off x="381000" y="304800"/>
            <a:ext cx="8382000" cy="1143000"/>
          </a:xfrm>
        </p:spPr>
        <p:txBody>
          <a:bodyPr>
            <a:normAutofit fontScale="90000"/>
          </a:bodyPr>
          <a:lstStyle/>
          <a:p>
            <a:r>
              <a:rPr lang="en-US"/>
              <a:t>Muscles of </a:t>
            </a:r>
            <a:br>
              <a:rPr lang="en-US"/>
            </a:br>
            <a:r>
              <a:rPr lang="en-US"/>
              <a:t>the Upper Extremities</a:t>
            </a:r>
          </a:p>
        </p:txBody>
      </p:sp>
      <p:sp>
        <p:nvSpPr>
          <p:cNvPr id="134146" name="Rectangle 2"/>
          <p:cNvSpPr>
            <a:spLocks noGrp="1" noChangeArrowheads="1"/>
          </p:cNvSpPr>
          <p:nvPr>
            <p:ph idx="1"/>
          </p:nvPr>
        </p:nvSpPr>
        <p:spPr>
          <a:xfrm>
            <a:off x="457200" y="1676400"/>
            <a:ext cx="8229600" cy="4419600"/>
          </a:xfrm>
        </p:spPr>
        <p:txBody>
          <a:bodyPr/>
          <a:lstStyle/>
          <a:p>
            <a:r>
              <a:rPr lang="en-US" sz="3000" dirty="0"/>
              <a:t>Latissimus Dorsi</a:t>
            </a:r>
          </a:p>
          <a:p>
            <a:pPr lvl="1"/>
            <a:r>
              <a:rPr lang="es-ES" dirty="0">
                <a:solidFill>
                  <a:schemeClr val="accent2"/>
                </a:solidFill>
              </a:rPr>
              <a:t>Se origina a partir de vértebras de la parte inferior de la espalda
Cruza la mitad inferior de la región torácica
Pases entre el húmero y la escápula 
Inserciones en la superficie anterior del húmero
Forma el borde posterior de la axila
</a:t>
            </a:r>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8229600" cy="1219200"/>
          </a:xfrm>
        </p:spPr>
        <p:txBody>
          <a:bodyPr>
            <a:normAutofit fontScale="90000"/>
          </a:bodyPr>
          <a:lstStyle/>
          <a:p>
            <a:r>
              <a:rPr lang="en-US"/>
              <a:t>Muscles of </a:t>
            </a:r>
            <a:br>
              <a:rPr lang="en-US"/>
            </a:br>
            <a:r>
              <a:rPr lang="en-US"/>
              <a:t>the Upper Extremities</a:t>
            </a:r>
          </a:p>
        </p:txBody>
      </p:sp>
      <p:sp>
        <p:nvSpPr>
          <p:cNvPr id="25603" name="Rectangle 3"/>
          <p:cNvSpPr>
            <a:spLocks noGrp="1" noChangeArrowheads="1"/>
          </p:cNvSpPr>
          <p:nvPr>
            <p:ph idx="1"/>
          </p:nvPr>
        </p:nvSpPr>
        <p:spPr>
          <a:xfrm>
            <a:off x="457200" y="1676400"/>
            <a:ext cx="8229600" cy="4648200"/>
          </a:xfrm>
        </p:spPr>
        <p:txBody>
          <a:bodyPr/>
          <a:lstStyle/>
          <a:p>
            <a:r>
              <a:rPr lang="en-US" dirty="0"/>
              <a:t>Pectoralis Major</a:t>
            </a:r>
          </a:p>
          <a:p>
            <a:pPr lvl="1"/>
            <a:r>
              <a:rPr lang="es-ES" dirty="0">
                <a:solidFill>
                  <a:schemeClr val="accent2"/>
                </a:solidFill>
              </a:rPr>
              <a:t>Músculo grande en forma de abanico
Cruza la parte superior del pecho
Originario del esternón
Cruces al húmero
</a:t>
            </a:r>
            <a:endParaRPr lang="en-US" dirty="0">
              <a:solidFill>
                <a:srgbClr val="336600"/>
              </a:solidFill>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57200" y="228600"/>
            <a:ext cx="8229600" cy="1219200"/>
          </a:xfrm>
        </p:spPr>
        <p:txBody>
          <a:bodyPr>
            <a:normAutofit fontScale="90000"/>
          </a:bodyPr>
          <a:lstStyle/>
          <a:p>
            <a:r>
              <a:rPr lang="en-US"/>
              <a:t>Muscles of </a:t>
            </a:r>
            <a:br>
              <a:rPr lang="en-US"/>
            </a:br>
            <a:r>
              <a:rPr lang="en-US"/>
              <a:t>the Upper Extremities</a:t>
            </a:r>
          </a:p>
        </p:txBody>
      </p:sp>
      <p:sp>
        <p:nvSpPr>
          <p:cNvPr id="135171" name="Rectangle 3"/>
          <p:cNvSpPr>
            <a:spLocks noGrp="1" noChangeArrowheads="1"/>
          </p:cNvSpPr>
          <p:nvPr>
            <p:ph idx="1"/>
          </p:nvPr>
        </p:nvSpPr>
        <p:spPr>
          <a:xfrm>
            <a:off x="457200" y="1600200"/>
            <a:ext cx="8229600" cy="4343400"/>
          </a:xfrm>
        </p:spPr>
        <p:txBody>
          <a:bodyPr/>
          <a:lstStyle/>
          <a:p>
            <a:r>
              <a:rPr lang="en-US" dirty="0"/>
              <a:t>Deltoid </a:t>
            </a:r>
          </a:p>
          <a:p>
            <a:pPr lvl="1"/>
            <a:r>
              <a:rPr lang="es-ES" dirty="0">
                <a:solidFill>
                  <a:schemeClr val="accent2"/>
                </a:solidFill>
              </a:rPr>
              <a:t>Cubre la articulación del hombro
Tiene su origen en clavícula y escápula
Inserciones en el lado lateral del húmero
</a:t>
            </a:r>
            <a:endParaRPr lang="en-US" dirty="0">
              <a:solidFill>
                <a:srgbClr val="336600"/>
              </a:solidFill>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04800"/>
            <a:ext cx="8229600" cy="1143000"/>
          </a:xfrm>
        </p:spPr>
        <p:txBody>
          <a:bodyPr>
            <a:normAutofit fontScale="90000"/>
          </a:bodyPr>
          <a:lstStyle/>
          <a:p>
            <a:r>
              <a:rPr lang="en-US"/>
              <a:t>Muscles of </a:t>
            </a:r>
            <a:br>
              <a:rPr lang="en-US"/>
            </a:br>
            <a:r>
              <a:rPr lang="en-US"/>
              <a:t>the Upper Extremities</a:t>
            </a:r>
            <a:endParaRPr lang="en-US" sz="4000"/>
          </a:p>
        </p:txBody>
      </p:sp>
      <p:sp>
        <p:nvSpPr>
          <p:cNvPr id="26627" name="Rectangle 3"/>
          <p:cNvSpPr>
            <a:spLocks noGrp="1" noChangeArrowheads="1"/>
          </p:cNvSpPr>
          <p:nvPr>
            <p:ph idx="1"/>
          </p:nvPr>
        </p:nvSpPr>
        <p:spPr>
          <a:xfrm>
            <a:off x="457200" y="1676400"/>
            <a:ext cx="8153400" cy="4267200"/>
          </a:xfrm>
        </p:spPr>
        <p:txBody>
          <a:bodyPr/>
          <a:lstStyle/>
          <a:p>
            <a:r>
              <a:rPr lang="en-US" dirty="0"/>
              <a:t>Biceps Brachii</a:t>
            </a:r>
          </a:p>
          <a:p>
            <a:pPr lvl="1"/>
            <a:r>
              <a:rPr lang="es-ES" dirty="0">
                <a:solidFill>
                  <a:schemeClr val="accent2"/>
                </a:solidFill>
              </a:rPr>
              <a:t>Músculo tiene dos cabezas
Tiene su origen en la escápula
Inserciones en el radio
</a:t>
            </a:r>
            <a:endParaRPr lang="en-US" dirty="0">
              <a:solidFill>
                <a:schemeClr val="accent2"/>
              </a:solidFill>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457200" y="304800"/>
            <a:ext cx="8229600" cy="1143000"/>
          </a:xfrm>
        </p:spPr>
        <p:txBody>
          <a:bodyPr>
            <a:normAutofit fontScale="90000"/>
          </a:bodyPr>
          <a:lstStyle/>
          <a:p>
            <a:r>
              <a:rPr lang="en-US"/>
              <a:t>Muscles of </a:t>
            </a:r>
            <a:br>
              <a:rPr lang="en-US"/>
            </a:br>
            <a:r>
              <a:rPr lang="en-US"/>
              <a:t>the Upper Extremities</a:t>
            </a:r>
            <a:endParaRPr lang="en-US" sz="4000"/>
          </a:p>
        </p:txBody>
      </p:sp>
      <p:sp>
        <p:nvSpPr>
          <p:cNvPr id="136195" name="Rectangle 3"/>
          <p:cNvSpPr>
            <a:spLocks noGrp="1" noChangeArrowheads="1"/>
          </p:cNvSpPr>
          <p:nvPr>
            <p:ph idx="1"/>
          </p:nvPr>
        </p:nvSpPr>
        <p:spPr>
          <a:xfrm>
            <a:off x="457200" y="1676400"/>
            <a:ext cx="8382000" cy="4495800"/>
          </a:xfrm>
        </p:spPr>
        <p:txBody>
          <a:bodyPr/>
          <a:lstStyle/>
          <a:p>
            <a:r>
              <a:rPr lang="en-US" dirty="0"/>
              <a:t>Triceps Brachii</a:t>
            </a:r>
          </a:p>
          <a:p>
            <a:pPr lvl="1"/>
            <a:r>
              <a:rPr lang="es-ES" dirty="0">
                <a:solidFill>
                  <a:schemeClr val="accent2"/>
                </a:solidFill>
              </a:rPr>
              <a:t>Músculo tiene tres cabezas 
Tiene su origen en escápula y húmero
Inserciones en el proceso de olecranon del cúbito
En el codo
</a:t>
            </a:r>
            <a:endParaRPr lang="en-US" dirty="0">
              <a:solidFill>
                <a:srgbClr val="336600"/>
              </a:solidFill>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6"/>
          <p:cNvSpPr>
            <a:spLocks noGrp="1" noChangeArrowheads="1"/>
          </p:cNvSpPr>
          <p:nvPr>
            <p:ph type="title"/>
          </p:nvPr>
        </p:nvSpPr>
        <p:spPr>
          <a:xfrm>
            <a:off x="457200" y="304800"/>
            <a:ext cx="8305800" cy="1143000"/>
          </a:xfrm>
          <a:noFill/>
          <a:ln/>
        </p:spPr>
        <p:txBody>
          <a:bodyPr>
            <a:normAutofit fontScale="90000"/>
          </a:bodyPr>
          <a:lstStyle/>
          <a:p>
            <a:r>
              <a:rPr lang="en-US"/>
              <a:t>Muscles of </a:t>
            </a:r>
            <a:br>
              <a:rPr lang="en-US"/>
            </a:br>
            <a:r>
              <a:rPr lang="en-US"/>
              <a:t>the Lower Extremities</a:t>
            </a:r>
            <a:endParaRPr lang="en-US" sz="4000"/>
          </a:p>
        </p:txBody>
      </p:sp>
      <p:sp>
        <p:nvSpPr>
          <p:cNvPr id="28675" name="Rectangle 3"/>
          <p:cNvSpPr>
            <a:spLocks noGrp="1" noChangeArrowheads="1"/>
          </p:cNvSpPr>
          <p:nvPr>
            <p:ph idx="1"/>
          </p:nvPr>
        </p:nvSpPr>
        <p:spPr>
          <a:xfrm>
            <a:off x="457200" y="1676400"/>
            <a:ext cx="8229600" cy="4343400"/>
          </a:xfrm>
        </p:spPr>
        <p:txBody>
          <a:bodyPr/>
          <a:lstStyle/>
          <a:p>
            <a:r>
              <a:rPr lang="en-US" dirty="0"/>
              <a:t>Gluteus Maximus</a:t>
            </a:r>
          </a:p>
          <a:p>
            <a:pPr lvl="1"/>
            <a:r>
              <a:rPr lang="es-ES" dirty="0">
                <a:solidFill>
                  <a:schemeClr val="accent2"/>
                </a:solidFill>
              </a:rPr>
              <a:t>Forma la mayor parte de la parte carnosa de la nalga
Se origina a partir de ilion e inserta en el fémur
</a:t>
            </a:r>
            <a:r>
              <a:rPr lang="en-US" dirty="0"/>
              <a:t>Gluteus Medius</a:t>
            </a:r>
          </a:p>
          <a:p>
            <a:pPr lvl="1"/>
            <a:r>
              <a:rPr lang="es-ES" dirty="0">
                <a:solidFill>
                  <a:schemeClr val="accent2"/>
                </a:solidFill>
              </a:rPr>
              <a:t>Situado por encima del cuadrante exterior superior del músculo glúteo </a:t>
            </a:r>
            <a:r>
              <a:rPr lang="es-ES" dirty="0" err="1">
                <a:solidFill>
                  <a:schemeClr val="accent2"/>
                </a:solidFill>
              </a:rPr>
              <a:t>maximus</a:t>
            </a:r>
            <a:r>
              <a:rPr lang="es-ES" dirty="0">
                <a:solidFill>
                  <a:schemeClr val="accent2"/>
                </a:solidFill>
              </a:rPr>
              <a:t>
Se origina en la parte posterior del ilion 
Inserciones en un trocánter más grande del fémur
</a:t>
            </a:r>
            <a:endParaRPr lang="en-US" dirty="0">
              <a:solidFill>
                <a:schemeClr val="accent2"/>
              </a:solidFill>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685800" y="1752600"/>
            <a:ext cx="7772400" cy="4343400"/>
          </a:xfrm>
        </p:spPr>
        <p:txBody>
          <a:bodyPr/>
          <a:lstStyle/>
          <a:p>
            <a:r>
              <a:rPr lang="en-US" dirty="0"/>
              <a:t>Quadriceps Femoris</a:t>
            </a:r>
          </a:p>
          <a:p>
            <a:pPr lvl="1"/>
            <a:r>
              <a:rPr lang="es-ES" dirty="0">
                <a:solidFill>
                  <a:schemeClr val="accent2"/>
                </a:solidFill>
              </a:rPr>
              <a:t>Forma la parte anterior del muslo
Ayudar a extender el muslo
</a:t>
            </a:r>
            <a:r>
              <a:rPr lang="en-US" dirty="0"/>
              <a:t>Hamstring Muscles</a:t>
            </a:r>
          </a:p>
          <a:p>
            <a:pPr lvl="1"/>
            <a:r>
              <a:rPr lang="es-ES" dirty="0">
                <a:solidFill>
                  <a:schemeClr val="accent2"/>
                </a:solidFill>
              </a:rPr>
              <a:t>Situado en la parte posterior del muslo
Ayudar a flexionar la pierna en el muslo 
Ayudar a extender el muslo
</a:t>
            </a:r>
            <a:endParaRPr lang="en-US" dirty="0">
              <a:solidFill>
                <a:schemeClr val="accent2"/>
              </a:solidFill>
            </a:endParaRPr>
          </a:p>
        </p:txBody>
      </p:sp>
      <p:sp>
        <p:nvSpPr>
          <p:cNvPr id="32772" name="Rectangle 4"/>
          <p:cNvSpPr>
            <a:spLocks noChangeArrowheads="1"/>
          </p:cNvSpPr>
          <p:nvPr/>
        </p:nvSpPr>
        <p:spPr bwMode="auto">
          <a:xfrm>
            <a:off x="457200" y="304800"/>
            <a:ext cx="8305800" cy="1219200"/>
          </a:xfrm>
          <a:prstGeom prst="rect">
            <a:avLst/>
          </a:prstGeom>
          <a:noFill/>
          <a:ln w="9525">
            <a:noFill/>
            <a:miter lim="800000"/>
            <a:headEnd/>
            <a:tailEnd/>
          </a:ln>
          <a:effectLst/>
        </p:spPr>
        <p:txBody>
          <a:bodyPr lIns="0" tIns="0" rIns="0" bIns="0" anchor="ctr"/>
          <a:lstStyle/>
          <a:p>
            <a:pPr algn="ctr" eaLnBrk="1" hangingPunct="1"/>
            <a:r>
              <a:rPr lang="en-US" sz="4400">
                <a:solidFill>
                  <a:srgbClr val="000000"/>
                </a:solidFill>
                <a:latin typeface="Arial" charset="0"/>
              </a:rPr>
              <a:t>Muscles of </a:t>
            </a:r>
            <a:br>
              <a:rPr lang="en-US" sz="4400">
                <a:solidFill>
                  <a:srgbClr val="000000"/>
                </a:solidFill>
                <a:latin typeface="Arial" charset="0"/>
              </a:rPr>
            </a:br>
            <a:r>
              <a:rPr lang="en-US" sz="4400">
                <a:solidFill>
                  <a:srgbClr val="000000"/>
                </a:solidFill>
                <a:latin typeface="Arial" charset="0"/>
              </a:rPr>
              <a:t>the Lower Extremities</a:t>
            </a:r>
            <a:endParaRPr lang="en-US" sz="4000">
              <a:solidFill>
                <a:srgbClr val="000000"/>
              </a:solidFill>
              <a:latin typeface="Arial" charset="0"/>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idx="1"/>
          </p:nvPr>
        </p:nvSpPr>
        <p:spPr>
          <a:xfrm>
            <a:off x="685800" y="1752600"/>
            <a:ext cx="7924800" cy="4419600"/>
          </a:xfrm>
        </p:spPr>
        <p:txBody>
          <a:bodyPr/>
          <a:lstStyle/>
          <a:p>
            <a:r>
              <a:rPr lang="en-US" dirty="0"/>
              <a:t>Gastrocnemius</a:t>
            </a:r>
          </a:p>
          <a:p>
            <a:pPr lvl="1"/>
            <a:r>
              <a:rPr lang="es-ES" dirty="0">
                <a:solidFill>
                  <a:schemeClr val="accent2"/>
                </a:solidFill>
              </a:rPr>
              <a:t>Músculo principal de la pantorrilla
Se adhiere al hueso del talón a través del tendón de Aquiles
Se utiliza para flexionar el pie plantar y flexionar los dedos de los pies
</a:t>
            </a:r>
            <a:r>
              <a:rPr lang="en-US" dirty="0"/>
              <a:t>Tibialis Anterior</a:t>
            </a:r>
          </a:p>
          <a:p>
            <a:pPr lvl="1"/>
            <a:r>
              <a:rPr lang="es-ES" dirty="0">
                <a:solidFill>
                  <a:schemeClr val="accent2"/>
                </a:solidFill>
              </a:rPr>
              <a:t>Colocado en la parte delantera de la pierna
Se utiliza para </a:t>
            </a:r>
            <a:r>
              <a:rPr lang="es-ES" dirty="0" err="1">
                <a:solidFill>
                  <a:schemeClr val="accent2"/>
                </a:solidFill>
              </a:rPr>
              <a:t>dorsiflex</a:t>
            </a:r>
            <a:r>
              <a:rPr lang="es-ES" dirty="0">
                <a:solidFill>
                  <a:schemeClr val="accent2"/>
                </a:solidFill>
              </a:rPr>
              <a:t> pie y girar el pie hacia adentro
</a:t>
            </a:r>
            <a:endParaRPr lang="en-US" dirty="0"/>
          </a:p>
        </p:txBody>
      </p:sp>
      <p:sp>
        <p:nvSpPr>
          <p:cNvPr id="34821" name="Rectangle 5"/>
          <p:cNvSpPr>
            <a:spLocks noChangeArrowheads="1"/>
          </p:cNvSpPr>
          <p:nvPr/>
        </p:nvSpPr>
        <p:spPr bwMode="auto">
          <a:xfrm>
            <a:off x="457200" y="304800"/>
            <a:ext cx="8305800" cy="1219200"/>
          </a:xfrm>
          <a:prstGeom prst="rect">
            <a:avLst/>
          </a:prstGeom>
          <a:noFill/>
          <a:ln w="9525">
            <a:noFill/>
            <a:miter lim="800000"/>
            <a:headEnd/>
            <a:tailEnd/>
          </a:ln>
          <a:effectLst/>
        </p:spPr>
        <p:txBody>
          <a:bodyPr lIns="0" tIns="0" rIns="0" bIns="0" anchor="ctr"/>
          <a:lstStyle/>
          <a:p>
            <a:pPr algn="ctr" eaLnBrk="1" hangingPunct="1"/>
            <a:r>
              <a:rPr lang="en-US" sz="4400">
                <a:solidFill>
                  <a:srgbClr val="000000"/>
                </a:solidFill>
                <a:latin typeface="Arial" charset="0"/>
              </a:rPr>
              <a:t>Muscles of </a:t>
            </a:r>
            <a:br>
              <a:rPr lang="en-US" sz="4400">
                <a:solidFill>
                  <a:srgbClr val="000000"/>
                </a:solidFill>
                <a:latin typeface="Arial" charset="0"/>
              </a:rPr>
            </a:br>
            <a:r>
              <a:rPr lang="en-US" sz="4400">
                <a:solidFill>
                  <a:srgbClr val="000000"/>
                </a:solidFill>
                <a:latin typeface="Arial" charset="0"/>
              </a:rPr>
              <a:t>the Lower Extremities</a:t>
            </a:r>
            <a:endParaRPr lang="en-US" sz="4000">
              <a:solidFill>
                <a:srgbClr val="000000"/>
              </a:solidFill>
              <a:latin typeface="Arial"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1059</TotalTime>
  <Words>1829</Words>
  <Application>Microsoft Office PowerPoint</Application>
  <PresentationFormat>On-screen Show (4:3)</PresentationFormat>
  <Paragraphs>706</Paragraphs>
  <Slides>175</Slides>
  <Notes>175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175</vt:i4>
      </vt:variant>
    </vt:vector>
  </HeadingPairs>
  <TitlesOfParts>
    <vt:vector size="182" baseType="lpstr">
      <vt:lpstr>Arial</vt:lpstr>
      <vt:lpstr>Calibri</vt:lpstr>
      <vt:lpstr>Lucida Sans Unicode</vt:lpstr>
      <vt:lpstr>Verdana</vt:lpstr>
      <vt:lpstr>Wingdings 2</vt:lpstr>
      <vt:lpstr>Wingdings 3</vt:lpstr>
      <vt:lpstr>Concourse</vt:lpstr>
      <vt:lpstr>Sistema Integumentario
</vt:lpstr>
      <vt:lpstr>Sistema Integumentario
</vt:lpstr>
      <vt:lpstr>Capas y estructuras de la piel
</vt:lpstr>
      <vt:lpstr>Lesiones cutáneas
</vt:lpstr>
      <vt:lpstr>Lesiones cutáneas
</vt:lpstr>
      <vt:lpstr>Lesiones cutáneas
</vt:lpstr>
      <vt:lpstr>Lesiones cutáneas
</vt:lpstr>
      <vt:lpstr>Skin Lesions</vt:lpstr>
      <vt:lpstr>Skin Lesions</vt:lpstr>
      <vt:lpstr>Lesiones cutáneas
</vt:lpstr>
      <vt:lpstr>Lesiones cutáneas
</vt:lpstr>
      <vt:lpstr>Lesiones cutáneas
</vt:lpstr>
      <vt:lpstr>Lesiones cutáneas 
</vt:lpstr>
      <vt:lpstr>CONDICIONES PATOLOGICAS 
</vt:lpstr>
      <vt:lpstr>Acne Vulgaris</vt:lpstr>
      <vt:lpstr>Albinism</vt:lpstr>
      <vt:lpstr>Burns</vt:lpstr>
      <vt:lpstr>Burns</vt:lpstr>
      <vt:lpstr>Callus</vt:lpstr>
      <vt:lpstr>Carcinoma, Basal Cell</vt:lpstr>
      <vt:lpstr>Carcinoma, Squamous Cell</vt:lpstr>
      <vt:lpstr>Carcinoma, Squamous Cell</vt:lpstr>
      <vt:lpstr>Dermatitis</vt:lpstr>
      <vt:lpstr>Eczema</vt:lpstr>
      <vt:lpstr>Exanthematous Viral Diseases</vt:lpstr>
      <vt:lpstr>Exanthematous Viral Diseases</vt:lpstr>
      <vt:lpstr>Gangrene</vt:lpstr>
      <vt:lpstr>Herpes Zoster</vt:lpstr>
      <vt:lpstr>Herpes Zoster</vt:lpstr>
      <vt:lpstr>Impetigo</vt:lpstr>
      <vt:lpstr>Kaposi’s Sarcoma</vt:lpstr>
      <vt:lpstr>Keloid</vt:lpstr>
      <vt:lpstr>Keratosis</vt:lpstr>
      <vt:lpstr>Seborrheic Keratosis</vt:lpstr>
      <vt:lpstr>Actinic Keratosis</vt:lpstr>
      <vt:lpstr>Leukoplakia</vt:lpstr>
      <vt:lpstr>Malignant Melanoma</vt:lpstr>
      <vt:lpstr>ABCDs of  Malignant Melanomas</vt:lpstr>
      <vt:lpstr>Nevus</vt:lpstr>
      <vt:lpstr>Onychocryptosis</vt:lpstr>
      <vt:lpstr>Onychomycosis</vt:lpstr>
      <vt:lpstr>Pediculosis</vt:lpstr>
      <vt:lpstr>Pediculosis</vt:lpstr>
      <vt:lpstr>Pemphigus</vt:lpstr>
      <vt:lpstr>Pilonidal Cyst</vt:lpstr>
      <vt:lpstr>Psoriasis</vt:lpstr>
      <vt:lpstr>Rosacea</vt:lpstr>
      <vt:lpstr>Scabies</vt:lpstr>
      <vt:lpstr>Scleroderma</vt:lpstr>
      <vt:lpstr>Systemic Lupus Erythematosus</vt:lpstr>
      <vt:lpstr>Tinea</vt:lpstr>
      <vt:lpstr>Tinea</vt:lpstr>
      <vt:lpstr>Verruca</vt:lpstr>
      <vt:lpstr>Verruca</vt:lpstr>
      <vt:lpstr>TECNIQUES, TRATAMIENTOS Y PROCEDIMIENTOS DIAGNOSTICOS
</vt:lpstr>
      <vt:lpstr>Técnicas, tratamientos y procedimientos de diagnóstico
</vt:lpstr>
      <vt:lpstr>Técnicas de Diagnóstico,  Tratamientos y Procedimientos
</vt:lpstr>
      <vt:lpstr>Técnicas de Diagnóstico,  Tratamientos y Procedimientos
</vt:lpstr>
      <vt:lpstr>Técnicas, tratamientos y procedimientos de diagnóstico
</vt:lpstr>
      <vt:lpstr>Técnicas, tratamientos y procedimientos de diagnóstico
</vt:lpstr>
      <vt:lpstr>Técnicas de Diagnóstico,  Tratamientos y Procedimientos
</vt:lpstr>
      <vt:lpstr>Técnicas de Diagnóstico,  Tratamientos y Procedimientos
</vt:lpstr>
      <vt:lpstr>Sistema esquelético
</vt:lpstr>
      <vt:lpstr>Bone Structure</vt:lpstr>
      <vt:lpstr>Estructura ósea
</vt:lpstr>
      <vt:lpstr>Estructura ósea
</vt:lpstr>
      <vt:lpstr>Estructura ósea
</vt:lpstr>
      <vt:lpstr>Marcas óseas
</vt:lpstr>
      <vt:lpstr>Depresiones óseas
</vt:lpstr>
      <vt:lpstr>Depresiones óseas
</vt:lpstr>
      <vt:lpstr>Huesos craneales
</vt:lpstr>
      <vt:lpstr>Huesos craneales
</vt:lpstr>
      <vt:lpstr>Huesos faciales
</vt:lpstr>
      <vt:lpstr>Huesos vertebrales
</vt:lpstr>
      <vt:lpstr>Vertebral Bones</vt:lpstr>
      <vt:lpstr>Huesos vertebrales
</vt:lpstr>
      <vt:lpstr>Huesos del Tórax
</vt:lpstr>
      <vt:lpstr>Huesos de las extremidades superiores
</vt:lpstr>
      <vt:lpstr>Huesos pélvicos
</vt:lpstr>
      <vt:lpstr>Huesos de las extremidades inferiores
</vt:lpstr>
      <vt:lpstr>Huesos del tobillo y el pie
</vt:lpstr>
      <vt:lpstr>CONDICIONES PATOLOGICAS
</vt:lpstr>
      <vt:lpstr>Osteomalacia</vt:lpstr>
      <vt:lpstr>Osteomyelitis</vt:lpstr>
      <vt:lpstr>Osteoporosis</vt:lpstr>
      <vt:lpstr>Osteoporosis
</vt:lpstr>
      <vt:lpstr>Ewing’s Sarcoma</vt:lpstr>
      <vt:lpstr>Osteogenic Sarcoma</vt:lpstr>
      <vt:lpstr>Osteochondroma</vt:lpstr>
      <vt:lpstr>Paget’s Disease</vt:lpstr>
      <vt:lpstr>Spinal Stenosis</vt:lpstr>
      <vt:lpstr>Talipes Equinovarus</vt:lpstr>
      <vt:lpstr>Talipes
</vt:lpstr>
      <vt:lpstr>Curvatura anormal de la columna vertebral
</vt:lpstr>
      <vt:lpstr>Curvatura anormal de la columna vertebral
</vt:lpstr>
      <vt:lpstr>Fracture: Hueso roto</vt:lpstr>
      <vt:lpstr>Fracture: Hueso roto</vt:lpstr>
      <vt:lpstr>Fractura: Hueso roto
</vt:lpstr>
      <vt:lpstr>Fracture: Broken Bone </vt:lpstr>
      <vt:lpstr>Fracture: Broken Bone</vt:lpstr>
      <vt:lpstr>TECNIQUES, TRATAMIENTOS Y PROCEDIMIENTOS DIAGNOSTICOS
</vt:lpstr>
      <vt:lpstr>Técnicas, tratamientos y procedimientos de diagnóstico
</vt:lpstr>
      <vt:lpstr>Técnicas, tratamientos y procedimientos de diagnóstico
</vt:lpstr>
      <vt:lpstr>Técnicas, tratamientos y procedimientos de diagnóstico
</vt:lpstr>
      <vt:lpstr>Descripción general de los músculos
</vt:lpstr>
      <vt:lpstr>Types of Muscles</vt:lpstr>
      <vt:lpstr>Types of Muscles</vt:lpstr>
      <vt:lpstr>Adjunto de músculos
</vt:lpstr>
      <vt:lpstr>Músculos de la cabeza y el cuello
</vt:lpstr>
      <vt:lpstr>Muscles Overview</vt:lpstr>
      <vt:lpstr>Types of Muscles</vt:lpstr>
      <vt:lpstr>Types of Muscles</vt:lpstr>
      <vt:lpstr>Adjunto de músculos
</vt:lpstr>
      <vt:lpstr>Muscles of the Head and Neck</vt:lpstr>
      <vt:lpstr>Músculos de las extremidades superiores
</vt:lpstr>
      <vt:lpstr>Músculos de las extremidades superiores
</vt:lpstr>
      <vt:lpstr>Músculos de las extremidades superiores
</vt:lpstr>
      <vt:lpstr>Músculos de las extremidades superiores
</vt:lpstr>
      <vt:lpstr>Músculos de las extremidades superiores
</vt:lpstr>
      <vt:lpstr>Músculos de las extremidades superiores
</vt:lpstr>
      <vt:lpstr>Músculos de las extremidades inferiores
</vt:lpstr>
      <vt:lpstr>PowerPoint Presentation</vt:lpstr>
      <vt:lpstr>PowerPoint Presentation</vt:lpstr>
      <vt:lpstr>CONDICIONES PATOLOGICAS
</vt:lpstr>
      <vt:lpstr>Distrofia muscular
</vt:lpstr>
      <vt:lpstr>Polymyositis</vt:lpstr>
      <vt:lpstr>Rotator Cuff Tear</vt:lpstr>
      <vt:lpstr>Rotator Cuff Tear</vt:lpstr>
      <vt:lpstr>TECNIQUES, TRATAMIENTOS Y PROCEDIMIENTOS DIAGNOSTICOS
</vt:lpstr>
      <vt:lpstr>Técnicas, tratamientos y procedimientos de diagnóstico
</vt:lpstr>
      <vt:lpstr>Resumen de las articulaciones
</vt:lpstr>
      <vt:lpstr>Clasificación de las articulaciones (Structural)
</vt:lpstr>
      <vt:lpstr>Classification of Joints (Structural)</vt:lpstr>
      <vt:lpstr>Classification of Joints (Structural)</vt:lpstr>
      <vt:lpstr>Classification of Joints (Structural)</vt:lpstr>
      <vt:lpstr>Classification of Joints (Structural)</vt:lpstr>
      <vt:lpstr>Classification of Joints (Functional)</vt:lpstr>
      <vt:lpstr>Classification of Joints (Functional)</vt:lpstr>
      <vt:lpstr>Movimientos de articulaciones
</vt:lpstr>
      <vt:lpstr>Movements of Joints</vt:lpstr>
      <vt:lpstr>Movements of Joints</vt:lpstr>
      <vt:lpstr>Movements of Joints</vt:lpstr>
      <vt:lpstr>Movements of Joints</vt:lpstr>
      <vt:lpstr>Movements of Joints</vt:lpstr>
      <vt:lpstr>CONDICIONES PATOLOGICAS
</vt:lpstr>
      <vt:lpstr>Adhesive Capsulitis</vt:lpstr>
      <vt:lpstr>Arthritis</vt:lpstr>
      <vt:lpstr>Ankylosing Spondylitis</vt:lpstr>
      <vt:lpstr>Bunion (Hallux Valgus)</vt:lpstr>
      <vt:lpstr>Dislocation</vt:lpstr>
      <vt:lpstr>Ganglion</vt:lpstr>
      <vt:lpstr>Gout</vt:lpstr>
      <vt:lpstr>Herniated Disk</vt:lpstr>
      <vt:lpstr>Herniated Disk</vt:lpstr>
      <vt:lpstr>Lyme Disease</vt:lpstr>
      <vt:lpstr>Osteoarthritis</vt:lpstr>
      <vt:lpstr>Osteoarthritis</vt:lpstr>
      <vt:lpstr>Rheumatoid Arthritis</vt:lpstr>
      <vt:lpstr>Sprains</vt:lpstr>
      <vt:lpstr>Systemic Lupus Erythematosus</vt:lpstr>
      <vt:lpstr>TECNIQUES, TRATAMIENTOS Y PROCEDIMIENTOS DIAGNOSTICOS
</vt:lpstr>
      <vt:lpstr>Técnicas, tratamientos y procedimientos de diagnóstico
</vt:lpstr>
      <vt:lpstr>Técnicas, tratamientos y procedimientos de diagnóstico
</vt:lpstr>
      <vt:lpstr>Técnicas, tratamientos y procedimientos de diagnóstico
</vt:lpstr>
      <vt:lpstr>Técnicas, tratamientos y procedimientos de diagnóstico
</vt:lpstr>
      <vt:lpstr>Músculos de la cabeza y el cuello
</vt:lpstr>
      <vt:lpstr>Muscles of  the Upper Extremities</vt:lpstr>
      <vt:lpstr>Muscles of  the Upper Extremities</vt:lpstr>
      <vt:lpstr>Muscles of  the Upper Extremities</vt:lpstr>
      <vt:lpstr>Muscles of  the Upper Extremities</vt:lpstr>
      <vt:lpstr>Muscles of  the Upper Extremities</vt:lpstr>
      <vt:lpstr>Muscles of  the Upper Extremities</vt:lpstr>
      <vt:lpstr>Muscles of  the Lower Extremities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Languaje</dc:title>
  <dc:creator>Faculty</dc:creator>
  <cp:lastModifiedBy> </cp:lastModifiedBy>
  <cp:revision>75</cp:revision>
  <dcterms:created xsi:type="dcterms:W3CDTF">2013-10-04T23:31:47Z</dcterms:created>
  <dcterms:modified xsi:type="dcterms:W3CDTF">2020-04-21T19:49:39Z</dcterms:modified>
</cp:coreProperties>
</file>