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1"/>
  </p:notesMasterIdLst>
  <p:sldIdLst>
    <p:sldId id="256" r:id="rId2"/>
    <p:sldId id="257" r:id="rId3"/>
    <p:sldId id="258" r:id="rId4"/>
    <p:sldId id="259" r:id="rId5"/>
    <p:sldId id="356" r:id="rId6"/>
    <p:sldId id="263" r:id="rId7"/>
    <p:sldId id="357" r:id="rId8"/>
    <p:sldId id="260" r:id="rId9"/>
    <p:sldId id="261" r:id="rId10"/>
    <p:sldId id="262"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355"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5" r:id="rId53"/>
    <p:sldId id="306" r:id="rId54"/>
    <p:sldId id="307" r:id="rId55"/>
    <p:sldId id="308" r:id="rId56"/>
    <p:sldId id="351"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37" r:id="rId76"/>
    <p:sldId id="340" r:id="rId77"/>
    <p:sldId id="342" r:id="rId78"/>
    <p:sldId id="339" r:id="rId79"/>
    <p:sldId id="331" r:id="rId80"/>
    <p:sldId id="332" r:id="rId81"/>
    <p:sldId id="333" r:id="rId82"/>
    <p:sldId id="334" r:id="rId83"/>
    <p:sldId id="352" r:id="rId84"/>
    <p:sldId id="336" r:id="rId85"/>
    <p:sldId id="353" r:id="rId86"/>
    <p:sldId id="343" r:id="rId87"/>
    <p:sldId id="344" r:id="rId88"/>
    <p:sldId id="345" r:id="rId89"/>
    <p:sldId id="346" r:id="rId90"/>
    <p:sldId id="354" r:id="rId91"/>
    <p:sldId id="347" r:id="rId92"/>
    <p:sldId id="348" r:id="rId93"/>
    <p:sldId id="349" r:id="rId94"/>
    <p:sldId id="350" r:id="rId95"/>
    <p:sldId id="358" r:id="rId96"/>
    <p:sldId id="359" r:id="rId97"/>
    <p:sldId id="360" r:id="rId98"/>
    <p:sldId id="361" r:id="rId99"/>
    <p:sldId id="362" r:id="rId100"/>
    <p:sldId id="363" r:id="rId101"/>
    <p:sldId id="364" r:id="rId102"/>
    <p:sldId id="365" r:id="rId103"/>
    <p:sldId id="366" r:id="rId104"/>
    <p:sldId id="367" r:id="rId105"/>
    <p:sldId id="368" r:id="rId106"/>
    <p:sldId id="369" r:id="rId107"/>
    <p:sldId id="370" r:id="rId108"/>
    <p:sldId id="371" r:id="rId109"/>
    <p:sldId id="372" r:id="rId110"/>
    <p:sldId id="373" r:id="rId111"/>
    <p:sldId id="374" r:id="rId112"/>
    <p:sldId id="375" r:id="rId113"/>
    <p:sldId id="376" r:id="rId114"/>
    <p:sldId id="377" r:id="rId115"/>
    <p:sldId id="378" r:id="rId116"/>
    <p:sldId id="379" r:id="rId117"/>
    <p:sldId id="380" r:id="rId118"/>
    <p:sldId id="381" r:id="rId119"/>
    <p:sldId id="382" r:id="rId120"/>
    <p:sldId id="383" r:id="rId121"/>
    <p:sldId id="384" r:id="rId122"/>
    <p:sldId id="385" r:id="rId123"/>
    <p:sldId id="386" r:id="rId124"/>
    <p:sldId id="387" r:id="rId125"/>
    <p:sldId id="388" r:id="rId126"/>
    <p:sldId id="389" r:id="rId127"/>
    <p:sldId id="390" r:id="rId128"/>
    <p:sldId id="391" r:id="rId129"/>
    <p:sldId id="392" r:id="rId130"/>
    <p:sldId id="393" r:id="rId131"/>
    <p:sldId id="394" r:id="rId132"/>
    <p:sldId id="395" r:id="rId133"/>
    <p:sldId id="396" r:id="rId134"/>
    <p:sldId id="397" r:id="rId135"/>
    <p:sldId id="398" r:id="rId136"/>
    <p:sldId id="399" r:id="rId137"/>
    <p:sldId id="400" r:id="rId138"/>
    <p:sldId id="401" r:id="rId139"/>
    <p:sldId id="402" r:id="rId140"/>
    <p:sldId id="403" r:id="rId141"/>
    <p:sldId id="404" r:id="rId142"/>
    <p:sldId id="405" r:id="rId143"/>
    <p:sldId id="304" r:id="rId144"/>
    <p:sldId id="406" r:id="rId145"/>
    <p:sldId id="407" r:id="rId146"/>
    <p:sldId id="408" r:id="rId147"/>
    <p:sldId id="409" r:id="rId148"/>
    <p:sldId id="410" r:id="rId149"/>
    <p:sldId id="411" r:id="rId150"/>
    <p:sldId id="412" r:id="rId151"/>
    <p:sldId id="413" r:id="rId152"/>
    <p:sldId id="414" r:id="rId153"/>
    <p:sldId id="415" r:id="rId154"/>
    <p:sldId id="416" r:id="rId155"/>
    <p:sldId id="417" r:id="rId156"/>
    <p:sldId id="418" r:id="rId157"/>
    <p:sldId id="419" r:id="rId158"/>
    <p:sldId id="420" r:id="rId159"/>
    <p:sldId id="421" r:id="rId160"/>
    <p:sldId id="422" r:id="rId161"/>
    <p:sldId id="423" r:id="rId162"/>
    <p:sldId id="424" r:id="rId163"/>
    <p:sldId id="425" r:id="rId164"/>
    <p:sldId id="426" r:id="rId165"/>
    <p:sldId id="427" r:id="rId166"/>
    <p:sldId id="428" r:id="rId167"/>
    <p:sldId id="429" r:id="rId168"/>
    <p:sldId id="430" r:id="rId169"/>
    <p:sldId id="327" r:id="rId170"/>
    <p:sldId id="328" r:id="rId171"/>
    <p:sldId id="329" r:id="rId172"/>
    <p:sldId id="330" r:id="rId173"/>
    <p:sldId id="431" r:id="rId174"/>
    <p:sldId id="432" r:id="rId175"/>
    <p:sldId id="433" r:id="rId176"/>
    <p:sldId id="434" r:id="rId177"/>
    <p:sldId id="335" r:id="rId178"/>
    <p:sldId id="435" r:id="rId179"/>
    <p:sldId id="338" r:id="rId180"/>
    <p:sldId id="436" r:id="rId181"/>
    <p:sldId id="437" r:id="rId182"/>
    <p:sldId id="438" r:id="rId183"/>
    <p:sldId id="341"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82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1"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7F7B9-1F79-41F3-BCA1-BDA7B4221BF3}"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A9C434-756D-4461-8077-71BE7AEF7062}" type="slidenum">
              <a:rPr lang="en-US" smtClean="0"/>
              <a:t>‹#›</a:t>
            </a:fld>
            <a:endParaRPr lang="en-US"/>
          </a:p>
        </p:txBody>
      </p:sp>
    </p:spTree>
    <p:extLst>
      <p:ext uri="{BB962C8B-B14F-4D97-AF65-F5344CB8AC3E}">
        <p14:creationId xmlns:p14="http://schemas.microsoft.com/office/powerpoint/2010/main" val="368962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E4C4F-421C-4658-AD56-CFDD5F22AA5B}" type="slidenum">
              <a:rPr lang="en-US"/>
              <a:pPr/>
              <a:t>2</a:t>
            </a:fld>
            <a:endParaRPr lang="en-US"/>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DBAEBE-C5AF-484D-8520-84B3383EB257}" type="slidenum">
              <a:rPr lang="en-US"/>
              <a:pPr/>
              <a:t>3</a:t>
            </a:fld>
            <a:endParaRPr lang="en-US"/>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A70C14-8B49-475B-A994-F2398969A46E}" type="slidenum">
              <a:rPr lang="en-US"/>
              <a:pPr/>
              <a:t>4</a:t>
            </a:fld>
            <a:endParaRPr lang="en-US"/>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33A5B4-5D02-4DC9-97B8-D25259C5AF19}" type="slidenum">
              <a:rPr lang="en-US"/>
              <a:pPr/>
              <a:t>5</a:t>
            </a:fld>
            <a:endParaRPr 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C18BE9-F5DC-4D31-A7E2-6CE004EB32F7}" type="slidenum">
              <a:rPr lang="en-US"/>
              <a:pPr/>
              <a:t>6</a:t>
            </a:fld>
            <a:endParaRPr lang="en-U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1470E0-3CFB-41ED-9F91-40D87F6267F4}" type="slidenum">
              <a:rPr lang="en-US"/>
              <a:pPr/>
              <a:t>7</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0CA97B-3B55-4607-8D7F-A2E84672C2B4}" type="slidenum">
              <a:rPr lang="en-US"/>
              <a:pPr/>
              <a:t>8</a:t>
            </a:fld>
            <a:endParaRPr 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7E7E6-056C-4EA7-8573-674D15A96FF3}" type="slidenum">
              <a:rPr lang="en-US"/>
              <a:pPr/>
              <a:t>9</a:t>
            </a:fld>
            <a:endParaRPr 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4CF2E3-3C1C-43EB-9D0E-C185A2EE535E}" type="slidenum">
              <a:rPr lang="en-US"/>
              <a:pPr/>
              <a:t>10</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A8D226-FF99-45E2-BC75-5A0CA827305B}" type="slidenum">
              <a:rPr lang="en-US"/>
              <a:pPr/>
              <a:t>11</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FC8C61-73C2-4AF1-9A4B-6FA850EC8437}" type="slidenum">
              <a:rPr lang="en-US"/>
              <a:pPr/>
              <a:t>12</a:t>
            </a:fld>
            <a:endParaRPr lang="en-US"/>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08749C-79B7-4516-A192-0CAC0797C6C0}" type="slidenum">
              <a:rPr lang="en-US"/>
              <a:pPr/>
              <a:t>13</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3C0306-0043-4CA0-A1E7-48E854E6C749}" type="slidenum">
              <a:rPr lang="en-US"/>
              <a:pPr/>
              <a:t>14</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F668CB-911B-4DA5-BC70-B633B106ADE4}" type="slidenum">
              <a:rPr lang="en-US"/>
              <a:pPr/>
              <a:t>15</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182B0E-8862-4799-AF11-A86FB51B2F0F}" type="slidenum">
              <a:rPr lang="en-US"/>
              <a:pPr/>
              <a:t>16</a:t>
            </a:fld>
            <a:endParaRPr lang="en-US"/>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2D1529-240D-4C92-993A-8EC547597841}" type="slidenum">
              <a:rPr lang="en-US"/>
              <a:pPr/>
              <a:t>17</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9F9B8-E595-4400-A8BA-536063D8C3C0}" type="slidenum">
              <a:rPr lang="en-US"/>
              <a:pPr/>
              <a:t>18</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254415-8569-4FD7-912E-11FF0BD053D1}" type="slidenum">
              <a:rPr lang="en-US"/>
              <a:pPr/>
              <a:t>19</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D9AB03-DB02-4BAE-A8FC-2D5FB5836F9C}" type="slidenum">
              <a:rPr lang="en-US"/>
              <a:pPr/>
              <a:t>20</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CF5589-EB90-4BB7-91A0-FE3EB079FA1F}" type="slidenum">
              <a:rPr lang="en-US"/>
              <a:pPr/>
              <a:t>21</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961F11-894D-4061-8AC6-2948DF114256}" type="slidenum">
              <a:rPr lang="en-US"/>
              <a:pPr/>
              <a:t>22</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C515EF-4B58-42BE-9D36-4A9E9998999E}" type="slidenum">
              <a:rPr lang="en-US"/>
              <a:pPr/>
              <a:t>23</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9F91B3-39DE-45FF-8904-0D3D8ED99C89}" type="slidenum">
              <a:rPr lang="en-US"/>
              <a:pPr/>
              <a:t>24</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C17AB7-1E96-4B3C-8C10-2FA92F3C9DD0}" type="slidenum">
              <a:rPr lang="en-US"/>
              <a:pPr/>
              <a:t>25</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DD08FA-654C-4B67-BE6D-0FF5B445F583}" type="slidenum">
              <a:rPr lang="en-US"/>
              <a:pPr/>
              <a:t>26</a:t>
            </a:fld>
            <a:endParaRPr 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E2B121-AF40-4ECF-BF14-0E2460ED854D}" type="slidenum">
              <a:rPr lang="en-US"/>
              <a:pPr/>
              <a:t>27</a:t>
            </a:fld>
            <a:endParaRPr lang="en-U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AB5E55-CBC2-42FB-804C-6BC4243E0374}" type="slidenum">
              <a:rPr lang="en-US"/>
              <a:pPr/>
              <a:t>28</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720528-7C22-4F47-8F50-FC14CFAB7389}" type="slidenum">
              <a:rPr lang="en-US"/>
              <a:pPr/>
              <a:t>29</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3B5831-A4BE-4901-BFA0-3BC438B8DF45}" type="slidenum">
              <a:rPr lang="en-US"/>
              <a:pPr/>
              <a:t>30</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C4AA64-C296-44D5-93EE-FC3B32E7D9F0}" type="slidenum">
              <a:rPr lang="en-US"/>
              <a:pPr/>
              <a:t>31</a:t>
            </a:fld>
            <a:endParaRPr lang="en-US"/>
          </a:p>
        </p:txBody>
      </p:sp>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4A0680-0841-4E16-A505-9B72E5C75419}" type="slidenum">
              <a:rPr lang="en-US"/>
              <a:pPr/>
              <a:t>32</a:t>
            </a:fld>
            <a:endParaRPr lang="en-U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020D63-7280-4383-99D0-2A4778DA24B0}" type="slidenum">
              <a:rPr lang="en-US"/>
              <a:pPr/>
              <a:t>33</a:t>
            </a:fld>
            <a:endParaRPr lang="en-US"/>
          </a:p>
        </p:txBody>
      </p:sp>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C5600D-62A9-4CA6-823A-EB22CAA0A4CC}" type="slidenum">
              <a:rPr lang="en-US"/>
              <a:pPr/>
              <a:t>34</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1593D5-1812-4FC5-BBC2-4CF4E6DB2580}" type="slidenum">
              <a:rPr lang="en-US"/>
              <a:pPr/>
              <a:t>35</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D77A80-530E-4D83-8B47-6CA17AA7B89D}" type="slidenum">
              <a:rPr lang="en-US"/>
              <a:pPr/>
              <a:t>36</a:t>
            </a:fld>
            <a:endParaRPr 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3D160B-1143-443F-899E-ADA6E65E55E6}" type="slidenum">
              <a:rPr lang="en-US"/>
              <a:pPr/>
              <a:t>37</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622E39-F5BF-4A7C-874D-DB26E3537C29}" type="slidenum">
              <a:rPr lang="en-US"/>
              <a:pPr/>
              <a:t>38</a:t>
            </a:fld>
            <a:endParaRPr lang="en-US"/>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32CE82-EFDC-427D-9628-742B64537402}" type="slidenum">
              <a:rPr lang="en-US"/>
              <a:pPr/>
              <a:t>39</a:t>
            </a:fld>
            <a:endParaRPr lang="en-US"/>
          </a:p>
        </p:txBody>
      </p:sp>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9C6D4D-BB3D-47BF-9C82-178D1E80DBC5}" type="slidenum">
              <a:rPr lang="en-US"/>
              <a:pPr/>
              <a:t>40</a:t>
            </a:fld>
            <a:endParaRPr lang="en-U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2BCDDB-909E-4D39-BA92-7D8033A9A4AF}" type="slidenum">
              <a:rPr lang="en-US"/>
              <a:pPr/>
              <a:t>41</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DEDA84-AF65-4192-A3F4-4938A62C4AE1}" type="slidenum">
              <a:rPr lang="en-US"/>
              <a:pPr/>
              <a:t>42</a:t>
            </a:fld>
            <a:endParaRPr lang="en-US"/>
          </a:p>
        </p:txBody>
      </p:sp>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052E92-2441-47A0-9245-A89378AD9436}" type="slidenum">
              <a:rPr lang="en-US"/>
              <a:pPr/>
              <a:t>43</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D53A2B-FE8B-4ABF-85D5-195656B59A6B}" type="slidenum">
              <a:rPr lang="en-US"/>
              <a:pPr/>
              <a:t>44</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0EF509-56EA-4C8D-A7BB-1E4AD0A055F9}" type="slidenum">
              <a:rPr lang="en-US"/>
              <a:pPr/>
              <a:t>45</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80FD64-EE86-4B2E-AA14-FA8D077F0889}" type="slidenum">
              <a:rPr lang="en-US"/>
              <a:pPr/>
              <a:t>46</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F3FDFC-250C-429B-9B04-104B08E5BC47}" type="slidenum">
              <a:rPr lang="en-US"/>
              <a:pPr/>
              <a:t>47</a:t>
            </a:fld>
            <a:endParaRPr lang="en-US"/>
          </a:p>
        </p:txBody>
      </p:sp>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7C606-0A5F-4161-88E9-2321C32A2912}" type="slidenum">
              <a:rPr lang="en-US"/>
              <a:pPr/>
              <a:t>48</a:t>
            </a:fld>
            <a:endParaRPr lang="en-US"/>
          </a:p>
        </p:txBody>
      </p:sp>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001AD5-3666-41EE-819B-1282B480DB5C}" type="slidenum">
              <a:rPr lang="en-US"/>
              <a:pPr/>
              <a:t>49</a:t>
            </a:fld>
            <a:endParaRPr lang="en-US"/>
          </a:p>
        </p:txBody>
      </p:sp>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80C568-67D2-4198-8867-D34378EBB1A5}" type="slidenum">
              <a:rPr lang="en-US"/>
              <a:pPr/>
              <a:t>50</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E03679-7D65-4E84-A145-4441A59421A2}" type="slidenum">
              <a:rPr lang="en-US"/>
              <a:pPr/>
              <a:t>51</a:t>
            </a:fld>
            <a:endParaRPr 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B7EEDF-2775-4BA3-9F9E-98C8804D1732}" type="slidenum">
              <a:rPr lang="en-US"/>
              <a:pPr/>
              <a:t>52</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4D0EEB-3E08-4FE1-9EBE-9B9EB1CD7458}" type="slidenum">
              <a:rPr lang="en-US"/>
              <a:pPr/>
              <a:t>53</a:t>
            </a:fld>
            <a:endParaRPr 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7AAB83-BF07-48D2-90B5-CD8DD23D4380}" type="slidenum">
              <a:rPr lang="en-US"/>
              <a:pPr/>
              <a:t>54</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A019D3-F956-4F88-969A-79357DBA3BC2}" type="slidenum">
              <a:rPr lang="en-US"/>
              <a:pPr/>
              <a:t>55</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AC2FD-109C-45EB-A460-FCB31F0566EC}" type="slidenum">
              <a:rPr lang="en-US"/>
              <a:pPr/>
              <a:t>56</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D10EA9-F6DC-4211-86D1-EDF00152755A}" type="slidenum">
              <a:rPr lang="en-US"/>
              <a:pPr/>
              <a:t>57</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72429D-AC29-4BF1-831A-476F84283B85}" type="slidenum">
              <a:rPr lang="en-US"/>
              <a:pPr/>
              <a:t>58</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6B313-DB19-4EA4-A97E-B55A38C125D5}" type="slidenum">
              <a:rPr lang="en-US"/>
              <a:pPr/>
              <a:t>59</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CF9002-0B27-4322-9A8D-F1B860A5AAB6}" type="slidenum">
              <a:rPr lang="en-US"/>
              <a:pPr/>
              <a:t>60</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E844F2-E3E6-4EA4-8288-222E573F1A8F}" type="slidenum">
              <a:rPr lang="en-US"/>
              <a:pPr/>
              <a:t>61</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8F9DB5-DB0C-4B5A-9B6E-ADD9BD337618}" type="slidenum">
              <a:rPr lang="en-US"/>
              <a:pPr/>
              <a:t>62</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B08624-E462-4542-AF70-335881B6707F}" type="slidenum">
              <a:rPr lang="en-US"/>
              <a:pPr/>
              <a:t>63</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5861CA-38D4-43E5-B0C8-EA05656F1982}" type="slidenum">
              <a:rPr lang="en-US"/>
              <a:pPr/>
              <a:t>64</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88247E-2736-4FB5-9C51-D4E03A2DCB2B}" type="slidenum">
              <a:rPr lang="en-US"/>
              <a:pPr/>
              <a:t>65</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FD7124-D680-4286-B564-813F585656CA}" type="slidenum">
              <a:rPr lang="en-US"/>
              <a:pPr/>
              <a:t>66</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ED2ABB-3408-400D-B21E-0AEDCBDDDDB6}" type="slidenum">
              <a:rPr lang="en-US"/>
              <a:pPr/>
              <a:t>67</a:t>
            </a:fld>
            <a:endParaRPr lang="en-US"/>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DF7712-54DF-4DFB-94BE-AABBA2E77ED8}" type="slidenum">
              <a:rPr lang="en-US"/>
              <a:pPr/>
              <a:t>68</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E62CF0-479C-44B8-BB8B-B2D1B978670F}" type="slidenum">
              <a:rPr lang="en-US"/>
              <a:pPr/>
              <a:t>69</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C59DB0-CFCF-47ED-A872-A0F100E6596F}" type="slidenum">
              <a:rPr lang="en-US"/>
              <a:pPr/>
              <a:t>70</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62EF0C-C6DE-4DD4-9A5F-019BDB27C7E9}" type="slidenum">
              <a:rPr lang="en-US"/>
              <a:pPr/>
              <a:t>71</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6DDCC-2341-4182-B434-9F88CB22E066}" type="slidenum">
              <a:rPr lang="en-US"/>
              <a:pPr/>
              <a:t>72</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4CF672-B361-45A7-BF3A-AD40C311B533}" type="slidenum">
              <a:rPr lang="en-US"/>
              <a:pPr/>
              <a:t>73</a:t>
            </a:fld>
            <a:endParaRPr lang="en-US"/>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406359-6C87-40E4-A9FE-A8B73BB7001A}" type="slidenum">
              <a:rPr lang="en-US"/>
              <a:pPr/>
              <a:t>74</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9D76B8-9206-4464-A4E1-110AEED11F29}" type="slidenum">
              <a:rPr lang="en-US"/>
              <a:pPr/>
              <a:t>75</a:t>
            </a:fld>
            <a:endParaRPr lang="en-US"/>
          </a:p>
        </p:txBody>
      </p:sp>
      <p:sp>
        <p:nvSpPr>
          <p:cNvPr id="310274" name="Rectangle 2"/>
          <p:cNvSpPr>
            <a:spLocks noGrp="1" noRot="1" noChangeAspect="1" noChangeArrowheads="1" noTextEdit="1"/>
          </p:cNvSpPr>
          <p:nvPr>
            <p:ph type="sldImg"/>
          </p:nvPr>
        </p:nvSpPr>
        <p:spPr>
          <a:ln/>
        </p:spPr>
      </p:sp>
      <p:sp>
        <p:nvSpPr>
          <p:cNvPr id="310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6508E1-E6AC-4372-A9A6-12E12F985FA1}" type="slidenum">
              <a:rPr lang="en-US"/>
              <a:pPr/>
              <a:t>76</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D8856A-6143-4B93-86DD-3BC9CBD90A3D}" type="slidenum">
              <a:rPr lang="en-US"/>
              <a:pPr/>
              <a:t>77</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55BD8B-1431-4340-8453-8DF089CE3D65}" type="slidenum">
              <a:rPr lang="en-US"/>
              <a:pPr/>
              <a:t>78</a:t>
            </a:fld>
            <a:endParaRPr lang="en-US"/>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FA5B05-2D30-40CB-986B-205C898EDBE0}" type="slidenum">
              <a:rPr lang="en-US"/>
              <a:pPr/>
              <a:t>79</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C89D25-D312-43B4-96E3-6A91E6B995BD}" type="slidenum">
              <a:rPr lang="en-US"/>
              <a:pPr/>
              <a:t>80</a:t>
            </a:fld>
            <a:endParaRPr lang="en-US"/>
          </a:p>
        </p:txBody>
      </p:sp>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FC586F-D24D-4C77-8465-1881E2F2ED20}" type="slidenum">
              <a:rPr lang="en-US"/>
              <a:pPr/>
              <a:t>81</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E98948-4F1F-4679-8CDD-8793AF5DCC61}" type="slidenum">
              <a:rPr lang="en-US"/>
              <a:pPr/>
              <a:t>82</a:t>
            </a:fld>
            <a:endParaRPr lang="en-US"/>
          </a:p>
        </p:txBody>
      </p:sp>
      <p:sp>
        <p:nvSpPr>
          <p:cNvPr id="317442" name="Rectangle 2"/>
          <p:cNvSpPr>
            <a:spLocks noGrp="1" noRot="1" noChangeAspect="1" noChangeArrowheads="1" noTextEdit="1"/>
          </p:cNvSpPr>
          <p:nvPr>
            <p:ph type="sldImg"/>
          </p:nvPr>
        </p:nvSpPr>
        <p:spPr>
          <a:ln/>
        </p:spPr>
      </p:sp>
      <p:sp>
        <p:nvSpPr>
          <p:cNvPr id="317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7EF57-1376-42F8-9F28-E630AB4CDB33}" type="slidenum">
              <a:rPr lang="en-US"/>
              <a:pPr/>
              <a:t>83</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7189AE-91C1-4641-AB5D-1681896E03CD}" type="slidenum">
              <a:rPr lang="en-US"/>
              <a:pPr/>
              <a:t>84</a:t>
            </a:fld>
            <a:endParaRPr lang="en-US"/>
          </a:p>
        </p:txBody>
      </p:sp>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58D8F7-24C2-446E-A514-205AF9597B4C}" type="slidenum">
              <a:rPr lang="en-US"/>
              <a:pPr/>
              <a:t>85</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B56C38-8B73-46CA-B9B9-8A5D616377DF}" type="slidenum">
              <a:rPr lang="en-US"/>
              <a:pPr/>
              <a:t>86</a:t>
            </a:fld>
            <a:endParaRPr lang="en-US"/>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CFCB56-D774-468A-8E22-C9A2A1BCCAC8}" type="slidenum">
              <a:rPr lang="en-US"/>
              <a:pPr/>
              <a:t>87</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340814-14CD-4F24-A987-7F729E5D452B}" type="slidenum">
              <a:rPr lang="en-US"/>
              <a:pPr/>
              <a:t>88</a:t>
            </a:fld>
            <a:endParaRPr lang="en-US"/>
          </a:p>
        </p:txBody>
      </p:sp>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7BD3EA-9E58-4DA0-831C-661C4B9EF1AD}" type="slidenum">
              <a:rPr lang="en-US"/>
              <a:pPr/>
              <a:t>89</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2989DC-E154-4821-90D0-2C0B5252BAE3}" type="slidenum">
              <a:rPr lang="en-US"/>
              <a:pPr/>
              <a:t>90</a:t>
            </a:fld>
            <a:endParaRPr lang="en-US"/>
          </a:p>
        </p:txBody>
      </p:sp>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3F6658-F55C-405C-9885-93FEF7B301CC}" type="slidenum">
              <a:rPr lang="en-US"/>
              <a:pPr/>
              <a:t>91</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0CE104-E2FD-4E8D-BCEE-7FDD5FCDD0D9}" type="slidenum">
              <a:rPr lang="en-US"/>
              <a:pPr/>
              <a:t>92</a:t>
            </a:fld>
            <a:endParaRPr lang="en-US"/>
          </a:p>
        </p:txBody>
      </p:sp>
      <p:sp>
        <p:nvSpPr>
          <p:cNvPr id="327682"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F5D4BF-31CC-4857-A2DD-9AEA27179C3F}" type="slidenum">
              <a:rPr lang="en-US"/>
              <a:pPr/>
              <a:t>93</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F4C192-31F1-459C-ABAB-841C969C7C4F}" type="slidenum">
              <a:rPr lang="en-US"/>
              <a:pPr/>
              <a:t>94</a:t>
            </a:fld>
            <a:endParaRPr lang="en-US"/>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9958B8-64D6-4BC9-B822-5A7B4C5592B7}" type="slidenum">
              <a:rPr lang="en-US"/>
              <a:pPr/>
              <a:t>95</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2C79FC-98A9-439E-AC69-9241E1D5B04B}" type="slidenum">
              <a:rPr lang="en-US"/>
              <a:pPr/>
              <a:t>96</a:t>
            </a:fld>
            <a:endParaRPr 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6D93E8-7CC2-45C9-8B8A-70F9117A17CF}" type="slidenum">
              <a:rPr lang="en-US"/>
              <a:pPr/>
              <a:t>97</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3C45C6-8007-4AAE-89E1-A14FD641612C}" type="slidenum">
              <a:rPr lang="en-US"/>
              <a:pPr/>
              <a:t>98</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647AF3-1F35-4843-A3C6-A0E40D4F5968}" type="slidenum">
              <a:rPr lang="en-US"/>
              <a:pPr/>
              <a:t>99</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C55A9C-3B1F-4583-9677-3F618A74BEAB}" type="slidenum">
              <a:rPr lang="en-US"/>
              <a:pPr/>
              <a:t>100</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160237-AB6F-4BDF-8DE3-B3D53A5D303B}" type="slidenum">
              <a:rPr lang="en-US"/>
              <a:pPr/>
              <a:t>101</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7FEC68-5B6D-4CE2-86AC-C59D3AEE840A}" type="slidenum">
              <a:rPr lang="en-US"/>
              <a:pPr/>
              <a:t>102</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B73421-5E4C-4F6F-82AD-44ECAC5233E8}" type="slidenum">
              <a:rPr lang="en-US"/>
              <a:pPr/>
              <a:t>103</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1F1A16-B178-4CD8-B892-BAA0D6E0A76A}" type="slidenum">
              <a:rPr lang="en-US"/>
              <a:pPr/>
              <a:t>104</a:t>
            </a:fld>
            <a:endParaRPr lang="en-US"/>
          </a:p>
        </p:txBody>
      </p:sp>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63CF76-B62A-4995-9293-A5D77DACFF25}" type="slidenum">
              <a:rPr lang="en-US"/>
              <a:pPr/>
              <a:t>105</a:t>
            </a:fld>
            <a:endParaRPr lang="en-US"/>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6A3653-2AFB-427C-9442-FD16D07245CF}" type="slidenum">
              <a:rPr lang="en-US"/>
              <a:pPr/>
              <a:t>106</a:t>
            </a:fld>
            <a:endParaRPr lang="en-US"/>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80947D-2616-478F-B34A-FB6D5E743A41}" type="slidenum">
              <a:rPr lang="en-US"/>
              <a:pPr/>
              <a:t>107</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C4DB3E-A7C2-45D2-940F-6745C139B2BE}" type="slidenum">
              <a:rPr lang="en-US"/>
              <a:pPr/>
              <a:t>108</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209D88-3E19-4C2C-A6E4-8AF457005AAC}" type="slidenum">
              <a:rPr lang="en-US"/>
              <a:pPr/>
              <a:t>109</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902921-A129-4466-8F8C-B1828160C955}" type="slidenum">
              <a:rPr lang="en-US"/>
              <a:pPr/>
              <a:t>110</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93A5B1-859A-4555-BC34-3886CE13F1CE}" type="slidenum">
              <a:rPr lang="en-US"/>
              <a:pPr/>
              <a:t>111</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21E922-B8DC-4E8A-BC72-E958EDF5CDD6}" type="slidenum">
              <a:rPr lang="en-US"/>
              <a:pPr/>
              <a:t>112</a:t>
            </a:fld>
            <a:endParaRPr lang="en-US"/>
          </a:p>
        </p:txBody>
      </p:sp>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6CD87B-4F45-4697-A001-B8F25E58D480}" type="slidenum">
              <a:rPr lang="en-US"/>
              <a:pPr/>
              <a:t>113</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B10B9-4772-48A2-AE50-EC682399614B}" type="slidenum">
              <a:rPr lang="en-US"/>
              <a:pPr/>
              <a:t>114</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F36EF9-57C1-4D62-8C9A-973CE22CB607}" type="slidenum">
              <a:rPr lang="en-US"/>
              <a:pPr/>
              <a:t>115</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28608B-A16E-4D65-AC12-3F2178EC2269}" type="slidenum">
              <a:rPr lang="en-US"/>
              <a:pPr/>
              <a:t>116</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F78F24-BB75-4C50-8E4B-4655B35D70E3}" type="slidenum">
              <a:rPr lang="en-US"/>
              <a:pPr/>
              <a:t>117</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BCDFC-9FA0-4BD6-BE11-7F4381A4E26B}" type="slidenum">
              <a:rPr lang="en-US"/>
              <a:pPr/>
              <a:t>118</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9D870F-F271-4348-AC3D-25C3FB2AA5F5}" type="slidenum">
              <a:rPr lang="en-US"/>
              <a:pPr/>
              <a:t>119</a:t>
            </a:fld>
            <a:endParaRPr lang="en-US"/>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F6F478-FCCD-4C53-AC16-9E782B371956}" type="slidenum">
              <a:rPr lang="en-US"/>
              <a:pPr/>
              <a:t>120</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8A82DC-75C1-49CB-8854-6CDD3A71FB81}" type="slidenum">
              <a:rPr lang="en-US"/>
              <a:pPr/>
              <a:t>121</a:t>
            </a:fld>
            <a:endParaRPr lang="en-US"/>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C942EA-3070-4DE2-BE64-70216FB76DB2}" type="slidenum">
              <a:rPr lang="en-US"/>
              <a:pPr/>
              <a:t>122</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72E9C-6EB1-4CCF-BE9C-711D91D68A61}" type="slidenum">
              <a:rPr lang="en-US"/>
              <a:pPr/>
              <a:t>123</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179236-A211-4791-B5AA-FEF2274CF744}" type="slidenum">
              <a:rPr lang="en-US"/>
              <a:pPr/>
              <a:t>124</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7A92F3-BFBD-4843-B74D-684EB2902055}" type="slidenum">
              <a:rPr lang="en-US"/>
              <a:pPr/>
              <a:t>125</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9A65F1-D4A9-40BA-B50E-036ECBEFB158}" type="slidenum">
              <a:rPr lang="en-US"/>
              <a:pPr/>
              <a:t>126</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E3A57-C634-402E-A5A2-D82532009B4B}" type="slidenum">
              <a:rPr lang="en-US"/>
              <a:pPr/>
              <a:t>127</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237FF3-708A-400E-9FF3-C1C2807D90A3}" type="slidenum">
              <a:rPr lang="en-US"/>
              <a:pPr/>
              <a:t>128</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41BE78-A765-424E-AE49-9F600F38092A}" type="slidenum">
              <a:rPr lang="en-US"/>
              <a:pPr/>
              <a:t>129</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A6D6C1-63F6-48FF-A5DD-DD239020989C}" type="slidenum">
              <a:rPr lang="en-US"/>
              <a:pPr/>
              <a:t>130</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98835E-0077-4E19-97E4-C5D460ADBF17}" type="slidenum">
              <a:rPr lang="en-US"/>
              <a:pPr/>
              <a:t>131</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54BF0-9FD5-4F39-B2A4-A0B53A5CD548}" type="slidenum">
              <a:rPr lang="en-US"/>
              <a:pPr/>
              <a:t>132</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C04A41-2708-42FF-A07C-E46B298FA326}" type="slidenum">
              <a:rPr lang="en-US"/>
              <a:pPr/>
              <a:t>133</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269706-C3FC-4144-873F-14DF33027013}" type="slidenum">
              <a:rPr lang="en-US"/>
              <a:pPr/>
              <a:t>134</a:t>
            </a:fld>
            <a:endParaRPr lang="en-US"/>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5F2F0-9920-464E-86D5-378654A12181}" type="slidenum">
              <a:rPr lang="en-US"/>
              <a:pPr/>
              <a:t>135</a:t>
            </a:fld>
            <a:endParaRPr lang="en-US"/>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D5F3EF-E70D-46D0-AB00-4C955A4144B2}" type="slidenum">
              <a:rPr lang="en-US"/>
              <a:pPr/>
              <a:t>136</a:t>
            </a:fld>
            <a:endParaRPr lang="en-US"/>
          </a:p>
        </p:txBody>
      </p:sp>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86F150-AF10-4FE4-8F8B-9EEFCE98F316}" type="slidenum">
              <a:rPr lang="en-US"/>
              <a:pPr/>
              <a:t>137</a:t>
            </a:fld>
            <a:endParaRPr 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F228E5-3C39-4442-AE46-01D0530D0B94}" type="slidenum">
              <a:rPr lang="en-US"/>
              <a:pPr/>
              <a:t>138</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D154BC-3C69-4684-A9FB-51B28A401950}" type="slidenum">
              <a:rPr lang="en-US"/>
              <a:pPr/>
              <a:t>139</a:t>
            </a:fld>
            <a:endParaRPr lang="en-US"/>
          </a:p>
        </p:txBody>
      </p:sp>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10720E-7757-4661-B93A-2C94953EAAD4}" type="slidenum">
              <a:rPr lang="en-US"/>
              <a:pPr/>
              <a:t>140</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684096-181B-4DE6-ABE1-4353E4BB3A95}" type="slidenum">
              <a:rPr lang="en-US"/>
              <a:pPr/>
              <a:t>141</a:t>
            </a:fld>
            <a:endParaRPr lang="en-US"/>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1F0C6D-7CBB-4B03-8025-2A617C47263D}" type="slidenum">
              <a:rPr lang="en-US"/>
              <a:pPr/>
              <a:t>142</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5FF952-1B8E-4FB8-AA64-CE4177CF7845}" type="slidenum">
              <a:rPr lang="en-US"/>
              <a:pPr/>
              <a:t>143</a:t>
            </a:fld>
            <a:endParaRPr lang="en-US"/>
          </a:p>
        </p:txBody>
      </p:sp>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95D071-D044-400E-ADE1-C1E810A19F2A}" type="slidenum">
              <a:rPr lang="en-US"/>
              <a:pPr/>
              <a:t>144</a:t>
            </a:fld>
            <a:endParaRPr lang="en-US"/>
          </a:p>
        </p:txBody>
      </p:sp>
      <p:sp>
        <p:nvSpPr>
          <p:cNvPr id="174082" name="Rectangle 2"/>
          <p:cNvSpPr>
            <a:spLocks noGrp="1" noRot="1" noChangeAspect="1"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F0A555-2A60-46E7-9774-2CB1B2D73B25}" type="slidenum">
              <a:rPr lang="en-US"/>
              <a:pPr/>
              <a:t>145</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2C1FCB-E19C-401C-947C-CFFBA2C3F254}" type="slidenum">
              <a:rPr lang="en-US"/>
              <a:pPr/>
              <a:t>146</a:t>
            </a:fld>
            <a:endParaRPr lang="en-US"/>
          </a:p>
        </p:txBody>
      </p:sp>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79995E-1E54-4E70-B53E-7F6981FEA634}" type="slidenum">
              <a:rPr lang="en-US"/>
              <a:pPr/>
              <a:t>147</a:t>
            </a:fld>
            <a:endParaRPr lang="en-US"/>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71E4A-0827-443B-A192-4F76A1171834}" type="slidenum">
              <a:rPr lang="en-US"/>
              <a:pPr/>
              <a:t>148</a:t>
            </a:fld>
            <a:endParaRPr lang="en-US"/>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694226-A2DF-48BE-A5D2-22026C1648DC}" type="slidenum">
              <a:rPr lang="en-US"/>
              <a:pPr/>
              <a:t>149</a:t>
            </a:fld>
            <a:endParaRPr 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394C8-16DD-45E9-B828-7F1699AE0394}" type="slidenum">
              <a:rPr lang="en-US"/>
              <a:pPr/>
              <a:t>150</a:t>
            </a:fld>
            <a:endParaRPr lang="en-US"/>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57E342-6538-452E-AE63-A63EE50B9941}" type="slidenum">
              <a:rPr lang="en-US"/>
              <a:pPr/>
              <a:t>151</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6C4E97-56B3-4905-AA1B-8EBB4CAE4907}" type="slidenum">
              <a:rPr lang="en-US"/>
              <a:pPr/>
              <a:t>152</a:t>
            </a:fld>
            <a:endParaRPr lang="en-US"/>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F91F55-4687-46C3-88FA-A8E4C0FCEEE4}" type="slidenum">
              <a:rPr lang="en-US"/>
              <a:pPr/>
              <a:t>153</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9B6AAE-0D58-4DA4-81E3-E8DF98DD6058}" type="slidenum">
              <a:rPr lang="en-US"/>
              <a:pPr/>
              <a:t>154</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4055F7-8485-404C-9C81-33132C4C9268}" type="slidenum">
              <a:rPr lang="en-US"/>
              <a:pPr/>
              <a:t>155</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797E8A-F602-4917-A5E4-31999E5EA988}" type="slidenum">
              <a:rPr lang="en-US"/>
              <a:pPr/>
              <a:t>156</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087E64-B166-4E6C-A9B7-CEDF59820EDF}" type="slidenum">
              <a:rPr lang="en-US"/>
              <a:pPr/>
              <a:t>157</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1DC2C0-E677-4C21-B7F6-808389807AF5}" type="slidenum">
              <a:rPr lang="en-US"/>
              <a:pPr/>
              <a:t>158</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FC9393-0F80-4EE7-AB2E-E0F06F631C74}" type="slidenum">
              <a:rPr lang="en-US"/>
              <a:pPr/>
              <a:t>159</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09C066-4B92-4F14-B120-8A07D39B210B}" type="slidenum">
              <a:rPr lang="en-US"/>
              <a:pPr/>
              <a:t>160</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2266C8-BDB1-4DE9-AE84-2ABECDC06610}" type="slidenum">
              <a:rPr lang="en-US"/>
              <a:pPr/>
              <a:t>161</a:t>
            </a:fld>
            <a:endParaRPr lang="en-US"/>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F2E36B-D525-4383-B3DB-A1325A126C75}" type="slidenum">
              <a:rPr lang="en-US"/>
              <a:pPr/>
              <a:t>162</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E7956F-9377-4E61-A841-6742DF9AEC0F}" type="slidenum">
              <a:rPr lang="en-US"/>
              <a:pPr/>
              <a:t>163</a:t>
            </a:fld>
            <a:endParaRPr lang="en-US"/>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6A1E48-2169-4C3C-88CD-4AE8B86CBC42}" type="slidenum">
              <a:rPr lang="en-US"/>
              <a:pPr/>
              <a:t>164</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EF19C1-319F-441C-8CE2-5275566FF3A9}" type="slidenum">
              <a:rPr lang="en-US"/>
              <a:pPr/>
              <a:t>165</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946763-077A-4814-8F1F-A195BFF62151}" type="slidenum">
              <a:rPr lang="en-US"/>
              <a:pPr/>
              <a:t>166</a:t>
            </a:fld>
            <a:endParaRPr lang="en-US"/>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FB6A4D-A0E5-4A74-9977-279AC158EEB3}" type="slidenum">
              <a:rPr lang="en-US"/>
              <a:pPr/>
              <a:t>167</a:t>
            </a:fld>
            <a:endParaRPr 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E11A7-98C2-41FE-BE99-42CC0FD4AE53}" type="slidenum">
              <a:rPr lang="en-US"/>
              <a:pPr/>
              <a:t>168</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CB8267-74BD-47B7-B9B1-A55854E2EF41}" type="slidenum">
              <a:rPr lang="en-US"/>
              <a:pPr/>
              <a:t>169</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8D3DCD-88B1-4866-A864-C45B70CC5998}" type="slidenum">
              <a:rPr lang="en-US"/>
              <a:pPr/>
              <a:t>170</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C3B56E-71E8-403C-A319-D09CB1D25F8E}" type="slidenum">
              <a:rPr lang="en-US"/>
              <a:pPr/>
              <a:t>171</a:t>
            </a:fld>
            <a:endParaRPr lang="en-US"/>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DEDCF-BB48-4238-B007-30FEB19E11CB}" type="slidenum">
              <a:rPr lang="en-US"/>
              <a:pPr/>
              <a:t>172</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D6EA28-5740-48E6-9B5B-E0C06FCBC3A3}" type="slidenum">
              <a:rPr lang="en-US"/>
              <a:pPr/>
              <a:t>173</a:t>
            </a:fld>
            <a:endParaRPr lang="en-US"/>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6B28B1-257B-4956-BEA7-686ED65E40D8}" type="slidenum">
              <a:rPr lang="en-US"/>
              <a:pPr/>
              <a:t>174</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4FD077-8949-4AD6-BFC9-38094CC3016B}" type="slidenum">
              <a:rPr lang="en-US"/>
              <a:pPr/>
              <a:t>175</a:t>
            </a:fld>
            <a:endParaRPr lang="en-US"/>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CA23F9-93D8-4BF5-BCF3-69B21E4BFE48}" type="slidenum">
              <a:rPr lang="en-US"/>
              <a:pPr/>
              <a:t>176</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C8B8BB-75D1-4AA2-A730-6F12C1B38B6B}" type="slidenum">
              <a:rPr lang="en-US"/>
              <a:pPr/>
              <a:t>177</a:t>
            </a:fld>
            <a:endParaRPr 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43C0D-8A95-4F7C-B580-BF5D96F16B14}" type="slidenum">
              <a:rPr lang="en-US"/>
              <a:pPr/>
              <a:t>178</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A2BA16-10B4-4964-A5B4-40141DDDCB13}" type="slidenum">
              <a:rPr lang="en-US"/>
              <a:pPr/>
              <a:t>179</a:t>
            </a:fld>
            <a:endParaRPr lang="en-US"/>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450C0-16D4-440E-921E-191A25DCCD4D}" type="slidenum">
              <a:rPr lang="en-US"/>
              <a:pPr/>
              <a:t>180</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5F97F7-0A5E-4519-957D-3B609DBABB2D}" type="slidenum">
              <a:rPr lang="en-US"/>
              <a:pPr/>
              <a:t>181</a:t>
            </a:fld>
            <a:endParaRPr lang="en-US"/>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7570EC-78F8-430F-9A62-38D4E0BDF262}" type="slidenum">
              <a:rPr lang="en-US"/>
              <a:pPr/>
              <a:t>182</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39D44D-9D3B-4009-BE20-AB5C75B05F98}" type="slidenum">
              <a:rPr lang="en-US"/>
              <a:pPr/>
              <a:t>183</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DBB562-3106-41D0-B4BC-BFB0B28D2713}" type="slidenum">
              <a:rPr lang="en-US"/>
              <a:pPr/>
              <a:t>184</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C81631-7920-447B-9773-6529FD15672A}" type="slidenum">
              <a:rPr lang="en-US"/>
              <a:pPr/>
              <a:t>185</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5B8BBB-FE90-4928-94C0-7AC84EFC2C7C}" type="slidenum">
              <a:rPr lang="en-US"/>
              <a:pPr/>
              <a:t>186</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9A51C5-8729-4B95-9A80-E5A1E80101DC}" type="slidenum">
              <a:rPr lang="en-US"/>
              <a:pPr/>
              <a:t>187</a:t>
            </a:fld>
            <a:endParaRPr lang="en-US"/>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C9F5F1-2D1E-4FD6-8DC0-8FFFF3618A5E}" type="slidenum">
              <a:rPr lang="en-US"/>
              <a:pPr/>
              <a:t>188</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2553F8-78A1-4DFD-B6B1-463E4B1C2828}" type="slidenum">
              <a:rPr lang="en-US"/>
              <a:pPr/>
              <a:t>189</a:t>
            </a:fld>
            <a:endParaRPr lang="en-US"/>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8A6555-3730-4966-A543-5498663E3329}" type="slidenum">
              <a:rPr lang="en-US"/>
              <a:pPr/>
              <a:t>190</a:t>
            </a:fld>
            <a:endParaRPr lang="en-US"/>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0F8586-3F96-4583-A6C6-2B679EFA49F7}" type="slidenum">
              <a:rPr lang="en-US"/>
              <a:pPr/>
              <a:t>191</a:t>
            </a:fld>
            <a:endParaRPr 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51EA17-A98A-4301-9E61-441D6BA41C89}" type="slidenum">
              <a:rPr lang="en-US"/>
              <a:pPr/>
              <a:t>192</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12EF8-5887-4653-8A55-7445E9C6DBD9}" type="slidenum">
              <a:rPr lang="en-US"/>
              <a:pPr/>
              <a:t>193</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82DB0E-A36B-4776-8104-DD83DF0E7F9E}" type="slidenum">
              <a:rPr lang="en-US"/>
              <a:pPr/>
              <a:t>194</a:t>
            </a:fld>
            <a:endParaRPr lang="en-US"/>
          </a:p>
        </p:txBody>
      </p:sp>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044370-AA0E-4B96-8DFE-83312E749966}" type="slidenum">
              <a:rPr lang="en-US"/>
              <a:pPr/>
              <a:t>195</a:t>
            </a:fld>
            <a:endParaRPr lang="en-US"/>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DDE9CC-96E3-4A00-9D82-A71727AE489A}" type="slidenum">
              <a:rPr lang="en-US"/>
              <a:pPr/>
              <a:t>196</a:t>
            </a:fld>
            <a:endParaRPr lang="en-US"/>
          </a:p>
        </p:txBody>
      </p:sp>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929D6F-216E-4F13-A6CB-9D49C19E0076}" type="slidenum">
              <a:rPr lang="en-US"/>
              <a:pPr/>
              <a:t>197</a:t>
            </a:fld>
            <a:endParaRPr lang="en-US"/>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595382-8AC3-4111-AC67-85252CCB0EE2}" type="slidenum">
              <a:rPr lang="en-US"/>
              <a:pPr/>
              <a:t>198</a:t>
            </a:fld>
            <a:endParaRPr lang="en-US"/>
          </a:p>
        </p:txBody>
      </p:sp>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DD7914-7FA5-4464-8186-04A9B59D71AC}" type="slidenum">
              <a:rPr lang="en-US"/>
              <a:pPr/>
              <a:t>199</a:t>
            </a:fld>
            <a:endParaRPr 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B125E39-B140-4742-AA7C-6C0E4D96C09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0CCF6B3-107E-42A2-AAB4-5FC186CF00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B125E39-B140-4742-AA7C-6C0E4D96C09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125E39-B140-4742-AA7C-6C0E4D96C09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CF6B3-107E-42A2-AAB4-5FC186CF00CF}"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25E39-B140-4742-AA7C-6C0E4D96C09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CF6B3-107E-42A2-AAB4-5FC186CF00C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B125E39-B140-4742-AA7C-6C0E4D96C09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0CCF6B3-107E-42A2-AAB4-5FC186CF00CF}"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B125E39-B140-4742-AA7C-6C0E4D96C09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CF6B3-107E-42A2-AAB4-5FC186CF00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B125E39-B140-4742-AA7C-6C0E4D96C09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0CCF6B3-107E-42A2-AAB4-5FC186CF00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6.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7.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124200" y="3276600"/>
            <a:ext cx="5638800" cy="914400"/>
          </a:xfrm>
        </p:spPr>
        <p:txBody>
          <a:bodyPr>
            <a:normAutofit fontScale="90000"/>
          </a:bodyPr>
          <a:lstStyle/>
          <a:p>
            <a:r>
              <a:rPr lang="en-US" sz="4400" dirty="0"/>
              <a:t>Sistema </a:t>
            </a:r>
            <a:r>
              <a:rPr lang="en-US" sz="4400" dirty="0" err="1"/>
              <a:t>nervioso</a:t>
            </a:r>
            <a:r>
              <a:rPr lang="en-US" sz="4400" dirty="0"/>
              <a:t>
</a:t>
            </a:r>
          </a:p>
        </p:txBody>
      </p:sp>
      <p:sp>
        <p:nvSpPr>
          <p:cNvPr id="2051" name="Rectangle 3"/>
          <p:cNvSpPr>
            <a:spLocks noGrp="1" noChangeArrowheads="1"/>
          </p:cNvSpPr>
          <p:nvPr>
            <p:ph type="subTitle" idx="1"/>
          </p:nvPr>
        </p:nvSpPr>
        <p:spPr>
          <a:xfrm>
            <a:off x="3124200" y="1752600"/>
            <a:ext cx="5638800" cy="838200"/>
          </a:xfrm>
        </p:spPr>
        <p:txBody>
          <a:bodyPr/>
          <a:lstStyle/>
          <a:p>
            <a:r>
              <a:rPr lang="en-US" sz="3200"/>
              <a:t>CHAPTER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s-ES" dirty="0"/>
              <a:t>Descripción general del sistema nervioso
</a:t>
            </a:r>
            <a:endParaRPr lang="en-US" dirty="0"/>
          </a:p>
        </p:txBody>
      </p:sp>
      <p:sp>
        <p:nvSpPr>
          <p:cNvPr id="4099" name="Rectangle 3"/>
          <p:cNvSpPr>
            <a:spLocks noGrp="1" noChangeArrowheads="1"/>
          </p:cNvSpPr>
          <p:nvPr>
            <p:ph idx="1"/>
          </p:nvPr>
        </p:nvSpPr>
        <p:spPr>
          <a:xfrm>
            <a:off x="457200" y="1447800"/>
            <a:ext cx="8305800" cy="4572000"/>
          </a:xfrm>
        </p:spPr>
        <p:txBody>
          <a:bodyPr/>
          <a:lstStyle/>
          <a:p>
            <a:r>
              <a:rPr lang="en-US" dirty="0"/>
              <a:t>Nervous System</a:t>
            </a:r>
          </a:p>
          <a:p>
            <a:pPr lvl="1"/>
            <a:r>
              <a:rPr lang="en-US" dirty="0" err="1">
                <a:solidFill>
                  <a:schemeClr val="accent2"/>
                </a:solidFill>
              </a:rPr>
              <a:t>Cerebro</a:t>
            </a:r>
            <a:r>
              <a:rPr lang="en-US" dirty="0">
                <a:solidFill>
                  <a:schemeClr val="accent2"/>
                </a:solidFill>
              </a:rPr>
              <a:t>
</a:t>
            </a:r>
            <a:r>
              <a:rPr lang="en-US" dirty="0" err="1">
                <a:solidFill>
                  <a:schemeClr val="accent2"/>
                </a:solidFill>
              </a:rPr>
              <a:t>Médula</a:t>
            </a:r>
            <a:r>
              <a:rPr lang="en-US" dirty="0">
                <a:solidFill>
                  <a:schemeClr val="accent2"/>
                </a:solidFill>
              </a:rPr>
              <a:t> </a:t>
            </a:r>
            <a:r>
              <a:rPr lang="en-US" dirty="0" err="1">
                <a:solidFill>
                  <a:schemeClr val="accent2"/>
                </a:solidFill>
              </a:rPr>
              <a:t>espinal</a:t>
            </a:r>
            <a:r>
              <a:rPr lang="en-US" dirty="0">
                <a:solidFill>
                  <a:schemeClr val="accent2"/>
                </a:solidFill>
              </a:rPr>
              <a:t>
</a:t>
            </a:r>
            <a:r>
              <a:rPr lang="en-US" dirty="0" err="1">
                <a:solidFill>
                  <a:schemeClr val="accent2"/>
                </a:solidFill>
              </a:rPr>
              <a:t>Nervios</a:t>
            </a:r>
            <a:r>
              <a:rPr lang="en-US" dirty="0">
                <a:solidFill>
                  <a:schemeClr val="accent2"/>
                </a:solidFill>
              </a:rPr>
              <a:t>
</a:t>
            </a:r>
            <a:r>
              <a:rPr lang="es-ES" dirty="0"/>
              <a:t>Funciones del sistema nervioso
Regula y coordina todas las actividades del cuerpo
Centro de toda la actividad mental, incluyendo el pensamiento, el aprendizaje y la memoria
</a:t>
            </a:r>
            <a:endParaRPr lang="en-US" dirty="0">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p:txBody>
          <a:bodyPr>
            <a:normAutofit fontScale="90000"/>
          </a:bodyPr>
          <a:lstStyle/>
          <a:p>
            <a:r>
              <a:rPr lang="en-US" dirty="0" err="1"/>
              <a:t>Divisiones</a:t>
            </a:r>
            <a:r>
              <a:rPr lang="en-US" dirty="0"/>
              <a:t> del Sistema </a:t>
            </a:r>
            <a:r>
              <a:rPr lang="en-US" dirty="0" err="1"/>
              <a:t>Nervioso</a:t>
            </a:r>
            <a:r>
              <a:rPr lang="en-US" dirty="0"/>
              <a:t>
</a:t>
            </a:r>
          </a:p>
        </p:txBody>
      </p:sp>
      <p:sp>
        <p:nvSpPr>
          <p:cNvPr id="7171" name="Rectangle 3"/>
          <p:cNvSpPr>
            <a:spLocks noGrp="1" noChangeArrowheads="1"/>
          </p:cNvSpPr>
          <p:nvPr>
            <p:ph idx="1"/>
          </p:nvPr>
        </p:nvSpPr>
        <p:spPr>
          <a:xfrm>
            <a:off x="457200" y="1371600"/>
            <a:ext cx="8229600" cy="4800600"/>
          </a:xfrm>
        </p:spPr>
        <p:txBody>
          <a:bodyPr/>
          <a:lstStyle/>
          <a:p>
            <a:r>
              <a:rPr lang="en-US" dirty="0"/>
              <a:t>Central Nervous System (CNS)</a:t>
            </a:r>
          </a:p>
          <a:p>
            <a:pPr lvl="1"/>
            <a:r>
              <a:rPr lang="es-ES" dirty="0">
                <a:solidFill>
                  <a:schemeClr val="accent2"/>
                </a:solidFill>
              </a:rPr>
              <a:t>Cerebro
Médula espinal
Procesa y almacena información sensorial y motora
Controla la conciencia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5" name="Rectangle 3"/>
          <p:cNvSpPr>
            <a:spLocks noGrp="1" noChangeArrowheads="1"/>
          </p:cNvSpPr>
          <p:nvPr>
            <p:ph type="title"/>
          </p:nvPr>
        </p:nvSpPr>
        <p:spPr/>
        <p:txBody>
          <a:bodyPr/>
          <a:lstStyle/>
          <a:p>
            <a:r>
              <a:rPr lang="en-US"/>
              <a:t>Nervous System Divisions</a:t>
            </a:r>
          </a:p>
        </p:txBody>
      </p:sp>
      <p:sp>
        <p:nvSpPr>
          <p:cNvPr id="233474" name="Rectangle 2"/>
          <p:cNvSpPr>
            <a:spLocks noGrp="1" noChangeArrowheads="1"/>
          </p:cNvSpPr>
          <p:nvPr>
            <p:ph idx="1"/>
          </p:nvPr>
        </p:nvSpPr>
        <p:spPr>
          <a:xfrm>
            <a:off x="457200" y="1371600"/>
            <a:ext cx="8229600" cy="4800600"/>
          </a:xfrm>
        </p:spPr>
        <p:txBody>
          <a:bodyPr/>
          <a:lstStyle/>
          <a:p>
            <a:r>
              <a:rPr lang="en-US" dirty="0"/>
              <a:t>Peripheral Nervous System (PNS)</a:t>
            </a:r>
          </a:p>
          <a:p>
            <a:pPr lvl="1"/>
            <a:r>
              <a:rPr lang="es-ES" dirty="0">
                <a:solidFill>
                  <a:schemeClr val="accent2"/>
                </a:solidFill>
              </a:rPr>
              <a:t>12 pares de nervios craneales
 31 pares de nervios espinales
Transmite impulsos sensoriales y motores de ida y vuelta entre el SNC y el resto del cuerpo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p:txBody>
          <a:bodyPr/>
          <a:lstStyle/>
          <a:p>
            <a:r>
              <a:rPr lang="en-US"/>
              <a:t>Nervous System Divisions</a:t>
            </a:r>
          </a:p>
        </p:txBody>
      </p:sp>
      <p:sp>
        <p:nvSpPr>
          <p:cNvPr id="16387" name="Rectangle 1027"/>
          <p:cNvSpPr>
            <a:spLocks noGrp="1" noChangeArrowheads="1"/>
          </p:cNvSpPr>
          <p:nvPr>
            <p:ph idx="1"/>
          </p:nvPr>
        </p:nvSpPr>
        <p:spPr/>
        <p:txBody>
          <a:bodyPr/>
          <a:lstStyle/>
          <a:p>
            <a:endParaRPr lang="en-US"/>
          </a:p>
          <a:p>
            <a:endParaRPr lang="en-US"/>
          </a:p>
        </p:txBody>
      </p:sp>
      <p:pic>
        <p:nvPicPr>
          <p:cNvPr id="16388" name="Picture 1028" descr="04"/>
          <p:cNvPicPr>
            <a:picLocks noChangeAspect="1" noChangeArrowheads="1"/>
          </p:cNvPicPr>
          <p:nvPr/>
        </p:nvPicPr>
        <p:blipFill>
          <a:blip r:embed="rId3" cstate="print"/>
          <a:srcRect/>
          <a:stretch>
            <a:fillRect/>
          </a:stretch>
        </p:blipFill>
        <p:spPr bwMode="auto">
          <a:xfrm>
            <a:off x="457200" y="1354138"/>
            <a:ext cx="8229600" cy="474186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dirty="0"/>
              <a:t>Sistema </a:t>
            </a:r>
            <a:r>
              <a:rPr lang="en-US" dirty="0" err="1"/>
              <a:t>nervioso</a:t>
            </a:r>
            <a:r>
              <a:rPr lang="en-US" dirty="0"/>
              <a:t> </a:t>
            </a:r>
            <a:r>
              <a:rPr lang="en-US" dirty="0" err="1"/>
              <a:t>periférico</a:t>
            </a:r>
            <a:r>
              <a:rPr lang="en-US" dirty="0"/>
              <a:t>
</a:t>
            </a:r>
          </a:p>
        </p:txBody>
      </p:sp>
      <p:sp>
        <p:nvSpPr>
          <p:cNvPr id="9219" name="Rectangle 3"/>
          <p:cNvSpPr>
            <a:spLocks noGrp="1" noChangeArrowheads="1"/>
          </p:cNvSpPr>
          <p:nvPr>
            <p:ph idx="1"/>
          </p:nvPr>
        </p:nvSpPr>
        <p:spPr>
          <a:xfrm>
            <a:off x="457200" y="1524000"/>
            <a:ext cx="8229600" cy="4343400"/>
          </a:xfrm>
        </p:spPr>
        <p:txBody>
          <a:bodyPr/>
          <a:lstStyle/>
          <a:p>
            <a:r>
              <a:rPr lang="en-US" dirty="0"/>
              <a:t>Afferent (sensory) nerves</a:t>
            </a:r>
          </a:p>
          <a:p>
            <a:pPr lvl="1"/>
            <a:r>
              <a:rPr lang="es-ES" dirty="0">
                <a:solidFill>
                  <a:schemeClr val="accent2"/>
                </a:solidFill>
              </a:rPr>
              <a:t>Llevar los impulsos del cuerpo al sistema nervioso central
</a:t>
            </a:r>
            <a:r>
              <a:rPr lang="en-US" dirty="0"/>
              <a:t>Efferent (motor) nerves</a:t>
            </a:r>
          </a:p>
          <a:p>
            <a:pPr lvl="1"/>
            <a:r>
              <a:rPr lang="es-ES" dirty="0">
                <a:solidFill>
                  <a:schemeClr val="accent2"/>
                </a:solidFill>
              </a:rPr>
              <a:t>Llevar los impulsos del sistema nervioso central a los músculos y glándulas
Hacer que los órganos objetivo hagan algo en respuesta a los comandos
</a:t>
            </a:r>
            <a:endParaRPr lang="en-US" dirty="0">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US" dirty="0"/>
              <a:t>Sistema </a:t>
            </a:r>
            <a:r>
              <a:rPr lang="en-US" dirty="0" err="1"/>
              <a:t>nervioso</a:t>
            </a:r>
            <a:r>
              <a:rPr lang="en-US" dirty="0"/>
              <a:t> </a:t>
            </a:r>
            <a:r>
              <a:rPr lang="en-US" dirty="0" err="1"/>
              <a:t>periférico</a:t>
            </a:r>
            <a:r>
              <a:rPr lang="en-US" dirty="0"/>
              <a:t>
</a:t>
            </a:r>
          </a:p>
        </p:txBody>
      </p:sp>
      <p:sp>
        <p:nvSpPr>
          <p:cNvPr id="11267" name="Rectangle 3"/>
          <p:cNvSpPr>
            <a:spLocks noGrp="1" noChangeArrowheads="1"/>
          </p:cNvSpPr>
          <p:nvPr>
            <p:ph idx="1"/>
          </p:nvPr>
        </p:nvSpPr>
        <p:spPr>
          <a:xfrm>
            <a:off x="762000" y="1447800"/>
            <a:ext cx="7772400" cy="4191000"/>
          </a:xfrm>
        </p:spPr>
        <p:txBody>
          <a:bodyPr/>
          <a:lstStyle/>
          <a:p>
            <a:r>
              <a:rPr lang="en-US" dirty="0"/>
              <a:t>Somatic Nervous System (SNS)</a:t>
            </a:r>
          </a:p>
          <a:p>
            <a:pPr lvl="1"/>
            <a:r>
              <a:rPr lang="es-ES" dirty="0">
                <a:solidFill>
                  <a:schemeClr val="accent2"/>
                </a:solidFill>
              </a:rPr>
              <a:t>Proporciona control voluntario sobre las contracciones musculares esqueléticas
</a:t>
            </a:r>
            <a:r>
              <a:rPr lang="en-US" dirty="0"/>
              <a:t>Autonomic Nervous System (ANS)</a:t>
            </a:r>
          </a:p>
          <a:p>
            <a:pPr lvl="1"/>
            <a:r>
              <a:rPr lang="es-ES" dirty="0">
                <a:solidFill>
                  <a:schemeClr val="accent2"/>
                </a:solidFill>
              </a:rPr>
              <a:t>Proporciona control involuntario sobre el músculo liso, el músculo cardíaco y la actividad glandular y las secreciones en respuesta a los comandos del sistema nervioso central
</a:t>
            </a:r>
            <a:endParaRPr lang="en-US" dirty="0">
              <a:solidFill>
                <a:schemeClr val="accent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normAutofit fontScale="90000"/>
          </a:bodyPr>
          <a:lstStyle/>
          <a:p>
            <a:r>
              <a:rPr lang="en-US" dirty="0"/>
              <a:t>Sistema </a:t>
            </a:r>
            <a:r>
              <a:rPr lang="en-US" dirty="0" err="1"/>
              <a:t>Nervioso</a:t>
            </a:r>
            <a:r>
              <a:rPr lang="en-US" dirty="0"/>
              <a:t> </a:t>
            </a:r>
            <a:r>
              <a:rPr lang="en-US" dirty="0" err="1"/>
              <a:t>Autónomo</a:t>
            </a:r>
            <a:r>
              <a:rPr lang="en-US" dirty="0"/>
              <a:t>
</a:t>
            </a:r>
          </a:p>
        </p:txBody>
      </p:sp>
      <p:sp>
        <p:nvSpPr>
          <p:cNvPr id="13315" name="Rectangle 3"/>
          <p:cNvSpPr>
            <a:spLocks noGrp="1" noChangeArrowheads="1"/>
          </p:cNvSpPr>
          <p:nvPr>
            <p:ph idx="1"/>
          </p:nvPr>
        </p:nvSpPr>
        <p:spPr>
          <a:xfrm>
            <a:off x="457200" y="1371600"/>
            <a:ext cx="8229600" cy="4800600"/>
          </a:xfrm>
        </p:spPr>
        <p:txBody>
          <a:bodyPr/>
          <a:lstStyle/>
          <a:p>
            <a:r>
              <a:rPr lang="en-US" sz="2800" dirty="0"/>
              <a:t>Sympathetic nerves</a:t>
            </a:r>
            <a:endParaRPr lang="en-US" sz="2800" dirty="0">
              <a:solidFill>
                <a:schemeClr val="accent2"/>
              </a:solidFill>
            </a:endParaRPr>
          </a:p>
          <a:p>
            <a:pPr lvl="1"/>
            <a:r>
              <a:rPr lang="es-ES" sz="2400" dirty="0">
                <a:solidFill>
                  <a:schemeClr val="accent2"/>
                </a:solidFill>
              </a:rPr>
              <a:t>Aumentar la frecuencia cardíaca
Restringir los vasos sanguíneos
Aumentar la presión arterial
Respuesta de lucha o huida
</a:t>
            </a:r>
            <a:r>
              <a:rPr lang="en-US" sz="2800" dirty="0"/>
              <a:t>Parasympathetic nerves</a:t>
            </a:r>
          </a:p>
          <a:p>
            <a:pPr lvl="1"/>
            <a:r>
              <a:rPr lang="es-ES" sz="2400" dirty="0">
                <a:solidFill>
                  <a:schemeClr val="accent2"/>
                </a:solidFill>
              </a:rPr>
              <a:t>Frecuencia cardíaca lenta
Aumentar la peristalsis de los intestinos
Aumentar las secreciones glandulares
Relajar los esfínteres
</a:t>
            </a:r>
            <a:endParaRPr lang="en-US" sz="2400" dirty="0">
              <a:solidFill>
                <a:schemeClr val="accent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p:txBody>
          <a:bodyPr>
            <a:normAutofit fontScale="90000"/>
          </a:bodyPr>
          <a:lstStyle/>
          <a:p>
            <a:r>
              <a:rPr lang="en-US" dirty="0" err="1"/>
              <a:t>Células</a:t>
            </a:r>
            <a:r>
              <a:rPr lang="en-US" dirty="0"/>
              <a:t> del Sistema </a:t>
            </a:r>
            <a:r>
              <a:rPr lang="en-US" dirty="0" err="1"/>
              <a:t>Nervioso</a:t>
            </a:r>
            <a:r>
              <a:rPr lang="en-US" dirty="0"/>
              <a:t>
</a:t>
            </a:r>
          </a:p>
        </p:txBody>
      </p:sp>
      <p:sp>
        <p:nvSpPr>
          <p:cNvPr id="15363" name="Rectangle 3"/>
          <p:cNvSpPr>
            <a:spLocks noGrp="1" noChangeArrowheads="1"/>
          </p:cNvSpPr>
          <p:nvPr>
            <p:ph idx="1"/>
          </p:nvPr>
        </p:nvSpPr>
        <p:spPr>
          <a:xfrm>
            <a:off x="457200" y="1295400"/>
            <a:ext cx="8229600" cy="4876800"/>
          </a:xfrm>
        </p:spPr>
        <p:txBody>
          <a:bodyPr/>
          <a:lstStyle/>
          <a:p>
            <a:pPr>
              <a:lnSpc>
                <a:spcPct val="90000"/>
              </a:lnSpc>
            </a:pPr>
            <a:r>
              <a:rPr lang="en-US" dirty="0"/>
              <a:t>Neuron</a:t>
            </a:r>
          </a:p>
          <a:p>
            <a:pPr lvl="1">
              <a:lnSpc>
                <a:spcPct val="90000"/>
              </a:lnSpc>
            </a:pPr>
            <a:r>
              <a:rPr lang="en-US" dirty="0">
                <a:solidFill>
                  <a:schemeClr val="accent2"/>
                </a:solidFill>
              </a:rPr>
              <a:t>Cell body</a:t>
            </a:r>
          </a:p>
          <a:p>
            <a:pPr lvl="2">
              <a:lnSpc>
                <a:spcPct val="90000"/>
              </a:lnSpc>
            </a:pPr>
            <a:r>
              <a:rPr lang="es-ES" dirty="0"/>
              <a:t>Contiene el núcleo y el citoplasma
</a:t>
            </a:r>
            <a:r>
              <a:rPr lang="en-US" dirty="0">
                <a:solidFill>
                  <a:schemeClr val="accent2"/>
                </a:solidFill>
              </a:rPr>
              <a:t>Axon</a:t>
            </a:r>
          </a:p>
          <a:p>
            <a:pPr lvl="2">
              <a:lnSpc>
                <a:spcPct val="90000"/>
              </a:lnSpc>
            </a:pPr>
            <a:r>
              <a:rPr lang="es-ES" dirty="0"/>
              <a:t>Conduce los impulsos lejos del cuerpo celular
Algunos axones están cubiertos con una funda de mielina
</a:t>
            </a:r>
            <a:r>
              <a:rPr lang="en-US" dirty="0">
                <a:solidFill>
                  <a:schemeClr val="accent2"/>
                </a:solidFill>
              </a:rPr>
              <a:t>Dendrite</a:t>
            </a:r>
          </a:p>
          <a:p>
            <a:pPr lvl="2">
              <a:lnSpc>
                <a:spcPct val="90000"/>
              </a:lnSpc>
            </a:pPr>
            <a:r>
              <a:rPr lang="es-ES" dirty="0"/>
              <a:t>Dirige impulsos hacia el cuerpo celular
</a:t>
            </a:r>
            <a:r>
              <a:rPr lang="en-US" dirty="0">
                <a:solidFill>
                  <a:schemeClr val="accent2"/>
                </a:solidFill>
              </a:rPr>
              <a:t>Synapse</a:t>
            </a:r>
          </a:p>
          <a:p>
            <a:pPr lvl="2">
              <a:lnSpc>
                <a:spcPct val="90000"/>
              </a:lnSpc>
            </a:pPr>
            <a:r>
              <a:rPr lang="es-ES" dirty="0"/>
              <a:t>Espacio entre dos nervios que el impulso debe cruzar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Cells of the Nervous System</a:t>
            </a:r>
          </a:p>
        </p:txBody>
      </p:sp>
      <p:sp>
        <p:nvSpPr>
          <p:cNvPr id="19459" name="Rectangle 3"/>
          <p:cNvSpPr>
            <a:spLocks noGrp="1" noChangeArrowheads="1"/>
          </p:cNvSpPr>
          <p:nvPr>
            <p:ph idx="1"/>
          </p:nvPr>
        </p:nvSpPr>
        <p:spPr/>
        <p:txBody>
          <a:bodyPr/>
          <a:lstStyle/>
          <a:p>
            <a:endParaRPr lang="en-US"/>
          </a:p>
          <a:p>
            <a:endParaRPr lang="en-US"/>
          </a:p>
          <a:p>
            <a:endParaRPr lang="en-US"/>
          </a:p>
          <a:p>
            <a:endParaRPr lang="en-US">
              <a:solidFill>
                <a:srgbClr val="FF9900"/>
              </a:solidFill>
            </a:endParaRPr>
          </a:p>
          <a:p>
            <a:endParaRPr lang="en-US">
              <a:solidFill>
                <a:srgbClr val="FF9900"/>
              </a:solidFill>
            </a:endParaRPr>
          </a:p>
        </p:txBody>
      </p:sp>
      <p:pic>
        <p:nvPicPr>
          <p:cNvPr id="19460" name="Picture 4" descr="09"/>
          <p:cNvPicPr>
            <a:picLocks noChangeAspect="1" noChangeArrowheads="1"/>
          </p:cNvPicPr>
          <p:nvPr/>
        </p:nvPicPr>
        <p:blipFill>
          <a:blip r:embed="rId3" cstate="print"/>
          <a:srcRect/>
          <a:stretch>
            <a:fillRect/>
          </a:stretch>
        </p:blipFill>
        <p:spPr bwMode="auto">
          <a:xfrm>
            <a:off x="2286000" y="1295400"/>
            <a:ext cx="4572000" cy="4800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Cells of the Nervous System</a:t>
            </a:r>
          </a:p>
        </p:txBody>
      </p:sp>
      <p:sp>
        <p:nvSpPr>
          <p:cNvPr id="21507" name="Rectangle 3"/>
          <p:cNvSpPr>
            <a:spLocks noGrp="1" noChangeArrowheads="1"/>
          </p:cNvSpPr>
          <p:nvPr>
            <p:ph idx="1"/>
          </p:nvPr>
        </p:nvSpPr>
        <p:spPr>
          <a:xfrm>
            <a:off x="381000" y="1295400"/>
            <a:ext cx="8458200" cy="4724400"/>
          </a:xfrm>
        </p:spPr>
        <p:txBody>
          <a:bodyPr/>
          <a:lstStyle/>
          <a:p>
            <a:r>
              <a:rPr lang="en-US" dirty="0"/>
              <a:t>Neuroglia</a:t>
            </a:r>
          </a:p>
          <a:p>
            <a:pPr lvl="1"/>
            <a:r>
              <a:rPr lang="es-ES" dirty="0">
                <a:solidFill>
                  <a:schemeClr val="accent2"/>
                </a:solidFill>
              </a:rPr>
              <a:t>Tejido conectivo
Sistema de apoyo para neuronas
No conduzca impulsos
Proteger el sistema nervioso a través de la fagocitosis
</a:t>
            </a:r>
            <a:r>
              <a:rPr lang="en-US" dirty="0" err="1"/>
              <a:t>Tipos</a:t>
            </a:r>
            <a:r>
              <a:rPr lang="en-US" dirty="0"/>
              <a:t> de </a:t>
            </a:r>
            <a:r>
              <a:rPr lang="en-US" dirty="0" err="1"/>
              <a:t>células</a:t>
            </a:r>
            <a:r>
              <a:rPr lang="en-US" dirty="0"/>
              <a:t> neuroglia</a:t>
            </a:r>
          </a:p>
          <a:p>
            <a:pPr lvl="1"/>
            <a:r>
              <a:rPr lang="en-US" dirty="0">
                <a:solidFill>
                  <a:schemeClr val="accent2"/>
                </a:solidFill>
              </a:rPr>
              <a:t>Astrocytes</a:t>
            </a:r>
          </a:p>
          <a:p>
            <a:pPr lvl="1"/>
            <a:r>
              <a:rPr lang="en-US" dirty="0">
                <a:solidFill>
                  <a:schemeClr val="accent2"/>
                </a:solidFill>
              </a:rPr>
              <a:t>Microglia</a:t>
            </a:r>
          </a:p>
          <a:p>
            <a:pPr lvl="1"/>
            <a:r>
              <a:rPr lang="en-US" dirty="0">
                <a:solidFill>
                  <a:schemeClr val="accent2"/>
                </a:solidFill>
              </a:rPr>
              <a:t>Oligodendrocytes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Central Nervous System</a:t>
            </a:r>
          </a:p>
        </p:txBody>
      </p:sp>
      <p:sp>
        <p:nvSpPr>
          <p:cNvPr id="23555" name="Rectangle 3"/>
          <p:cNvSpPr>
            <a:spLocks noGrp="1" noChangeArrowheads="1"/>
          </p:cNvSpPr>
          <p:nvPr>
            <p:ph idx="1"/>
          </p:nvPr>
        </p:nvSpPr>
        <p:spPr/>
        <p:txBody>
          <a:bodyPr/>
          <a:lstStyle/>
          <a:p>
            <a:pPr>
              <a:lnSpc>
                <a:spcPct val="90000"/>
              </a:lnSpc>
            </a:pPr>
            <a:r>
              <a:rPr lang="en-US" dirty="0"/>
              <a:t>Brain</a:t>
            </a:r>
          </a:p>
          <a:p>
            <a:pPr lvl="1">
              <a:lnSpc>
                <a:spcPct val="90000"/>
              </a:lnSpc>
            </a:pPr>
            <a:r>
              <a:rPr lang="es-ES" dirty="0">
                <a:solidFill>
                  <a:schemeClr val="accent2"/>
                </a:solidFill>
              </a:rPr>
              <a:t>Rodeado de hueso para protección
Encerrado en el cráneo
</a:t>
            </a:r>
            <a:r>
              <a:rPr lang="en-US" dirty="0"/>
              <a:t>Spinal cord</a:t>
            </a:r>
          </a:p>
          <a:p>
            <a:pPr lvl="1">
              <a:lnSpc>
                <a:spcPct val="90000"/>
              </a:lnSpc>
            </a:pPr>
            <a:r>
              <a:rPr lang="en-US" dirty="0" err="1">
                <a:solidFill>
                  <a:schemeClr val="accent2"/>
                </a:solidFill>
              </a:rPr>
              <a:t>Rodeado</a:t>
            </a:r>
            <a:r>
              <a:rPr lang="en-US" dirty="0">
                <a:solidFill>
                  <a:schemeClr val="accent2"/>
                </a:solidFill>
              </a:rPr>
              <a:t> de </a:t>
            </a:r>
            <a:r>
              <a:rPr lang="en-US" dirty="0" err="1">
                <a:solidFill>
                  <a:schemeClr val="accent2"/>
                </a:solidFill>
              </a:rPr>
              <a:t>vértebras</a:t>
            </a:r>
            <a:r>
              <a:rPr lang="en-US" dirty="0">
                <a:solidFill>
                  <a:schemeClr val="accent2"/>
                </a:solidFill>
              </a:rPr>
              <a:t> para </a:t>
            </a:r>
            <a:r>
              <a:rPr lang="en-US" dirty="0" err="1">
                <a:solidFill>
                  <a:schemeClr val="accent2"/>
                </a:solidFill>
              </a:rPr>
              <a:t>protección</a:t>
            </a:r>
            <a:r>
              <a:rPr lang="en-US" dirty="0">
                <a:solidFill>
                  <a:schemeClr val="accent2"/>
                </a:solidFill>
              </a:rPr>
              <a:t>
</a:t>
            </a:r>
            <a:r>
              <a:rPr lang="en-US" dirty="0" err="1">
                <a:solidFill>
                  <a:schemeClr val="accent2"/>
                </a:solidFill>
              </a:rPr>
              <a:t>Rodeado</a:t>
            </a:r>
            <a:r>
              <a:rPr lang="en-US" dirty="0">
                <a:solidFill>
                  <a:schemeClr val="accent2"/>
                </a:solidFill>
              </a:rPr>
              <a:t> de meninges y </a:t>
            </a:r>
            <a:r>
              <a:rPr lang="en-US" dirty="0" err="1">
                <a:solidFill>
                  <a:schemeClr val="accent2"/>
                </a:solidFill>
              </a:rPr>
              <a:t>líquido</a:t>
            </a:r>
            <a:r>
              <a:rPr lang="en-US" dirty="0">
                <a:solidFill>
                  <a:schemeClr val="accent2"/>
                </a:solidFill>
              </a:rPr>
              <a:t> </a:t>
            </a:r>
            <a:r>
              <a:rPr lang="en-US" dirty="0" err="1">
                <a:solidFill>
                  <a:schemeClr val="accent2"/>
                </a:solidFill>
              </a:rPr>
              <a:t>cefalorraquídeo</a:t>
            </a:r>
            <a:r>
              <a:rPr lang="en-US" dirty="0">
                <a:solidFill>
                  <a:schemeClr val="accent2"/>
                </a:solidFill>
              </a:rPr>
              <a:t> 
</a:t>
            </a:r>
            <a:endParaRPr lang="en-US" sz="2400" dirty="0">
              <a:solidFill>
                <a:schemeClr val="accen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304800"/>
            <a:ext cx="8229600" cy="762000"/>
          </a:xfrm>
        </p:spPr>
        <p:txBody>
          <a:bodyPr/>
          <a:lstStyle/>
          <a:p>
            <a:r>
              <a:rPr lang="en-US"/>
              <a:t>Meninges</a:t>
            </a:r>
          </a:p>
        </p:txBody>
      </p:sp>
      <p:sp>
        <p:nvSpPr>
          <p:cNvPr id="25603" name="Rectangle 3"/>
          <p:cNvSpPr>
            <a:spLocks noGrp="1" noChangeArrowheads="1"/>
          </p:cNvSpPr>
          <p:nvPr>
            <p:ph idx="1"/>
          </p:nvPr>
        </p:nvSpPr>
        <p:spPr>
          <a:xfrm>
            <a:off x="457200" y="1143000"/>
            <a:ext cx="8229600" cy="4953000"/>
          </a:xfrm>
        </p:spPr>
        <p:txBody>
          <a:bodyPr/>
          <a:lstStyle/>
          <a:p>
            <a:r>
              <a:rPr lang="en-US" dirty="0"/>
              <a:t>Dura mater</a:t>
            </a:r>
          </a:p>
          <a:p>
            <a:pPr lvl="1"/>
            <a:r>
              <a:rPr lang="es-ES" dirty="0">
                <a:solidFill>
                  <a:schemeClr val="accent2"/>
                </a:solidFill>
              </a:rPr>
              <a:t>Capa más externa de meninges
Tejido conectivo blanco y resistente
</a:t>
            </a:r>
            <a:r>
              <a:rPr lang="en-US" dirty="0">
                <a:solidFill>
                  <a:schemeClr val="accent2"/>
                </a:solidFill>
              </a:rPr>
              <a:t>Epidural space </a:t>
            </a:r>
          </a:p>
          <a:p>
            <a:pPr lvl="2"/>
            <a:r>
              <a:rPr lang="es-ES" dirty="0"/>
              <a:t>Situado fuera de la dura mater
Contiene cojín de apoyo de grasa y tejido conectivo
</a:t>
            </a:r>
            <a:r>
              <a:rPr lang="en-US" dirty="0">
                <a:solidFill>
                  <a:schemeClr val="accent2"/>
                </a:solidFill>
              </a:rPr>
              <a:t>Subdural space</a:t>
            </a:r>
          </a:p>
          <a:p>
            <a:pPr lvl="2"/>
            <a:r>
              <a:rPr lang="es-ES" dirty="0"/>
              <a:t>Situado debajo de la dura mater
La cavidad está llena de líquido seroso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p:txBody>
          <a:bodyPr/>
          <a:lstStyle/>
          <a:p>
            <a:r>
              <a:rPr lang="en-US"/>
              <a:t>Meninges</a:t>
            </a:r>
          </a:p>
        </p:txBody>
      </p:sp>
      <p:sp>
        <p:nvSpPr>
          <p:cNvPr id="27651" name="Rectangle 3"/>
          <p:cNvSpPr>
            <a:spLocks noGrp="1" noChangeArrowheads="1"/>
          </p:cNvSpPr>
          <p:nvPr>
            <p:ph idx="1"/>
          </p:nvPr>
        </p:nvSpPr>
        <p:spPr>
          <a:xfrm>
            <a:off x="685800" y="1295400"/>
            <a:ext cx="7772400" cy="4800600"/>
          </a:xfrm>
        </p:spPr>
        <p:txBody>
          <a:bodyPr/>
          <a:lstStyle/>
          <a:p>
            <a:r>
              <a:rPr lang="en-US" dirty="0"/>
              <a:t>Arachnoid membrane</a:t>
            </a:r>
          </a:p>
          <a:p>
            <a:pPr lvl="1"/>
            <a:r>
              <a:rPr lang="es-ES" dirty="0">
                <a:solidFill>
                  <a:schemeClr val="accent2"/>
                </a:solidFill>
              </a:rPr>
              <a:t>Capa media de las meninges
Resembles a spider red
Espacio subaracnoideo justo debajo
Contiene líquido cefalorraquídeo
</a:t>
            </a:r>
            <a:r>
              <a:rPr lang="en-US" dirty="0"/>
              <a:t>Pia mater</a:t>
            </a:r>
          </a:p>
          <a:p>
            <a:pPr lvl="1"/>
            <a:r>
              <a:rPr lang="es-ES" dirty="0">
                <a:solidFill>
                  <a:schemeClr val="accent2"/>
                </a:solidFill>
              </a:rPr>
              <a:t>Capa más interna de las meninges
Firmemente unido a la superficie del cerebro y la médula espinal
</a:t>
            </a:r>
            <a:endParaRPr lang="en-US" sz="2400" dirty="0">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Structures of the Brain</a:t>
            </a:r>
          </a:p>
        </p:txBody>
      </p:sp>
      <p:sp>
        <p:nvSpPr>
          <p:cNvPr id="29699" name="Rectangle 3"/>
          <p:cNvSpPr>
            <a:spLocks noGrp="1" noChangeArrowheads="1"/>
          </p:cNvSpPr>
          <p:nvPr>
            <p:ph idx="1"/>
          </p:nvPr>
        </p:nvSpPr>
        <p:spPr>
          <a:xfrm>
            <a:off x="685800" y="1524000"/>
            <a:ext cx="8001000" cy="4572000"/>
          </a:xfrm>
        </p:spPr>
        <p:txBody>
          <a:bodyPr/>
          <a:lstStyle/>
          <a:p>
            <a:r>
              <a:rPr lang="en-US" dirty="0"/>
              <a:t>Cerebrum</a:t>
            </a:r>
          </a:p>
          <a:p>
            <a:pPr lvl="1"/>
            <a:r>
              <a:rPr lang="es-ES" dirty="0">
                <a:solidFill>
                  <a:schemeClr val="accent2"/>
                </a:solidFill>
              </a:rPr>
              <a:t>La porción más grande y superior del cerebro
Controla la conciencia, la memoria, las sensaciones, las emociones, los movimientos voluntarios
</a:t>
            </a:r>
            <a:r>
              <a:rPr lang="es-ES" dirty="0" err="1">
                <a:solidFill>
                  <a:schemeClr val="accent2"/>
                </a:solidFill>
              </a:rPr>
              <a:t>Cortex</a:t>
            </a:r>
            <a:r>
              <a:rPr lang="es-ES" dirty="0">
                <a:solidFill>
                  <a:schemeClr val="accent2"/>
                </a:solidFill>
              </a:rPr>
              <a:t> - superficie exterior</a:t>
            </a:r>
            <a:endParaRPr lang="en-US" dirty="0">
              <a:solidFill>
                <a:schemeClr val="accent2"/>
              </a:solidFill>
            </a:endParaRPr>
          </a:p>
          <a:p>
            <a:pPr lvl="2"/>
            <a:r>
              <a:rPr lang="en-US" dirty="0"/>
              <a:t>Gyri = </a:t>
            </a:r>
            <a:r>
              <a:rPr lang="en-US" dirty="0" err="1"/>
              <a:t>Elevaciones</a:t>
            </a:r>
            <a:endParaRPr lang="en-US" dirty="0"/>
          </a:p>
          <a:p>
            <a:pPr lvl="2"/>
            <a:r>
              <a:rPr lang="en-US" dirty="0"/>
              <a:t>Sulci = </a:t>
            </a:r>
            <a:r>
              <a:rPr lang="en-US" dirty="0" err="1"/>
              <a:t>Ranuras</a:t>
            </a:r>
            <a:r>
              <a:rPr lang="en-US" dirty="0"/>
              <a:t> </a:t>
            </a:r>
          </a:p>
          <a:p>
            <a:pPr lvl="2"/>
            <a:r>
              <a:rPr lang="en-US" dirty="0"/>
              <a:t>Longitudinal fissure </a:t>
            </a:r>
            <a:r>
              <a:rPr lang="es-ES" dirty="0"/>
              <a:t>divide el </a:t>
            </a:r>
            <a:r>
              <a:rPr lang="es-ES" dirty="0" err="1"/>
              <a:t>cerebrum</a:t>
            </a:r>
            <a:r>
              <a:rPr lang="es-ES" dirty="0"/>
              <a:t> en dos hemisferios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Structures of the Brain</a:t>
            </a:r>
          </a:p>
        </p:txBody>
      </p:sp>
      <p:sp>
        <p:nvSpPr>
          <p:cNvPr id="31747" name="Rectangle 3"/>
          <p:cNvSpPr>
            <a:spLocks noGrp="1" noChangeArrowheads="1"/>
          </p:cNvSpPr>
          <p:nvPr>
            <p:ph idx="1"/>
          </p:nvPr>
        </p:nvSpPr>
        <p:spPr>
          <a:xfrm>
            <a:off x="685800" y="1447800"/>
            <a:ext cx="8001000" cy="4495800"/>
          </a:xfrm>
        </p:spPr>
        <p:txBody>
          <a:bodyPr/>
          <a:lstStyle/>
          <a:p>
            <a:r>
              <a:rPr lang="en-US" dirty="0"/>
              <a:t>Cerebellum</a:t>
            </a:r>
          </a:p>
          <a:p>
            <a:pPr lvl="1"/>
            <a:r>
              <a:rPr lang="es-ES" dirty="0">
                <a:solidFill>
                  <a:schemeClr val="accent2"/>
                </a:solidFill>
              </a:rPr>
              <a:t>Unido al tronco cerebral
Mantiene el tono muscular
Coordina el movimiento y el equilibrio normales</a:t>
            </a:r>
            <a:endParaRPr lang="en-US" dirty="0">
              <a:solidFill>
                <a:schemeClr val="accent2"/>
              </a:solidFill>
            </a:endParaRPr>
          </a:p>
          <a:p>
            <a:r>
              <a:rPr lang="en-US" dirty="0"/>
              <a:t>Diencephalon</a:t>
            </a:r>
          </a:p>
          <a:p>
            <a:pPr lvl="1"/>
            <a:r>
              <a:rPr lang="es-ES" dirty="0">
                <a:solidFill>
                  <a:schemeClr val="accent2"/>
                </a:solidFill>
              </a:rPr>
              <a:t>Situado entre el </a:t>
            </a:r>
            <a:r>
              <a:rPr lang="es-ES" dirty="0" err="1">
                <a:solidFill>
                  <a:schemeClr val="accent2"/>
                </a:solidFill>
              </a:rPr>
              <a:t>cerebrum</a:t>
            </a:r>
            <a:r>
              <a:rPr lang="es-ES" dirty="0">
                <a:solidFill>
                  <a:schemeClr val="accent2"/>
                </a:solidFill>
              </a:rPr>
              <a:t> y el cerebro medio
Consiste en tálamo, hipotálamo y glándula pineal
</a:t>
            </a:r>
            <a:endParaRPr lang="en-US" dirty="0">
              <a:solidFill>
                <a:schemeClr val="accent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Structures of the Brain</a:t>
            </a:r>
          </a:p>
        </p:txBody>
      </p:sp>
      <p:sp>
        <p:nvSpPr>
          <p:cNvPr id="33795" name="Rectangle 3"/>
          <p:cNvSpPr>
            <a:spLocks noGrp="1" noChangeArrowheads="1"/>
          </p:cNvSpPr>
          <p:nvPr>
            <p:ph idx="1"/>
          </p:nvPr>
        </p:nvSpPr>
        <p:spPr>
          <a:xfrm>
            <a:off x="457200" y="1600200"/>
            <a:ext cx="8305800" cy="4419600"/>
          </a:xfrm>
        </p:spPr>
        <p:txBody>
          <a:bodyPr/>
          <a:lstStyle/>
          <a:p>
            <a:r>
              <a:rPr lang="en-US" dirty="0"/>
              <a:t>Brain Stem</a:t>
            </a:r>
          </a:p>
          <a:p>
            <a:pPr lvl="1"/>
            <a:r>
              <a:rPr lang="es-ES" dirty="0">
                <a:solidFill>
                  <a:schemeClr val="accent2"/>
                </a:solidFill>
              </a:rPr>
              <a:t>Región entre el diencéfalo y la médula espinal
Consiste en cerebro medio, </a:t>
            </a:r>
            <a:r>
              <a:rPr lang="es-ES" dirty="0" err="1">
                <a:solidFill>
                  <a:schemeClr val="accent2"/>
                </a:solidFill>
              </a:rPr>
              <a:t>pons</a:t>
            </a:r>
            <a:r>
              <a:rPr lang="es-ES" dirty="0">
                <a:solidFill>
                  <a:schemeClr val="accent2"/>
                </a:solidFill>
              </a:rPr>
              <a:t> y </a:t>
            </a:r>
            <a:r>
              <a:rPr lang="es-ES" dirty="0" err="1">
                <a:solidFill>
                  <a:schemeClr val="accent2"/>
                </a:solidFill>
              </a:rPr>
              <a:t>medulla</a:t>
            </a:r>
            <a:r>
              <a:rPr lang="es-ES" dirty="0">
                <a:solidFill>
                  <a:schemeClr val="accent2"/>
                </a:solidFill>
              </a:rPr>
              <a:t> </a:t>
            </a:r>
            <a:r>
              <a:rPr lang="es-ES" dirty="0" err="1">
                <a:solidFill>
                  <a:schemeClr val="accent2"/>
                </a:solidFill>
              </a:rPr>
              <a:t>oblongata</a:t>
            </a:r>
            <a:r>
              <a:rPr lang="es-ES" dirty="0">
                <a:solidFill>
                  <a:schemeClr val="accent2"/>
                </a:solidFill>
              </a:rPr>
              <a:t>
Sirve como vía para los impulsos entre el cerebro y la médula espinal
Controla la respiración, la presión arterial y la frecuencia cardíaca
</a:t>
            </a:r>
            <a:endParaRPr lang="en-US" dirty="0">
              <a:solidFill>
                <a:schemeClr val="accent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Spinal Cord</a:t>
            </a:r>
          </a:p>
        </p:txBody>
      </p:sp>
      <p:sp>
        <p:nvSpPr>
          <p:cNvPr id="35843" name="Rectangle 3"/>
          <p:cNvSpPr>
            <a:spLocks noGrp="1" noChangeArrowheads="1"/>
          </p:cNvSpPr>
          <p:nvPr>
            <p:ph idx="1"/>
          </p:nvPr>
        </p:nvSpPr>
        <p:spPr>
          <a:xfrm>
            <a:off x="457200" y="1447800"/>
            <a:ext cx="8229600" cy="4148138"/>
          </a:xfrm>
        </p:spPr>
        <p:txBody>
          <a:bodyPr/>
          <a:lstStyle/>
          <a:p>
            <a:r>
              <a:rPr lang="es-ES" dirty="0"/>
              <a:t>Camino para los impulsos que viajan hacia y desde el cerebro
Lleva 31 pares de nervios espinales
Afecta a las extremidades y la parte inferior del cuerpo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3124200" y="1752600"/>
            <a:ext cx="5638800" cy="914400"/>
          </a:xfrm>
        </p:spPr>
        <p:txBody>
          <a:bodyPr>
            <a:normAutofit fontScale="90000"/>
          </a:bodyPr>
          <a:lstStyle/>
          <a:p>
            <a:r>
              <a:rPr lang="en-US" dirty="0"/>
              <a:t>CONDICIONES PATOLOGICAS
</a:t>
            </a:r>
          </a:p>
        </p:txBody>
      </p:sp>
      <p:sp>
        <p:nvSpPr>
          <p:cNvPr id="38915" name="Rectangle 3"/>
          <p:cNvSpPr>
            <a:spLocks noGrp="1" noChangeArrowheads="1"/>
          </p:cNvSpPr>
          <p:nvPr>
            <p:ph type="subTitle" idx="1"/>
          </p:nvPr>
        </p:nvSpPr>
        <p:spPr>
          <a:xfrm>
            <a:off x="3124200" y="3276600"/>
            <a:ext cx="5638800" cy="1143000"/>
          </a:xfrm>
        </p:spPr>
        <p:txBody>
          <a:bodyPr/>
          <a:lstStyle/>
          <a:p>
            <a:r>
              <a:rPr lang="en-US" dirty="0"/>
              <a:t>Sistema </a:t>
            </a:r>
            <a:r>
              <a:rPr lang="en-US" dirty="0" err="1"/>
              <a:t>nervioso</a:t>
            </a:r>
            <a:r>
              <a:rPr lang="en-US"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Alzheimer’s Disease</a:t>
            </a:r>
          </a:p>
        </p:txBody>
      </p:sp>
      <p:sp>
        <p:nvSpPr>
          <p:cNvPr id="41987" name="Rectangle 3"/>
          <p:cNvSpPr>
            <a:spLocks noGrp="1" noChangeArrowheads="1"/>
          </p:cNvSpPr>
          <p:nvPr>
            <p:ph idx="1"/>
          </p:nvPr>
        </p:nvSpPr>
        <p:spPr/>
        <p:txBody>
          <a:bodyPr/>
          <a:lstStyle/>
          <a:p>
            <a:r>
              <a:rPr lang="es-ES" dirty="0"/>
              <a:t>Pronunciado
(ALTS-</a:t>
            </a:r>
            <a:r>
              <a:rPr lang="es-ES" dirty="0" err="1"/>
              <a:t>high</a:t>
            </a:r>
            <a:r>
              <a:rPr lang="es-ES" dirty="0"/>
              <a:t>-</a:t>
            </a:r>
            <a:r>
              <a:rPr lang="es-ES" dirty="0" err="1"/>
              <a:t>merz</a:t>
            </a:r>
            <a:r>
              <a:rPr lang="es-ES" dirty="0"/>
              <a:t> </a:t>
            </a:r>
            <a:r>
              <a:rPr lang="es-ES" dirty="0" err="1"/>
              <a:t>dih</a:t>
            </a:r>
            <a:r>
              <a:rPr lang="es-ES" dirty="0"/>
              <a:t>-ZEEZ)
Definido
Deterioro progresivo y extremadamente debilitante del funcionamiento intelectual de una persona
</a:t>
            </a:r>
            <a:endParaRPr lang="en-US" dirty="0">
              <a:solidFill>
                <a:schemeClr val="accent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304800"/>
            <a:ext cx="8229600" cy="1143000"/>
          </a:xfrm>
        </p:spPr>
        <p:txBody>
          <a:bodyPr>
            <a:normAutofit fontScale="90000"/>
          </a:bodyPr>
          <a:lstStyle/>
          <a:p>
            <a:r>
              <a:rPr lang="en-US"/>
              <a:t>Amyotrophic Lateral Sclerosis (ALS)</a:t>
            </a:r>
          </a:p>
        </p:txBody>
      </p:sp>
      <p:sp>
        <p:nvSpPr>
          <p:cNvPr id="44035" name="Rectangle 3"/>
          <p:cNvSpPr>
            <a:spLocks noGrp="1" noChangeArrowheads="1"/>
          </p:cNvSpPr>
          <p:nvPr>
            <p:ph idx="1"/>
          </p:nvPr>
        </p:nvSpPr>
        <p:spPr>
          <a:xfrm>
            <a:off x="457200" y="1676400"/>
            <a:ext cx="8382000" cy="4419600"/>
          </a:xfrm>
        </p:spPr>
        <p:txBody>
          <a:bodyPr>
            <a:normAutofit lnSpcReduction="10000"/>
          </a:bodyPr>
          <a:lstStyle/>
          <a:p>
            <a:r>
              <a:rPr lang="es-ES" dirty="0"/>
              <a:t>Pronunciado
(ah-</a:t>
            </a:r>
            <a:r>
              <a:rPr lang="es-ES" dirty="0" err="1"/>
              <a:t>my</a:t>
            </a:r>
            <a:r>
              <a:rPr lang="es-ES" dirty="0"/>
              <a:t>-oh-TROFF-ik LAT-</a:t>
            </a:r>
            <a:r>
              <a:rPr lang="es-ES" dirty="0" err="1"/>
              <a:t>er</a:t>
            </a:r>
            <a:r>
              <a:rPr lang="es-ES" dirty="0"/>
              <a:t>-al </a:t>
            </a:r>
            <a:r>
              <a:rPr lang="es-ES" dirty="0" err="1"/>
              <a:t>skleh</a:t>
            </a:r>
            <a:r>
              <a:rPr lang="es-ES" dirty="0"/>
              <a:t>-ROH-</a:t>
            </a:r>
            <a:r>
              <a:rPr lang="es-ES" dirty="0" err="1"/>
              <a:t>sis</a:t>
            </a:r>
            <a:r>
              <a:rPr lang="es-ES" dirty="0"/>
              <a:t>)
Definido
Debilitamiento grave y desperdicio de los grupos musculares involucrados
Por lo general comienza con las manos 
Progresa a hombros, parte superior de los brazos, luego piernas
</a:t>
            </a:r>
            <a:endParaRPr lang="en-US" dirty="0">
              <a:solidFill>
                <a:schemeClr val="accent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28600"/>
            <a:ext cx="8229600" cy="914400"/>
          </a:xfrm>
        </p:spPr>
        <p:txBody>
          <a:bodyPr/>
          <a:lstStyle/>
          <a:p>
            <a:r>
              <a:rPr lang="en-US"/>
              <a:t>Anencephaly</a:t>
            </a:r>
          </a:p>
        </p:txBody>
      </p:sp>
      <p:sp>
        <p:nvSpPr>
          <p:cNvPr id="46083" name="Rectangle 3"/>
          <p:cNvSpPr>
            <a:spLocks noGrp="1" noChangeArrowheads="1"/>
          </p:cNvSpPr>
          <p:nvPr>
            <p:ph idx="1"/>
          </p:nvPr>
        </p:nvSpPr>
        <p:spPr/>
        <p:txBody>
          <a:bodyPr/>
          <a:lstStyle/>
          <a:p>
            <a:r>
              <a:rPr lang="es-ES" dirty="0"/>
              <a:t>Pronunciado
(</a:t>
            </a:r>
            <a:r>
              <a:rPr lang="es-ES" dirty="0" err="1"/>
              <a:t>an</a:t>
            </a:r>
            <a:r>
              <a:rPr lang="es-ES" dirty="0"/>
              <a:t>-en-SEFF-ah-lee)
Definido
Ausencia del cerebro y la médula espinal al nacer
La condición es incompatible con la vida
</a:t>
            </a:r>
            <a:endParaRPr lang="en-US" dirty="0">
              <a:solidFill>
                <a:srgbClr val="0066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Bell’s Palsy</a:t>
            </a:r>
          </a:p>
        </p:txBody>
      </p:sp>
      <p:sp>
        <p:nvSpPr>
          <p:cNvPr id="48131" name="Rectangle 3"/>
          <p:cNvSpPr>
            <a:spLocks noGrp="1" noChangeArrowheads="1"/>
          </p:cNvSpPr>
          <p:nvPr>
            <p:ph idx="1"/>
          </p:nvPr>
        </p:nvSpPr>
        <p:spPr/>
        <p:txBody>
          <a:bodyPr/>
          <a:lstStyle/>
          <a:p>
            <a:r>
              <a:rPr lang="es-ES" dirty="0"/>
              <a:t>Pronunciado
(BELLZ PAWL-</a:t>
            </a:r>
            <a:r>
              <a:rPr lang="es-ES" dirty="0" err="1"/>
              <a:t>zee</a:t>
            </a:r>
            <a:r>
              <a:rPr lang="es-ES" dirty="0"/>
              <a:t>)
Definido
Debilidad o parálisis unilateral temporal o permanente de los músculos de la cara
</a:t>
            </a:r>
            <a:endParaRPr lang="en-US" dirty="0">
              <a:solidFill>
                <a:schemeClr val="accent2"/>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Brain Abscess</a:t>
            </a:r>
          </a:p>
        </p:txBody>
      </p:sp>
      <p:sp>
        <p:nvSpPr>
          <p:cNvPr id="50179" name="Rectangle 3"/>
          <p:cNvSpPr>
            <a:spLocks noGrp="1" noChangeArrowheads="1"/>
          </p:cNvSpPr>
          <p:nvPr>
            <p:ph idx="1"/>
          </p:nvPr>
        </p:nvSpPr>
        <p:spPr/>
        <p:txBody>
          <a:bodyPr/>
          <a:lstStyle/>
          <a:p>
            <a:r>
              <a:rPr lang="es-ES" dirty="0"/>
              <a:t>Pronunciado
(BRAIN AB-</a:t>
            </a:r>
            <a:r>
              <a:rPr lang="es-ES" dirty="0" err="1"/>
              <a:t>sess</a:t>
            </a:r>
            <a:r>
              <a:rPr lang="es-ES" dirty="0"/>
              <a:t>)
Definido
Acumulación de pus ubicado en cualquier parte del tejido cerebral
</a:t>
            </a:r>
            <a:endParaRPr lang="en-US" dirty="0">
              <a:solidFill>
                <a:schemeClr val="accent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Carpal Tunnel Syndrome</a:t>
            </a:r>
          </a:p>
        </p:txBody>
      </p:sp>
      <p:sp>
        <p:nvSpPr>
          <p:cNvPr id="52227" name="Rectangle 3"/>
          <p:cNvSpPr>
            <a:spLocks noGrp="1" noChangeArrowheads="1"/>
          </p:cNvSpPr>
          <p:nvPr>
            <p:ph idx="1"/>
          </p:nvPr>
        </p:nvSpPr>
        <p:spPr>
          <a:xfrm>
            <a:off x="685800" y="1371600"/>
            <a:ext cx="8001000" cy="4724400"/>
          </a:xfrm>
        </p:spPr>
        <p:txBody>
          <a:bodyPr/>
          <a:lstStyle/>
          <a:p>
            <a:r>
              <a:rPr lang="es-ES" dirty="0"/>
              <a:t>Pronunciado
(CAR-pal TUN-el SIN-</a:t>
            </a:r>
            <a:r>
              <a:rPr lang="es-ES" dirty="0" err="1"/>
              <a:t>drom</a:t>
            </a:r>
            <a:r>
              <a:rPr lang="es-ES" dirty="0"/>
              <a:t>)
Definido
Pinchazo o compresión del nervio mediano dentro del túnel carpiano
Inflamación e hinchazón de los tendones causan dolor intermitente o continuo
</a:t>
            </a:r>
            <a:endParaRPr lang="en-US" dirty="0">
              <a:solidFill>
                <a:schemeClr val="accent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Cerebral Concussion</a:t>
            </a:r>
          </a:p>
        </p:txBody>
      </p:sp>
      <p:sp>
        <p:nvSpPr>
          <p:cNvPr id="54275" name="Rectangle 3"/>
          <p:cNvSpPr>
            <a:spLocks noGrp="1" noChangeArrowheads="1"/>
          </p:cNvSpPr>
          <p:nvPr>
            <p:ph idx="1"/>
          </p:nvPr>
        </p:nvSpPr>
        <p:spPr/>
        <p:txBody>
          <a:bodyPr/>
          <a:lstStyle/>
          <a:p>
            <a:r>
              <a:rPr lang="es-ES" dirty="0"/>
              <a:t>Pronunciado
(ella-REE-</a:t>
            </a:r>
            <a:r>
              <a:rPr lang="es-ES" dirty="0" err="1"/>
              <a:t>bral</a:t>
            </a:r>
            <a:r>
              <a:rPr lang="es-ES" dirty="0"/>
              <a:t> con-KUSH-un)
Definido
Breve interrupción de la función cerebral por lo general con la pérdida de conciencia que dura unos segundos
</a:t>
            </a:r>
            <a:endParaRPr lang="en-US" dirty="0">
              <a:solidFill>
                <a:schemeClr val="accent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Cerebral Contusion</a:t>
            </a:r>
          </a:p>
        </p:txBody>
      </p:sp>
      <p:sp>
        <p:nvSpPr>
          <p:cNvPr id="56323" name="Rectangle 3"/>
          <p:cNvSpPr>
            <a:spLocks noGrp="1" noChangeArrowheads="1"/>
          </p:cNvSpPr>
          <p:nvPr>
            <p:ph idx="1"/>
          </p:nvPr>
        </p:nvSpPr>
        <p:spPr/>
        <p:txBody>
          <a:bodyPr/>
          <a:lstStyle/>
          <a:p>
            <a:pPr>
              <a:lnSpc>
                <a:spcPct val="90000"/>
              </a:lnSpc>
            </a:pPr>
            <a:r>
              <a:rPr lang="es-ES" dirty="0"/>
              <a:t>Pronunciado
(</a:t>
            </a:r>
            <a:r>
              <a:rPr lang="es-ES" dirty="0" err="1"/>
              <a:t>she</a:t>
            </a:r>
            <a:r>
              <a:rPr lang="es-ES" dirty="0"/>
              <a:t>-REE-</a:t>
            </a:r>
            <a:r>
              <a:rPr lang="es-ES" dirty="0" err="1"/>
              <a:t>bral</a:t>
            </a:r>
            <a:r>
              <a:rPr lang="es-ES" dirty="0"/>
              <a:t> con-TOO-</a:t>
            </a:r>
            <a:r>
              <a:rPr lang="es-ES" dirty="0" err="1"/>
              <a:t>zhun</a:t>
            </a:r>
            <a:r>
              <a:rPr lang="es-ES" dirty="0"/>
              <a:t>)
Definido
Hemorragias venosas pequeñas y dispersas en el cerebro
Hematoma del tejido cerebral
Se produce cuando el cerebro golpea el cráneo interno
</a:t>
            </a:r>
            <a:endParaRPr lang="en-US" dirty="0">
              <a:solidFill>
                <a:schemeClr val="accent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Cerebral Palsy</a:t>
            </a:r>
          </a:p>
        </p:txBody>
      </p:sp>
      <p:sp>
        <p:nvSpPr>
          <p:cNvPr id="58371" name="Rectangle 3"/>
          <p:cNvSpPr>
            <a:spLocks noGrp="1" noChangeArrowheads="1"/>
          </p:cNvSpPr>
          <p:nvPr>
            <p:ph idx="1"/>
          </p:nvPr>
        </p:nvSpPr>
        <p:spPr/>
        <p:txBody>
          <a:bodyPr/>
          <a:lstStyle/>
          <a:p>
            <a:r>
              <a:rPr lang="es-ES" dirty="0"/>
              <a:t>Pronunciado
(</a:t>
            </a:r>
            <a:r>
              <a:rPr lang="es-ES" dirty="0" err="1"/>
              <a:t>she</a:t>
            </a:r>
            <a:r>
              <a:rPr lang="es-ES" dirty="0"/>
              <a:t>-REE-</a:t>
            </a:r>
            <a:r>
              <a:rPr lang="es-ES" dirty="0" err="1"/>
              <a:t>bral</a:t>
            </a:r>
            <a:r>
              <a:rPr lang="es-ES" dirty="0"/>
              <a:t> PAWL-</a:t>
            </a:r>
            <a:r>
              <a:rPr lang="es-ES" dirty="0" err="1"/>
              <a:t>zee</a:t>
            </a:r>
            <a:r>
              <a:rPr lang="es-ES" dirty="0"/>
              <a:t>)
Definido
Término colectivo utilizado para describir daño cerebral congénito que es permanente pero no progresivo
Caracterizado por la falta de control de los músculos voluntarios del niño
</a:t>
            </a:r>
            <a:endParaRPr lang="en-US" sz="2800" dirty="0">
              <a:solidFill>
                <a:srgbClr val="0066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Grp="1" noChangeArrowheads="1"/>
          </p:cNvSpPr>
          <p:nvPr>
            <p:ph type="title"/>
          </p:nvPr>
        </p:nvSpPr>
        <p:spPr/>
        <p:txBody>
          <a:bodyPr/>
          <a:lstStyle/>
          <a:p>
            <a:r>
              <a:rPr lang="en-US"/>
              <a:t>Cerebral Palsy</a:t>
            </a:r>
          </a:p>
        </p:txBody>
      </p:sp>
      <p:sp>
        <p:nvSpPr>
          <p:cNvPr id="60419" name="Rectangle 3"/>
          <p:cNvSpPr>
            <a:spLocks noGrp="1" noChangeArrowheads="1"/>
          </p:cNvSpPr>
          <p:nvPr>
            <p:ph idx="1"/>
          </p:nvPr>
        </p:nvSpPr>
        <p:spPr>
          <a:xfrm>
            <a:off x="457200" y="1371600"/>
            <a:ext cx="8229600" cy="4648200"/>
          </a:xfrm>
        </p:spPr>
        <p:txBody>
          <a:bodyPr/>
          <a:lstStyle/>
          <a:p>
            <a:r>
              <a:rPr lang="en-US" dirty="0"/>
              <a:t>Spastic</a:t>
            </a:r>
          </a:p>
          <a:p>
            <a:pPr lvl="1"/>
            <a:r>
              <a:rPr lang="es-ES" dirty="0">
                <a:solidFill>
                  <a:schemeClr val="accent2"/>
                </a:solidFill>
              </a:rPr>
              <a:t>Daño a la corteza del cerebro
Músculos tensos
Tono muscular muy irritable
</a:t>
            </a:r>
            <a:r>
              <a:rPr lang="en-US" dirty="0"/>
              <a:t>Ataxic</a:t>
            </a:r>
            <a:r>
              <a:rPr lang="en-US" sz="3600" dirty="0"/>
              <a:t>		</a:t>
            </a:r>
          </a:p>
          <a:p>
            <a:pPr lvl="1"/>
            <a:r>
              <a:rPr lang="es-ES" dirty="0">
                <a:solidFill>
                  <a:schemeClr val="accent2"/>
                </a:solidFill>
              </a:rPr>
              <a:t>Daño al cerebelo
Afecta al equilibrio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1" name="Rectangle 1027"/>
          <p:cNvSpPr>
            <a:spLocks noGrp="1" noChangeArrowheads="1"/>
          </p:cNvSpPr>
          <p:nvPr>
            <p:ph type="title"/>
          </p:nvPr>
        </p:nvSpPr>
        <p:spPr/>
        <p:txBody>
          <a:bodyPr/>
          <a:lstStyle/>
          <a:p>
            <a:r>
              <a:rPr lang="en-US"/>
              <a:t>Cerebral Palsy</a:t>
            </a:r>
          </a:p>
        </p:txBody>
      </p:sp>
      <p:sp>
        <p:nvSpPr>
          <p:cNvPr id="232450" name="Rectangle 1026"/>
          <p:cNvSpPr>
            <a:spLocks noGrp="1" noChangeArrowheads="1"/>
          </p:cNvSpPr>
          <p:nvPr>
            <p:ph idx="1"/>
          </p:nvPr>
        </p:nvSpPr>
        <p:spPr>
          <a:xfrm>
            <a:off x="533400" y="1295400"/>
            <a:ext cx="8229600" cy="4724400"/>
          </a:xfrm>
        </p:spPr>
        <p:txBody>
          <a:bodyPr/>
          <a:lstStyle/>
          <a:p>
            <a:r>
              <a:rPr lang="en-US" dirty="0"/>
              <a:t>Athetoid</a:t>
            </a:r>
          </a:p>
          <a:p>
            <a:pPr lvl="1"/>
            <a:r>
              <a:rPr lang="es-ES" dirty="0">
                <a:solidFill>
                  <a:schemeClr val="accent2"/>
                </a:solidFill>
              </a:rPr>
              <a:t>Daño a los ganglios basales
Provoca sacudidas repentinas
</a:t>
            </a:r>
            <a:r>
              <a:rPr lang="en-US" dirty="0"/>
              <a:t>Rigidity</a:t>
            </a:r>
          </a:p>
          <a:p>
            <a:pPr lvl="2"/>
            <a:r>
              <a:rPr lang="es-ES" dirty="0"/>
              <a:t>Hace que el niño esté en estado de tensión continuo
</a:t>
            </a:r>
            <a:r>
              <a:rPr lang="en-US" dirty="0"/>
              <a:t>Mixed cerebral palsy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Cerebrovascular Accident (CVA)</a:t>
            </a:r>
          </a:p>
        </p:txBody>
      </p:sp>
      <p:sp>
        <p:nvSpPr>
          <p:cNvPr id="62467" name="Rectangle 3"/>
          <p:cNvSpPr>
            <a:spLocks noGrp="1" noChangeArrowheads="1"/>
          </p:cNvSpPr>
          <p:nvPr>
            <p:ph idx="1"/>
          </p:nvPr>
        </p:nvSpPr>
        <p:spPr>
          <a:xfrm>
            <a:off x="457200" y="1371600"/>
            <a:ext cx="8229600" cy="4343400"/>
          </a:xfrm>
        </p:spPr>
        <p:txBody>
          <a:bodyPr/>
          <a:lstStyle/>
          <a:p>
            <a:r>
              <a:rPr lang="es-ES" dirty="0"/>
              <a:t>Pronunciado
(</a:t>
            </a:r>
            <a:r>
              <a:rPr lang="es-ES" dirty="0" err="1"/>
              <a:t>she</a:t>
            </a:r>
            <a:r>
              <a:rPr lang="es-ES" dirty="0"/>
              <a:t>-REE-</a:t>
            </a:r>
            <a:r>
              <a:rPr lang="es-ES" dirty="0" err="1"/>
              <a:t>broh</a:t>
            </a:r>
            <a:r>
              <a:rPr lang="es-ES" dirty="0"/>
              <a:t>-VASS-</a:t>
            </a:r>
            <a:r>
              <a:rPr lang="es-ES" dirty="0" err="1"/>
              <a:t>kyoo</a:t>
            </a:r>
            <a:r>
              <a:rPr lang="es-ES" dirty="0"/>
              <a:t>-lar AK-</a:t>
            </a:r>
            <a:r>
              <a:rPr lang="es-ES" dirty="0" err="1"/>
              <a:t>sih</a:t>
            </a:r>
            <a:r>
              <a:rPr lang="es-ES" dirty="0"/>
              <a:t>-</a:t>
            </a:r>
            <a:r>
              <a:rPr lang="es-ES" dirty="0" err="1"/>
              <a:t>dent</a:t>
            </a:r>
            <a:r>
              <a:rPr lang="es-ES" dirty="0"/>
              <a:t>)
Definido
Muerte de una porción específica del tejido cerebral
Resultados de la disminución del flujo sanguíneo a esa zona del cerebro
También llamado accidente cerebrovascular</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Cerebrovascular Accident</a:t>
            </a:r>
          </a:p>
        </p:txBody>
      </p:sp>
      <p:sp>
        <p:nvSpPr>
          <p:cNvPr id="64515" name="Rectangle 3"/>
          <p:cNvSpPr>
            <a:spLocks noGrp="1" noChangeArrowheads="1"/>
          </p:cNvSpPr>
          <p:nvPr>
            <p:ph idx="1"/>
          </p:nvPr>
        </p:nvSpPr>
        <p:spPr>
          <a:xfrm>
            <a:off x="762000" y="1371600"/>
            <a:ext cx="7772400" cy="4572000"/>
          </a:xfrm>
        </p:spPr>
        <p:txBody>
          <a:bodyPr/>
          <a:lstStyle/>
          <a:p>
            <a:r>
              <a:rPr lang="en-US" dirty="0"/>
              <a:t>Causes</a:t>
            </a:r>
          </a:p>
          <a:p>
            <a:pPr lvl="1"/>
            <a:r>
              <a:rPr lang="en-US" dirty="0">
                <a:solidFill>
                  <a:schemeClr val="accent2"/>
                </a:solidFill>
              </a:rPr>
              <a:t>Transient ischemic attacks (TIAs)</a:t>
            </a:r>
          </a:p>
          <a:p>
            <a:pPr lvl="2"/>
            <a:r>
              <a:rPr lang="es-ES" dirty="0"/>
              <a:t>También conocido como mini </a:t>
            </a:r>
            <a:r>
              <a:rPr lang="es-ES" dirty="0" err="1"/>
              <a:t>strokes</a:t>
            </a:r>
            <a:r>
              <a:rPr lang="es-ES" dirty="0"/>
              <a:t>
</a:t>
            </a:r>
            <a:r>
              <a:rPr lang="en-US" dirty="0">
                <a:solidFill>
                  <a:schemeClr val="accent2"/>
                </a:solidFill>
              </a:rPr>
              <a:t>Cerebral thrombosis</a:t>
            </a:r>
          </a:p>
          <a:p>
            <a:pPr lvl="2"/>
            <a:r>
              <a:rPr lang="es-ES" dirty="0"/>
              <a:t>Ocurre en gran parte en individuos mayores de 50 años
</a:t>
            </a:r>
            <a:r>
              <a:rPr lang="en-US" dirty="0">
                <a:solidFill>
                  <a:schemeClr val="accent2"/>
                </a:solidFill>
              </a:rPr>
              <a:t>Cerebral embolism</a:t>
            </a:r>
          </a:p>
          <a:p>
            <a:pPr lvl="2"/>
            <a:r>
              <a:rPr lang="en-US" dirty="0"/>
              <a:t>Embolus causa una </a:t>
            </a:r>
            <a:r>
              <a:rPr lang="en-US" dirty="0" err="1"/>
              <a:t>oclusión</a:t>
            </a:r>
            <a:r>
              <a:rPr lang="en-US" dirty="0"/>
              <a:t>
</a:t>
            </a:r>
            <a:r>
              <a:rPr lang="en-US" dirty="0">
                <a:solidFill>
                  <a:schemeClr val="accent2"/>
                </a:solidFill>
              </a:rPr>
              <a:t>Cerebral hemorrhage</a:t>
            </a:r>
          </a:p>
          <a:p>
            <a:pPr lvl="2"/>
            <a:r>
              <a:rPr lang="en-US" dirty="0" err="1"/>
              <a:t>Rupturas</a:t>
            </a:r>
            <a:r>
              <a:rPr lang="en-US" dirty="0"/>
              <a:t> de </a:t>
            </a:r>
            <a:r>
              <a:rPr lang="en-US" dirty="0" err="1"/>
              <a:t>vasos</a:t>
            </a:r>
            <a:r>
              <a:rPr lang="en-US" dirty="0"/>
              <a:t> </a:t>
            </a:r>
            <a:r>
              <a:rPr lang="en-US" dirty="0" err="1"/>
              <a:t>cerebrales</a:t>
            </a:r>
            <a:r>
              <a:rPr lang="en-US" dirty="0"/>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Degenerative Disk</a:t>
            </a:r>
          </a:p>
        </p:txBody>
      </p:sp>
      <p:sp>
        <p:nvSpPr>
          <p:cNvPr id="67587" name="Rectangle 3"/>
          <p:cNvSpPr>
            <a:spLocks noGrp="1" noChangeArrowheads="1"/>
          </p:cNvSpPr>
          <p:nvPr>
            <p:ph idx="1"/>
          </p:nvPr>
        </p:nvSpPr>
        <p:spPr>
          <a:xfrm>
            <a:off x="457200" y="1524000"/>
            <a:ext cx="8229600" cy="4114800"/>
          </a:xfrm>
        </p:spPr>
        <p:txBody>
          <a:bodyPr/>
          <a:lstStyle/>
          <a:p>
            <a:r>
              <a:rPr lang="es-ES" dirty="0"/>
              <a:t>Pronunciado
(disco </a:t>
            </a:r>
            <a:r>
              <a:rPr lang="es-ES" dirty="0" err="1"/>
              <a:t>deh</a:t>
            </a:r>
            <a:r>
              <a:rPr lang="es-ES" dirty="0"/>
              <a:t>-JEN-</a:t>
            </a:r>
            <a:r>
              <a:rPr lang="es-ES" dirty="0" err="1"/>
              <a:t>er</a:t>
            </a:r>
            <a:r>
              <a:rPr lang="es-ES" dirty="0"/>
              <a:t>-ah-tiv)
Definido
Deterioro del disco intervertebral
Por lo general, debido al movimiento constante y el desgaste en el disco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Encephalitis</a:t>
            </a:r>
          </a:p>
        </p:txBody>
      </p:sp>
      <p:sp>
        <p:nvSpPr>
          <p:cNvPr id="69635" name="Rectangle 3"/>
          <p:cNvSpPr>
            <a:spLocks noGrp="1" noChangeArrowheads="1"/>
          </p:cNvSpPr>
          <p:nvPr>
            <p:ph idx="1"/>
          </p:nvPr>
        </p:nvSpPr>
        <p:spPr>
          <a:xfrm>
            <a:off x="685800" y="1371600"/>
            <a:ext cx="8001000" cy="4495800"/>
          </a:xfrm>
        </p:spPr>
        <p:txBody>
          <a:bodyPr/>
          <a:lstStyle/>
          <a:p>
            <a:r>
              <a:rPr lang="es-ES" dirty="0"/>
              <a:t>Pronunciado
(En-</a:t>
            </a:r>
            <a:r>
              <a:rPr lang="es-ES" dirty="0" err="1"/>
              <a:t>seff</a:t>
            </a:r>
            <a:r>
              <a:rPr lang="es-ES" dirty="0"/>
              <a:t>-ah-LYE-</a:t>
            </a:r>
            <a:r>
              <a:rPr lang="es-ES" dirty="0" err="1"/>
              <a:t>tis</a:t>
            </a:r>
            <a:r>
              <a:rPr lang="es-ES" dirty="0"/>
              <a:t>)
Definido
Inflamación del cerebro o del tejido de la médula espinal
El virus entra en el SNC cuando la persona experimenta enfermedades virales como paperas, sarampión o a través de la picadura de garrapatas o mosquitos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Epilepsy</a:t>
            </a:r>
          </a:p>
        </p:txBody>
      </p:sp>
      <p:sp>
        <p:nvSpPr>
          <p:cNvPr id="71683" name="Rectangle 3"/>
          <p:cNvSpPr>
            <a:spLocks noGrp="1" noChangeArrowheads="1"/>
          </p:cNvSpPr>
          <p:nvPr>
            <p:ph idx="1"/>
          </p:nvPr>
        </p:nvSpPr>
        <p:spPr>
          <a:xfrm>
            <a:off x="457200" y="1371600"/>
            <a:ext cx="8229600" cy="4572000"/>
          </a:xfrm>
        </p:spPr>
        <p:txBody>
          <a:bodyPr/>
          <a:lstStyle/>
          <a:p>
            <a:r>
              <a:rPr lang="en-US" dirty="0" err="1"/>
              <a:t>Pronunciado</a:t>
            </a:r>
            <a:r>
              <a:rPr lang="en-US" dirty="0"/>
              <a:t>
(EP-</a:t>
            </a:r>
            <a:r>
              <a:rPr lang="en-US" dirty="0" err="1"/>
              <a:t>ih</a:t>
            </a:r>
            <a:r>
              <a:rPr lang="en-US" dirty="0"/>
              <a:t>-</a:t>
            </a:r>
            <a:r>
              <a:rPr lang="en-US" dirty="0" err="1"/>
              <a:t>lep</a:t>
            </a:r>
            <a:r>
              <a:rPr lang="en-US" dirty="0"/>
              <a:t>-see)
</a:t>
            </a:r>
            <a:r>
              <a:rPr lang="en-US" dirty="0" err="1"/>
              <a:t>Definido</a:t>
            </a:r>
            <a:r>
              <a:rPr lang="en-US" dirty="0"/>
              <a:t>
</a:t>
            </a:r>
            <a:r>
              <a:rPr lang="en-US" dirty="0" err="1"/>
              <a:t>Síndrome</a:t>
            </a:r>
            <a:r>
              <a:rPr lang="en-US" dirty="0"/>
              <a:t> de </a:t>
            </a:r>
            <a:r>
              <a:rPr lang="en-US" dirty="0" err="1"/>
              <a:t>episodios</a:t>
            </a:r>
            <a:r>
              <a:rPr lang="en-US" dirty="0"/>
              <a:t> </a:t>
            </a:r>
            <a:r>
              <a:rPr lang="en-US" dirty="0" err="1"/>
              <a:t>recurrentes</a:t>
            </a:r>
            <a:r>
              <a:rPr lang="en-US" dirty="0"/>
              <a:t> de </a:t>
            </a:r>
            <a:r>
              <a:rPr lang="en-US" dirty="0" err="1"/>
              <a:t>actividad</a:t>
            </a:r>
            <a:r>
              <a:rPr lang="en-US" dirty="0"/>
              <a:t> </a:t>
            </a:r>
            <a:r>
              <a:rPr lang="en-US" dirty="0" err="1"/>
              <a:t>eléctrica</a:t>
            </a:r>
            <a:r>
              <a:rPr lang="en-US" dirty="0"/>
              <a:t> irregular </a:t>
            </a:r>
            <a:r>
              <a:rPr lang="en-US" dirty="0" err="1"/>
              <a:t>excesiva</a:t>
            </a:r>
            <a:r>
              <a:rPr lang="en-US" dirty="0"/>
              <a:t> del </a:t>
            </a:r>
            <a:r>
              <a:rPr lang="en-US" dirty="0" err="1"/>
              <a:t>sistema</a:t>
            </a:r>
            <a:r>
              <a:rPr lang="en-US" dirty="0"/>
              <a:t> </a:t>
            </a:r>
            <a:r>
              <a:rPr lang="en-US" dirty="0" err="1"/>
              <a:t>nervioso</a:t>
            </a:r>
            <a:r>
              <a:rPr lang="en-US" dirty="0"/>
              <a:t> central, </a:t>
            </a:r>
            <a:r>
              <a:rPr lang="en-US" dirty="0" err="1"/>
              <a:t>llamados</a:t>
            </a:r>
            <a:r>
              <a:rPr lang="en-US" dirty="0"/>
              <a:t> </a:t>
            </a:r>
            <a:r>
              <a:rPr lang="en-US" dirty="0" err="1"/>
              <a:t>convulsiones</a:t>
            </a:r>
            <a:r>
              <a:rPr lang="en-US" dirty="0"/>
              <a:t>
</a:t>
            </a:r>
            <a:endParaRPr lang="en-US" dirty="0">
              <a:solidFill>
                <a:schemeClr val="accent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Grand Mal Seizure</a:t>
            </a:r>
          </a:p>
        </p:txBody>
      </p:sp>
      <p:sp>
        <p:nvSpPr>
          <p:cNvPr id="73731" name="Rectangle 3"/>
          <p:cNvSpPr>
            <a:spLocks noGrp="1" noChangeArrowheads="1"/>
          </p:cNvSpPr>
          <p:nvPr>
            <p:ph idx="1"/>
          </p:nvPr>
        </p:nvSpPr>
        <p:spPr>
          <a:xfrm>
            <a:off x="685800" y="1447800"/>
            <a:ext cx="8001000" cy="4495800"/>
          </a:xfrm>
        </p:spPr>
        <p:txBody>
          <a:bodyPr>
            <a:normAutofit lnSpcReduction="10000"/>
          </a:bodyPr>
          <a:lstStyle/>
          <a:p>
            <a:r>
              <a:rPr lang="es-ES" dirty="0"/>
              <a:t>Pronunciado
(gran MALL SEE-</a:t>
            </a:r>
            <a:r>
              <a:rPr lang="es-ES" dirty="0" err="1"/>
              <a:t>zyoor</a:t>
            </a:r>
            <a:r>
              <a:rPr lang="es-ES" dirty="0"/>
              <a:t>)
Definido
Convulsiones epilépticas caracterizadas por pérdida repentina del conocimiento y contracción muscular involuntaria generalizada
Vacila entre la extensión del cuerpo rígido y un contrayendo y relajando los músculos alternos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Petit Mal Seizure</a:t>
            </a:r>
          </a:p>
        </p:txBody>
      </p:sp>
      <p:sp>
        <p:nvSpPr>
          <p:cNvPr id="75779" name="Rectangle 3"/>
          <p:cNvSpPr>
            <a:spLocks noGrp="1" noChangeArrowheads="1"/>
          </p:cNvSpPr>
          <p:nvPr>
            <p:ph idx="1"/>
          </p:nvPr>
        </p:nvSpPr>
        <p:spPr/>
        <p:txBody>
          <a:bodyPr/>
          <a:lstStyle/>
          <a:p>
            <a:r>
              <a:rPr lang="es-ES" dirty="0"/>
              <a:t>Pronunciado
(</a:t>
            </a:r>
            <a:r>
              <a:rPr lang="es-ES" dirty="0" err="1"/>
              <a:t>pet</a:t>
            </a:r>
            <a:r>
              <a:rPr lang="es-ES" dirty="0"/>
              <a:t>-EE MALL SEE-</a:t>
            </a:r>
            <a:r>
              <a:rPr lang="es-ES" dirty="0" err="1"/>
              <a:t>zyoor</a:t>
            </a:r>
            <a:r>
              <a:rPr lang="es-ES" dirty="0"/>
              <a:t>)
Definido
Pequeñas convulsiones en las que hay una pérdida repentina y temporal del conocimiento
Dura sólo unos segundos
También conocido como convulsiones por ausencia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p:cNvSpPr>
            <a:spLocks noGrp="1" noChangeArrowheads="1"/>
          </p:cNvSpPr>
          <p:nvPr>
            <p:ph type="title"/>
          </p:nvPr>
        </p:nvSpPr>
        <p:spPr/>
        <p:txBody>
          <a:bodyPr/>
          <a:lstStyle/>
          <a:p>
            <a:r>
              <a:rPr lang="en-US"/>
              <a:t>Guillain-B</a:t>
            </a:r>
            <a:r>
              <a:rPr lang="en-US">
                <a:cs typeface="Times New Roman" pitchFamily="1" charset="0"/>
              </a:rPr>
              <a:t>àrré Syndrome</a:t>
            </a:r>
          </a:p>
        </p:txBody>
      </p:sp>
      <p:sp>
        <p:nvSpPr>
          <p:cNvPr id="77827" name="Rectangle 3"/>
          <p:cNvSpPr>
            <a:spLocks noGrp="1" noChangeArrowheads="1"/>
          </p:cNvSpPr>
          <p:nvPr>
            <p:ph idx="1"/>
          </p:nvPr>
        </p:nvSpPr>
        <p:spPr>
          <a:xfrm>
            <a:off x="533400" y="1371600"/>
            <a:ext cx="8229600" cy="4724400"/>
          </a:xfrm>
        </p:spPr>
        <p:txBody>
          <a:bodyPr>
            <a:normAutofit fontScale="92500"/>
          </a:bodyPr>
          <a:lstStyle/>
          <a:p>
            <a:pPr>
              <a:lnSpc>
                <a:spcPct val="90000"/>
              </a:lnSpc>
            </a:pPr>
            <a:r>
              <a:rPr lang="es-ES" dirty="0"/>
              <a:t>Pronunciado
(GEE-</a:t>
            </a:r>
            <a:r>
              <a:rPr lang="es-ES" dirty="0" err="1"/>
              <a:t>yon</a:t>
            </a:r>
            <a:r>
              <a:rPr lang="es-ES" dirty="0"/>
              <a:t> bah-RAY SIN-</a:t>
            </a:r>
            <a:r>
              <a:rPr lang="es-ES" dirty="0" err="1"/>
              <a:t>drom</a:t>
            </a:r>
            <a:r>
              <a:rPr lang="es-ES" dirty="0"/>
              <a:t>)
Definido
Polineuritis aguda del sistema nervioso periférico
Las vainas de mielina en los axones son destruidas
Disminución de los impulsos nerviosos
Pérdida de respuesta reflejo
Debilidad muscular súbita
Por lo general sigue la infección gastrointestinal o respiratoria viral
</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Headache (Cephalalgia)</a:t>
            </a:r>
          </a:p>
        </p:txBody>
      </p:sp>
      <p:sp>
        <p:nvSpPr>
          <p:cNvPr id="79875" name="Rectangle 3"/>
          <p:cNvSpPr>
            <a:spLocks noGrp="1" noChangeArrowheads="1"/>
          </p:cNvSpPr>
          <p:nvPr>
            <p:ph idx="1"/>
          </p:nvPr>
        </p:nvSpPr>
        <p:spPr>
          <a:xfrm>
            <a:off x="457200" y="1447800"/>
            <a:ext cx="8153400" cy="4343400"/>
          </a:xfrm>
        </p:spPr>
        <p:txBody>
          <a:bodyPr>
            <a:normAutofit fontScale="92500"/>
          </a:bodyPr>
          <a:lstStyle/>
          <a:p>
            <a:r>
              <a:rPr lang="es-ES" dirty="0"/>
              <a:t>Pronunciado
(</a:t>
            </a:r>
            <a:r>
              <a:rPr lang="es-ES" dirty="0" err="1"/>
              <a:t>seff</a:t>
            </a:r>
            <a:r>
              <a:rPr lang="es-ES" dirty="0"/>
              <a:t>-ah-LAL-</a:t>
            </a:r>
            <a:r>
              <a:rPr lang="es-ES" dirty="0" err="1"/>
              <a:t>jee</a:t>
            </a:r>
            <a:r>
              <a:rPr lang="es-ES" dirty="0"/>
              <a:t>-ah)
Definido
Dolor en cualquier lugar dentro de la cavidad craneal que varía en intensidad de leve a grave
Puede ser crónico o agudo
Puede ocurrir como resultado de un proceso de enfermedad
Puede ser totalmente benigno
</a:t>
            </a:r>
            <a:endParaRPr lang="en-US" dirty="0">
              <a:solidFill>
                <a:srgbClr val="0066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US"/>
              <a:t>Migraine Headache</a:t>
            </a:r>
          </a:p>
        </p:txBody>
      </p:sp>
      <p:sp>
        <p:nvSpPr>
          <p:cNvPr id="81923" name="Rectangle 3"/>
          <p:cNvSpPr>
            <a:spLocks noGrp="1" noChangeArrowheads="1"/>
          </p:cNvSpPr>
          <p:nvPr>
            <p:ph idx="1"/>
          </p:nvPr>
        </p:nvSpPr>
        <p:spPr/>
        <p:txBody>
          <a:bodyPr/>
          <a:lstStyle/>
          <a:p>
            <a:pPr>
              <a:lnSpc>
                <a:spcPct val="90000"/>
              </a:lnSpc>
            </a:pPr>
            <a:r>
              <a:rPr lang="es-ES" dirty="0"/>
              <a:t>Pronunciado
(Dolor de cabeza de grano)
Definido
Se desarrolla un dolor de cabeza vascular recurrente y pulsante en un lado de la cabeza
Caracterizado por el inicio lento
Puede ir precedido de un aura durante la cual se produce una perturbación sensorial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Cluster Headache</a:t>
            </a:r>
          </a:p>
        </p:txBody>
      </p:sp>
      <p:sp>
        <p:nvSpPr>
          <p:cNvPr id="83971" name="Rectangle 3"/>
          <p:cNvSpPr>
            <a:spLocks noGrp="1" noChangeArrowheads="1"/>
          </p:cNvSpPr>
          <p:nvPr>
            <p:ph idx="1"/>
          </p:nvPr>
        </p:nvSpPr>
        <p:spPr>
          <a:xfrm>
            <a:off x="457200" y="1295400"/>
            <a:ext cx="8229600" cy="4724400"/>
          </a:xfrm>
        </p:spPr>
        <p:txBody>
          <a:bodyPr/>
          <a:lstStyle/>
          <a:p>
            <a:r>
              <a:rPr lang="es-ES" dirty="0"/>
              <a:t>Pronunciado
(</a:t>
            </a:r>
            <a:r>
              <a:rPr lang="es-ES" dirty="0" err="1"/>
              <a:t>KlUSS</a:t>
            </a:r>
            <a:r>
              <a:rPr lang="es-ES" dirty="0"/>
              <a:t>-ter dolor de cabeza)
Definido
El dolor de cabeza suele ocurrir de dos a tres horas después de dormirse
Descrito como dolor extremo alrededor de un ojo que despierta a la persona del sueño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Tension Headache</a:t>
            </a:r>
          </a:p>
        </p:txBody>
      </p:sp>
      <p:sp>
        <p:nvSpPr>
          <p:cNvPr id="86019" name="Rectangle 3"/>
          <p:cNvSpPr>
            <a:spLocks noGrp="1" noChangeArrowheads="1"/>
          </p:cNvSpPr>
          <p:nvPr>
            <p:ph idx="1"/>
          </p:nvPr>
        </p:nvSpPr>
        <p:spPr>
          <a:xfrm>
            <a:off x="457200" y="1371600"/>
            <a:ext cx="8229600" cy="4572000"/>
          </a:xfrm>
        </p:spPr>
        <p:txBody>
          <a:bodyPr/>
          <a:lstStyle/>
          <a:p>
            <a:r>
              <a:rPr lang="es-ES" dirty="0"/>
              <a:t>Pronunciado
(Dolor de cabeza del rechazo de la REN)
Definido
Dolor de cabeza que se produce por una contracción prolongada y </a:t>
            </a:r>
            <a:r>
              <a:rPr lang="es-ES" dirty="0" err="1"/>
              <a:t>soscita</a:t>
            </a:r>
            <a:r>
              <a:rPr lang="es-ES" dirty="0"/>
              <a:t> de los músculos esqueléticos alrededor de la cara, el cuero cabelludo, la parte superior de la espalda y el cuello
</a:t>
            </a:r>
            <a:endParaRPr lang="en-US" dirty="0">
              <a:solidFill>
                <a:schemeClr val="accent2"/>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Epidural Hematoma</a:t>
            </a:r>
          </a:p>
        </p:txBody>
      </p:sp>
      <p:sp>
        <p:nvSpPr>
          <p:cNvPr id="88067" name="Rectangle 3"/>
          <p:cNvSpPr>
            <a:spLocks noGrp="1" noChangeArrowheads="1"/>
          </p:cNvSpPr>
          <p:nvPr>
            <p:ph idx="1"/>
          </p:nvPr>
        </p:nvSpPr>
        <p:spPr/>
        <p:txBody>
          <a:bodyPr/>
          <a:lstStyle/>
          <a:p>
            <a:r>
              <a:rPr lang="es-ES" dirty="0"/>
              <a:t>Pronunciado
(eh-</a:t>
            </a:r>
            <a:r>
              <a:rPr lang="es-ES" dirty="0" err="1"/>
              <a:t>pih</a:t>
            </a:r>
            <a:r>
              <a:rPr lang="es-ES" dirty="0"/>
              <a:t>-DOO-</a:t>
            </a:r>
            <a:r>
              <a:rPr lang="es-ES" dirty="0" err="1"/>
              <a:t>ral</a:t>
            </a:r>
            <a:r>
              <a:rPr lang="es-ES" dirty="0"/>
              <a:t> </a:t>
            </a:r>
            <a:r>
              <a:rPr lang="es-ES" dirty="0" err="1"/>
              <a:t>hee</a:t>
            </a:r>
            <a:r>
              <a:rPr lang="es-ES" dirty="0"/>
              <a:t>-</a:t>
            </a:r>
            <a:r>
              <a:rPr lang="es-ES" dirty="0" err="1"/>
              <a:t>mah</a:t>
            </a:r>
            <a:r>
              <a:rPr lang="es-ES" dirty="0"/>
              <a:t>-TOH-</a:t>
            </a:r>
            <a:r>
              <a:rPr lang="es-ES" dirty="0" err="1"/>
              <a:t>mah</a:t>
            </a:r>
            <a:r>
              <a:rPr lang="es-ES" dirty="0"/>
              <a:t>)
Definido
Recolección de sangre situada por encima de la dura mater y justo debajo del cráneo
</a:t>
            </a:r>
            <a:endParaRPr lang="en-US" dirty="0">
              <a:solidFill>
                <a:schemeClr val="accent2"/>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Subdural Hematoma</a:t>
            </a:r>
          </a:p>
        </p:txBody>
      </p:sp>
      <p:sp>
        <p:nvSpPr>
          <p:cNvPr id="90115" name="Rectangle 3"/>
          <p:cNvSpPr>
            <a:spLocks noGrp="1" noChangeArrowheads="1"/>
          </p:cNvSpPr>
          <p:nvPr>
            <p:ph idx="1"/>
          </p:nvPr>
        </p:nvSpPr>
        <p:spPr/>
        <p:txBody>
          <a:bodyPr/>
          <a:lstStyle/>
          <a:p>
            <a:r>
              <a:rPr lang="es-ES" dirty="0"/>
              <a:t>Pronunciado
(Sub-DOO-</a:t>
            </a:r>
            <a:r>
              <a:rPr lang="es-ES" dirty="0" err="1"/>
              <a:t>Ral</a:t>
            </a:r>
            <a:r>
              <a:rPr lang="es-ES" dirty="0"/>
              <a:t> </a:t>
            </a:r>
            <a:r>
              <a:rPr lang="es-ES" dirty="0" err="1"/>
              <a:t>Hee</a:t>
            </a:r>
            <a:r>
              <a:rPr lang="es-ES" dirty="0"/>
              <a:t>-</a:t>
            </a:r>
            <a:r>
              <a:rPr lang="es-ES" dirty="0" err="1"/>
              <a:t>mah</a:t>
            </a:r>
            <a:r>
              <a:rPr lang="es-ES" dirty="0"/>
              <a:t>-TOH-</a:t>
            </a:r>
            <a:r>
              <a:rPr lang="es-ES" dirty="0" err="1"/>
              <a:t>mah</a:t>
            </a:r>
            <a:r>
              <a:rPr lang="es-ES" dirty="0"/>
              <a:t>)
Definido
Recolección de sangre por debajo de la dura mater y por encima de la capa aracnoides de las meninges
</a:t>
            </a:r>
            <a:endParaRPr lang="en-US" dirty="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Herniated Disk</a:t>
            </a:r>
          </a:p>
        </p:txBody>
      </p:sp>
      <p:sp>
        <p:nvSpPr>
          <p:cNvPr id="92163" name="Rectangle 3"/>
          <p:cNvSpPr>
            <a:spLocks noGrp="1" noChangeArrowheads="1"/>
          </p:cNvSpPr>
          <p:nvPr>
            <p:ph idx="1"/>
          </p:nvPr>
        </p:nvSpPr>
        <p:spPr>
          <a:xfrm>
            <a:off x="381000" y="1447800"/>
            <a:ext cx="8382000" cy="4648200"/>
          </a:xfrm>
        </p:spPr>
        <p:txBody>
          <a:bodyPr/>
          <a:lstStyle/>
          <a:p>
            <a:r>
              <a:rPr lang="es-ES" dirty="0"/>
              <a:t>Pronunciado
(disco HER-</a:t>
            </a:r>
            <a:r>
              <a:rPr lang="es-ES" dirty="0" err="1"/>
              <a:t>nee</a:t>
            </a:r>
            <a:r>
              <a:rPr lang="es-ES" dirty="0"/>
              <a:t>-ay-</a:t>
            </a:r>
            <a:r>
              <a:rPr lang="es-ES" dirty="0" err="1"/>
              <a:t>ted</a:t>
            </a:r>
            <a:r>
              <a:rPr lang="es-ES" dirty="0"/>
              <a:t>)
Definido
Ruptura o hernia del centro del disco a través de la pared del disco y en el canal espinal
Provoca presión sobre la médula espinal o las raíces nerviosas
</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Huntington’s Chorea</a:t>
            </a:r>
          </a:p>
        </p:txBody>
      </p:sp>
      <p:sp>
        <p:nvSpPr>
          <p:cNvPr id="94211" name="Rectangle 3"/>
          <p:cNvSpPr>
            <a:spLocks noGrp="1" noChangeArrowheads="1"/>
          </p:cNvSpPr>
          <p:nvPr>
            <p:ph idx="1"/>
          </p:nvPr>
        </p:nvSpPr>
        <p:spPr/>
        <p:txBody>
          <a:bodyPr/>
          <a:lstStyle/>
          <a:p>
            <a:r>
              <a:rPr lang="es-ES" dirty="0"/>
              <a:t>Pronunciado
(HUNT-</a:t>
            </a:r>
            <a:r>
              <a:rPr lang="es-ES" dirty="0" err="1"/>
              <a:t>ing</a:t>
            </a:r>
            <a:r>
              <a:rPr lang="es-ES" dirty="0"/>
              <a:t>-</a:t>
            </a:r>
            <a:r>
              <a:rPr lang="es-ES" dirty="0" err="1"/>
              <a:t>tonz</a:t>
            </a:r>
            <a:r>
              <a:rPr lang="es-ES" dirty="0"/>
              <a:t> </a:t>
            </a:r>
            <a:r>
              <a:rPr lang="es-ES" dirty="0" err="1"/>
              <a:t>koh</a:t>
            </a:r>
            <a:r>
              <a:rPr lang="es-ES" dirty="0"/>
              <a:t>-REE-ah)
Definido
Enfermedad neurológica hereditaria caracterizada por movimientos rápidos, espasmódicos e involuntarios y aumento de la demencia
Enfermedad progresiva y degenerativa
</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Hydrocephalus</a:t>
            </a:r>
          </a:p>
        </p:txBody>
      </p:sp>
      <p:sp>
        <p:nvSpPr>
          <p:cNvPr id="96259" name="Rectangle 3"/>
          <p:cNvSpPr>
            <a:spLocks noGrp="1" noChangeArrowheads="1"/>
          </p:cNvSpPr>
          <p:nvPr>
            <p:ph idx="1"/>
          </p:nvPr>
        </p:nvSpPr>
        <p:spPr>
          <a:xfrm>
            <a:off x="609600" y="1447800"/>
            <a:ext cx="8077200" cy="4495800"/>
          </a:xfrm>
        </p:spPr>
        <p:txBody>
          <a:bodyPr/>
          <a:lstStyle/>
          <a:p>
            <a:r>
              <a:rPr lang="es-ES" dirty="0"/>
              <a:t>Pronunciado
(</a:t>
            </a:r>
            <a:r>
              <a:rPr lang="es-ES" dirty="0" err="1"/>
              <a:t>high</a:t>
            </a:r>
            <a:r>
              <a:rPr lang="es-ES" dirty="0"/>
              <a:t>-</a:t>
            </a:r>
            <a:r>
              <a:rPr lang="es-ES" dirty="0" err="1"/>
              <a:t>droh</a:t>
            </a:r>
            <a:r>
              <a:rPr lang="es-ES" dirty="0"/>
              <a:t>-SEFF-ah-</a:t>
            </a:r>
            <a:r>
              <a:rPr lang="es-ES" dirty="0" err="1"/>
              <a:t>lus</a:t>
            </a:r>
            <a:r>
              <a:rPr lang="es-ES" dirty="0"/>
              <a:t>)
Definido
Aumento anormal del líquido cefalorraquídeo en el cerebro que hace que los ventrículos del cerebro se dilatan
Resultados en el aumento de la circunferencia de la cabeza en bebés con </a:t>
            </a:r>
            <a:r>
              <a:rPr lang="es-ES" dirty="0" err="1"/>
              <a:t>fontanel</a:t>
            </a:r>
            <a:r>
              <a:rPr lang="es-ES" dirty="0"/>
              <a:t> abierto
Trastorno congénito</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Intracranial Tumors</a:t>
            </a:r>
          </a:p>
        </p:txBody>
      </p:sp>
      <p:sp>
        <p:nvSpPr>
          <p:cNvPr id="98307" name="Rectangle 3"/>
          <p:cNvSpPr>
            <a:spLocks noGrp="1" noChangeArrowheads="1"/>
          </p:cNvSpPr>
          <p:nvPr>
            <p:ph idx="1"/>
          </p:nvPr>
        </p:nvSpPr>
        <p:spPr>
          <a:xfrm>
            <a:off x="685800" y="1447800"/>
            <a:ext cx="8001000" cy="4267200"/>
          </a:xfrm>
        </p:spPr>
        <p:txBody>
          <a:bodyPr/>
          <a:lstStyle/>
          <a:p>
            <a:pPr>
              <a:lnSpc>
                <a:spcPct val="90000"/>
              </a:lnSpc>
            </a:pPr>
            <a:r>
              <a:rPr lang="es-ES" dirty="0"/>
              <a:t>Pronunciado
(</a:t>
            </a:r>
            <a:r>
              <a:rPr lang="es-ES" dirty="0" err="1"/>
              <a:t>in-trah-KRAY-nee-al</a:t>
            </a:r>
            <a:r>
              <a:rPr lang="es-ES" dirty="0"/>
              <a:t> TOO-</a:t>
            </a:r>
            <a:r>
              <a:rPr lang="es-ES" dirty="0" err="1"/>
              <a:t>morz</a:t>
            </a:r>
            <a:r>
              <a:rPr lang="es-ES" dirty="0"/>
              <a:t>)
Definido
Tumores que ocurren en cualquier región estructural del cerebro
Puede ser maligno o benigno
Clasificado como primario o secundario
Nombrado según el tejido del que proceden
</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Primary Intracranial Tumors</a:t>
            </a:r>
          </a:p>
        </p:txBody>
      </p:sp>
      <p:sp>
        <p:nvSpPr>
          <p:cNvPr id="102403" name="Rectangle 3"/>
          <p:cNvSpPr>
            <a:spLocks noGrp="1" noChangeArrowheads="1"/>
          </p:cNvSpPr>
          <p:nvPr>
            <p:ph idx="1"/>
          </p:nvPr>
        </p:nvSpPr>
        <p:spPr>
          <a:xfrm>
            <a:off x="457200" y="1371600"/>
            <a:ext cx="8305800" cy="4419600"/>
          </a:xfrm>
        </p:spPr>
        <p:txBody>
          <a:bodyPr/>
          <a:lstStyle/>
          <a:p>
            <a:r>
              <a:rPr lang="en-US" dirty="0" err="1"/>
              <a:t>Pronunciado</a:t>
            </a:r>
            <a:r>
              <a:rPr lang="en-US" dirty="0"/>
              <a:t>
(PRIGH-</a:t>
            </a:r>
            <a:r>
              <a:rPr lang="en-US" dirty="0" err="1"/>
              <a:t>mah</a:t>
            </a:r>
            <a:r>
              <a:rPr lang="en-US" dirty="0"/>
              <a:t>-</a:t>
            </a:r>
            <a:r>
              <a:rPr lang="en-US" dirty="0" err="1"/>
              <a:t>ree</a:t>
            </a:r>
            <a:r>
              <a:rPr lang="en-US" dirty="0"/>
              <a:t> in-</a:t>
            </a:r>
            <a:r>
              <a:rPr lang="en-US" dirty="0" err="1"/>
              <a:t>trah</a:t>
            </a:r>
            <a:r>
              <a:rPr lang="en-US" dirty="0"/>
              <a:t>-KRAY-nee-al TOO-</a:t>
            </a:r>
            <a:r>
              <a:rPr lang="en-US" dirty="0" err="1"/>
              <a:t>morz</a:t>
            </a:r>
            <a:r>
              <a:rPr lang="en-US" dirty="0"/>
              <a:t>)
</a:t>
            </a:r>
            <a:r>
              <a:rPr lang="en-US" dirty="0" err="1"/>
              <a:t>Definido</a:t>
            </a:r>
            <a:r>
              <a:rPr lang="en-US" dirty="0"/>
              <a:t>
</a:t>
            </a:r>
            <a:r>
              <a:rPr lang="en-US" dirty="0" err="1"/>
              <a:t>Tumores</a:t>
            </a:r>
            <a:r>
              <a:rPr lang="en-US" dirty="0"/>
              <a:t> que </a:t>
            </a:r>
            <a:r>
              <a:rPr lang="en-US" dirty="0" err="1"/>
              <a:t>surgen</a:t>
            </a:r>
            <a:r>
              <a:rPr lang="en-US" dirty="0"/>
              <a:t> de los gliomas y las meninges
Gliomas: </a:t>
            </a:r>
            <a:r>
              <a:rPr lang="en-US" dirty="0" err="1"/>
              <a:t>células</a:t>
            </a:r>
            <a:r>
              <a:rPr lang="en-US" dirty="0"/>
              <a:t> </a:t>
            </a:r>
            <a:r>
              <a:rPr lang="en-US" dirty="0" err="1"/>
              <a:t>gliales</a:t>
            </a:r>
            <a:r>
              <a:rPr lang="en-US" dirty="0"/>
              <a:t> </a:t>
            </a:r>
            <a:r>
              <a:rPr lang="en-US" dirty="0" err="1"/>
              <a:t>malignas</a:t>
            </a:r>
            <a:r>
              <a:rPr lang="en-US" dirty="0"/>
              <a:t> que son un </a:t>
            </a:r>
            <a:r>
              <a:rPr lang="en-US" dirty="0" err="1"/>
              <a:t>apoyo</a:t>
            </a:r>
            <a:r>
              <a:rPr lang="en-US" dirty="0"/>
              <a:t> para el </a:t>
            </a:r>
            <a:r>
              <a:rPr lang="en-US" dirty="0" err="1"/>
              <a:t>tejido</a:t>
            </a:r>
            <a:r>
              <a:rPr lang="en-US" dirty="0"/>
              <a:t> </a:t>
            </a:r>
            <a:r>
              <a:rPr lang="en-US" dirty="0" err="1"/>
              <a:t>nervioso</a:t>
            </a:r>
            <a:r>
              <a:rPr lang="en-US" dirty="0"/>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p:txBody>
          <a:bodyPr/>
          <a:lstStyle/>
          <a:p>
            <a:r>
              <a:rPr lang="en-US" sz="4000"/>
              <a:t>Primary Intracranial Tumors</a:t>
            </a:r>
          </a:p>
        </p:txBody>
      </p:sp>
      <p:sp>
        <p:nvSpPr>
          <p:cNvPr id="104451" name="Rectangle 3"/>
          <p:cNvSpPr>
            <a:spLocks noGrp="1" noChangeArrowheads="1"/>
          </p:cNvSpPr>
          <p:nvPr>
            <p:ph idx="1"/>
          </p:nvPr>
        </p:nvSpPr>
        <p:spPr>
          <a:xfrm>
            <a:off x="533400" y="1447800"/>
            <a:ext cx="8153400" cy="4648200"/>
          </a:xfrm>
        </p:spPr>
        <p:txBody>
          <a:bodyPr/>
          <a:lstStyle/>
          <a:p>
            <a:r>
              <a:rPr lang="en-US" dirty="0"/>
              <a:t>Glioblastoma multiforme </a:t>
            </a:r>
          </a:p>
          <a:p>
            <a:pPr lvl="1"/>
            <a:r>
              <a:rPr lang="es-ES" dirty="0">
                <a:solidFill>
                  <a:schemeClr val="accent2"/>
                </a:solidFill>
              </a:rPr>
              <a:t>El crecimiento más rápido de los gliomas</a:t>
            </a:r>
            <a:endParaRPr lang="en-US" dirty="0">
              <a:solidFill>
                <a:schemeClr val="accent2"/>
              </a:solidFill>
            </a:endParaRPr>
          </a:p>
          <a:p>
            <a:r>
              <a:rPr lang="en-US" dirty="0" err="1"/>
              <a:t>Astrocytomas</a:t>
            </a:r>
            <a:endParaRPr lang="en-US" dirty="0"/>
          </a:p>
          <a:p>
            <a:pPr lvl="1"/>
            <a:r>
              <a:rPr lang="es-ES" dirty="0">
                <a:solidFill>
                  <a:schemeClr val="accent2"/>
                </a:solidFill>
              </a:rPr>
              <a:t>Tienden a invadir las estructuras circundantes
</a:t>
            </a:r>
            <a:r>
              <a:rPr lang="en-US" dirty="0"/>
              <a:t>Ependymomas </a:t>
            </a:r>
          </a:p>
          <a:p>
            <a:pPr lvl="1"/>
            <a:r>
              <a:rPr lang="es-ES" dirty="0">
                <a:solidFill>
                  <a:schemeClr val="accent2"/>
                </a:solidFill>
              </a:rPr>
              <a:t>Ocurren con mayor frecuencia en niños y adolescentes
Por lo general encapsulado y benigno
</a:t>
            </a:r>
            <a:endParaRPr lang="en-US" dirty="0">
              <a:solidFill>
                <a:schemeClr val="accent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Rectangle 4"/>
          <p:cNvSpPr>
            <a:spLocks noGrp="1" noChangeArrowheads="1"/>
          </p:cNvSpPr>
          <p:nvPr>
            <p:ph type="title"/>
          </p:nvPr>
        </p:nvSpPr>
        <p:spPr/>
        <p:txBody>
          <a:bodyPr>
            <a:normAutofit fontScale="90000"/>
          </a:bodyPr>
          <a:lstStyle/>
          <a:p>
            <a:r>
              <a:rPr lang="en-US"/>
              <a:t>Metastatic Intracranial Tumors (Secondary)</a:t>
            </a:r>
          </a:p>
        </p:txBody>
      </p:sp>
      <p:sp>
        <p:nvSpPr>
          <p:cNvPr id="108547" name="Rectangle 3"/>
          <p:cNvSpPr>
            <a:spLocks noGrp="1" noChangeArrowheads="1"/>
          </p:cNvSpPr>
          <p:nvPr>
            <p:ph idx="1"/>
          </p:nvPr>
        </p:nvSpPr>
        <p:spPr>
          <a:xfrm>
            <a:off x="457200" y="1752600"/>
            <a:ext cx="8229600" cy="3657600"/>
          </a:xfrm>
        </p:spPr>
        <p:txBody>
          <a:bodyPr/>
          <a:lstStyle/>
          <a:p>
            <a:r>
              <a:rPr lang="es-ES" dirty="0"/>
              <a:t>Pronunciado
(</a:t>
            </a:r>
            <a:r>
              <a:rPr lang="es-ES" dirty="0" err="1"/>
              <a:t>met</a:t>
            </a:r>
            <a:r>
              <a:rPr lang="es-ES" dirty="0"/>
              <a:t>-ah-STAT-ik </a:t>
            </a:r>
            <a:r>
              <a:rPr lang="es-ES" dirty="0" err="1"/>
              <a:t>in-trah-KRAY-nee-al</a:t>
            </a:r>
            <a:r>
              <a:rPr lang="es-ES" dirty="0"/>
              <a:t> TOO-</a:t>
            </a:r>
            <a:r>
              <a:rPr lang="es-ES" dirty="0" err="1"/>
              <a:t>morz</a:t>
            </a:r>
            <a:r>
              <a:rPr lang="es-ES" dirty="0"/>
              <a:t>)
Definido
Tumores que ocurren como resultado de la metástasis de un sitio primario como el pulmón o la mama
</a:t>
            </a:r>
            <a:endParaRPr lang="en-US" dirty="0">
              <a:solidFill>
                <a:schemeClr val="accent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304800"/>
            <a:ext cx="8229600" cy="1066800"/>
          </a:xfrm>
        </p:spPr>
        <p:txBody>
          <a:bodyPr>
            <a:normAutofit fontScale="90000"/>
          </a:bodyPr>
          <a:lstStyle/>
          <a:p>
            <a:r>
              <a:rPr lang="en-US"/>
              <a:t>Meningitis </a:t>
            </a:r>
            <a:br>
              <a:rPr lang="en-US"/>
            </a:br>
            <a:r>
              <a:rPr lang="en-US"/>
              <a:t>(Acute Bacterial) </a:t>
            </a:r>
          </a:p>
        </p:txBody>
      </p:sp>
      <p:sp>
        <p:nvSpPr>
          <p:cNvPr id="110595" name="Rectangle 3"/>
          <p:cNvSpPr>
            <a:spLocks noGrp="1" noChangeArrowheads="1"/>
          </p:cNvSpPr>
          <p:nvPr>
            <p:ph idx="1"/>
          </p:nvPr>
        </p:nvSpPr>
        <p:spPr>
          <a:xfrm>
            <a:off x="457200" y="1676400"/>
            <a:ext cx="8305800" cy="4419600"/>
          </a:xfrm>
        </p:spPr>
        <p:txBody>
          <a:bodyPr/>
          <a:lstStyle/>
          <a:p>
            <a:r>
              <a:rPr lang="es-ES" dirty="0"/>
              <a:t>Pronunciado
(</a:t>
            </a:r>
            <a:r>
              <a:rPr lang="es-ES" dirty="0" err="1"/>
              <a:t>men</a:t>
            </a:r>
            <a:r>
              <a:rPr lang="es-ES" dirty="0"/>
              <a:t>-in-JYE-</a:t>
            </a:r>
            <a:r>
              <a:rPr lang="es-ES" dirty="0" err="1"/>
              <a:t>tis</a:t>
            </a:r>
            <a:r>
              <a:rPr lang="es-ES" dirty="0"/>
              <a:t> ah-KYOOT back-TEE-</a:t>
            </a:r>
            <a:r>
              <a:rPr lang="es-ES" dirty="0" err="1"/>
              <a:t>ree</a:t>
            </a:r>
            <a:r>
              <a:rPr lang="es-ES" dirty="0"/>
              <a:t>-al)
Definido
Infección bacteriana grave de las meninges
Puede tener efectos debilitantes residuales o incluso un desenlace fatal
Debe ser diagnosticado y tratado con prontitud con la terapia antibiótica adecuada
</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Multiple Sclerosis (MS)</a:t>
            </a:r>
          </a:p>
        </p:txBody>
      </p:sp>
      <p:sp>
        <p:nvSpPr>
          <p:cNvPr id="120835" name="Rectangle 3"/>
          <p:cNvSpPr>
            <a:spLocks noGrp="1" noChangeArrowheads="1"/>
          </p:cNvSpPr>
          <p:nvPr>
            <p:ph idx="1"/>
          </p:nvPr>
        </p:nvSpPr>
        <p:spPr>
          <a:xfrm>
            <a:off x="685800" y="1371600"/>
            <a:ext cx="8001000" cy="4495800"/>
          </a:xfrm>
        </p:spPr>
        <p:txBody>
          <a:bodyPr/>
          <a:lstStyle/>
          <a:p>
            <a:r>
              <a:rPr lang="es-ES" dirty="0"/>
              <a:t>Pronunciado
(MULL-</a:t>
            </a:r>
            <a:r>
              <a:rPr lang="es-ES" dirty="0" err="1"/>
              <a:t>tih</a:t>
            </a:r>
            <a:r>
              <a:rPr lang="es-ES" dirty="0"/>
              <a:t>-</a:t>
            </a:r>
            <a:r>
              <a:rPr lang="es-ES" dirty="0" err="1"/>
              <a:t>pl</a:t>
            </a:r>
            <a:r>
              <a:rPr lang="es-ES" dirty="0"/>
              <a:t> SKLEH-</a:t>
            </a:r>
            <a:r>
              <a:rPr lang="es-ES" dirty="0" err="1"/>
              <a:t>roh</a:t>
            </a:r>
            <a:r>
              <a:rPr lang="es-ES" dirty="0"/>
              <a:t>-</a:t>
            </a:r>
            <a:r>
              <a:rPr lang="es-ES" dirty="0" err="1"/>
              <a:t>sis</a:t>
            </a:r>
            <a:r>
              <a:rPr lang="es-ES" dirty="0"/>
              <a:t>)
Definido
Enfermedad inflamatoria degenerativa del sistema nervioso central atacando la vaina de mielina en la médula espinal y el cerebro
Hojas de área esclerosadas (endurecidas) o cicatrices
</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Myasthenia Gravis</a:t>
            </a:r>
          </a:p>
        </p:txBody>
      </p:sp>
      <p:sp>
        <p:nvSpPr>
          <p:cNvPr id="122883" name="Rectangle 3"/>
          <p:cNvSpPr>
            <a:spLocks noGrp="1" noChangeArrowheads="1"/>
          </p:cNvSpPr>
          <p:nvPr>
            <p:ph idx="1"/>
          </p:nvPr>
        </p:nvSpPr>
        <p:spPr>
          <a:xfrm>
            <a:off x="533400" y="1600200"/>
            <a:ext cx="8153400" cy="4495800"/>
          </a:xfrm>
        </p:spPr>
        <p:txBody>
          <a:bodyPr/>
          <a:lstStyle/>
          <a:p>
            <a:r>
              <a:rPr lang="es-ES" dirty="0"/>
              <a:t>Pronunciado
(</a:t>
            </a:r>
            <a:r>
              <a:rPr lang="es-ES" dirty="0" err="1"/>
              <a:t>my</a:t>
            </a:r>
            <a:r>
              <a:rPr lang="es-ES" dirty="0"/>
              <a:t>-</a:t>
            </a:r>
            <a:r>
              <a:rPr lang="es-ES" dirty="0" err="1"/>
              <a:t>ass</a:t>
            </a:r>
            <a:r>
              <a:rPr lang="es-ES" dirty="0"/>
              <a:t>-THEE-</a:t>
            </a:r>
            <a:r>
              <a:rPr lang="es-ES" dirty="0" err="1"/>
              <a:t>nee</a:t>
            </a:r>
            <a:r>
              <a:rPr lang="es-ES" dirty="0"/>
              <a:t>-ah GRAV-</a:t>
            </a:r>
            <a:r>
              <a:rPr lang="es-ES" dirty="0" err="1"/>
              <a:t>is</a:t>
            </a:r>
            <a:r>
              <a:rPr lang="es-ES" dirty="0"/>
              <a:t>)
Definido
Trastorno neuromuscular progresivo crónico
Provoca debilidad muscular esquelética (sin atrofia) y fatiga
Ocurre en diferentes niveles de gravedad
</a:t>
            </a:r>
            <a:endParaRPr lang="en-US" dirty="0">
              <a:solidFill>
                <a:schemeClr val="accent2"/>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US"/>
              <a:t>Narcolepsy</a:t>
            </a:r>
          </a:p>
        </p:txBody>
      </p:sp>
      <p:sp>
        <p:nvSpPr>
          <p:cNvPr id="225283" name="Rectangle 3"/>
          <p:cNvSpPr>
            <a:spLocks noGrp="1" noChangeArrowheads="1"/>
          </p:cNvSpPr>
          <p:nvPr>
            <p:ph idx="1"/>
          </p:nvPr>
        </p:nvSpPr>
        <p:spPr/>
        <p:txBody>
          <a:bodyPr/>
          <a:lstStyle/>
          <a:p>
            <a:r>
              <a:rPr lang="es-ES" dirty="0"/>
              <a:t>Pronunciado
(NAR-</a:t>
            </a:r>
            <a:r>
              <a:rPr lang="es-ES" dirty="0" err="1"/>
              <a:t>coh</a:t>
            </a:r>
            <a:r>
              <a:rPr lang="es-ES" dirty="0"/>
              <a:t>-</a:t>
            </a:r>
            <a:r>
              <a:rPr lang="es-ES" dirty="0" err="1"/>
              <a:t>lep-see</a:t>
            </a:r>
            <a:r>
              <a:rPr lang="es-ES" dirty="0"/>
              <a:t>)
Definido
Síndrome raro de ataques de sueño repentinos y no controlados
Las principales características de la narcolepsia son la somnolencia diurna y la cataplejía
Pérdida repentina del tono muscular</a:t>
            </a:r>
            <a:endParaRPr lang="en-US" dirty="0">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Neuroblastoma</a:t>
            </a:r>
          </a:p>
        </p:txBody>
      </p:sp>
      <p:sp>
        <p:nvSpPr>
          <p:cNvPr id="124931" name="Rectangle 3"/>
          <p:cNvSpPr>
            <a:spLocks noGrp="1" noChangeArrowheads="1"/>
          </p:cNvSpPr>
          <p:nvPr>
            <p:ph idx="1"/>
          </p:nvPr>
        </p:nvSpPr>
        <p:spPr>
          <a:xfrm>
            <a:off x="457200" y="1447800"/>
            <a:ext cx="8229600" cy="4648200"/>
          </a:xfrm>
        </p:spPr>
        <p:txBody>
          <a:bodyPr/>
          <a:lstStyle/>
          <a:p>
            <a:r>
              <a:rPr lang="es-ES" dirty="0"/>
              <a:t>Pronunciado
(no-</a:t>
            </a:r>
            <a:r>
              <a:rPr lang="es-ES" dirty="0" err="1"/>
              <a:t>roh</a:t>
            </a:r>
            <a:r>
              <a:rPr lang="es-ES" dirty="0"/>
              <a:t>-</a:t>
            </a:r>
            <a:r>
              <a:rPr lang="es-ES" dirty="0" err="1"/>
              <a:t>blass</a:t>
            </a:r>
            <a:r>
              <a:rPr lang="es-ES" dirty="0"/>
              <a:t>-TOH-</a:t>
            </a:r>
            <a:r>
              <a:rPr lang="es-ES" dirty="0" err="1"/>
              <a:t>mah</a:t>
            </a:r>
            <a:r>
              <a:rPr lang="es-ES" dirty="0"/>
              <a:t>)
Definido
Tumor altamente maligno del sistema nervioso simpático
Más comúnmente ocurre en la médula suprarrenal con metástasis temprana en hígado, pulmones, ganglios linfáticos y huesos
</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Parkinson’s Disease</a:t>
            </a:r>
          </a:p>
        </p:txBody>
      </p:sp>
      <p:sp>
        <p:nvSpPr>
          <p:cNvPr id="126979" name="Rectangle 3"/>
          <p:cNvSpPr>
            <a:spLocks noGrp="1" noChangeArrowheads="1"/>
          </p:cNvSpPr>
          <p:nvPr>
            <p:ph idx="1"/>
          </p:nvPr>
        </p:nvSpPr>
        <p:spPr>
          <a:xfrm>
            <a:off x="457200" y="1295400"/>
            <a:ext cx="8229600" cy="5029200"/>
          </a:xfrm>
        </p:spPr>
        <p:txBody>
          <a:bodyPr>
            <a:normAutofit fontScale="92500" lnSpcReduction="10000"/>
          </a:bodyPr>
          <a:lstStyle/>
          <a:p>
            <a:r>
              <a:rPr lang="es-ES" dirty="0"/>
              <a:t>Pronunciado
(PARK-in-</a:t>
            </a:r>
            <a:r>
              <a:rPr lang="es-ES" dirty="0" err="1"/>
              <a:t>sons</a:t>
            </a:r>
            <a:r>
              <a:rPr lang="es-ES" dirty="0"/>
              <a:t> </a:t>
            </a:r>
            <a:r>
              <a:rPr lang="es-ES" dirty="0" err="1"/>
              <a:t>dih</a:t>
            </a:r>
            <a:r>
              <a:rPr lang="es-ES" dirty="0"/>
              <a:t>-ZEEZ)
Definido
Deterioro degenerativo y lentamente progresivo de los nervios en el sistema motor del tronco cerebral, caracterizado por una aparición gradual de los síntomas
Síntomas clásicos: postura </a:t>
            </a:r>
            <a:r>
              <a:rPr lang="es-ES" dirty="0" err="1"/>
              <a:t>entusionada</a:t>
            </a:r>
            <a:r>
              <a:rPr lang="es-ES" dirty="0"/>
              <a:t> con el cuerpo flexionado hacia adelante, la cabeza inclinada, marcha arrastrando, gestos de balanceo de píldoras, apariencia facial sin expresión de máscara
</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Peripheral Neuritis</a:t>
            </a:r>
          </a:p>
        </p:txBody>
      </p:sp>
      <p:sp>
        <p:nvSpPr>
          <p:cNvPr id="129027" name="Rectangle 3"/>
          <p:cNvSpPr>
            <a:spLocks noGrp="1" noChangeArrowheads="1"/>
          </p:cNvSpPr>
          <p:nvPr>
            <p:ph idx="1"/>
          </p:nvPr>
        </p:nvSpPr>
        <p:spPr>
          <a:xfrm>
            <a:off x="457200" y="1447800"/>
            <a:ext cx="8382000" cy="4572000"/>
          </a:xfrm>
        </p:spPr>
        <p:txBody>
          <a:bodyPr/>
          <a:lstStyle/>
          <a:p>
            <a:r>
              <a:rPr lang="es-ES" dirty="0"/>
              <a:t>Pronunciado
(per-IF-</a:t>
            </a:r>
            <a:r>
              <a:rPr lang="es-ES" dirty="0" err="1"/>
              <a:t>er</a:t>
            </a:r>
            <a:r>
              <a:rPr lang="es-ES" dirty="0"/>
              <a:t>-al no-RYE-</a:t>
            </a:r>
            <a:r>
              <a:rPr lang="es-ES" dirty="0" err="1"/>
              <a:t>tis</a:t>
            </a:r>
            <a:r>
              <a:rPr lang="es-ES" dirty="0"/>
              <a:t>)
Definido
Inflamación de uno o más nervios periféricos
Los efectos dependen de los nervios particulares involucrados
</a:t>
            </a:r>
            <a:endParaRPr lang="en-US" dirty="0">
              <a:solidFill>
                <a:schemeClr val="accent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t>Poliomyelitis</a:t>
            </a:r>
          </a:p>
        </p:txBody>
      </p:sp>
      <p:sp>
        <p:nvSpPr>
          <p:cNvPr id="131075" name="Rectangle 3"/>
          <p:cNvSpPr>
            <a:spLocks noGrp="1" noChangeArrowheads="1"/>
          </p:cNvSpPr>
          <p:nvPr>
            <p:ph idx="1"/>
          </p:nvPr>
        </p:nvSpPr>
        <p:spPr/>
        <p:txBody>
          <a:bodyPr>
            <a:normAutofit lnSpcReduction="10000"/>
          </a:bodyPr>
          <a:lstStyle/>
          <a:p>
            <a:r>
              <a:rPr lang="es-ES" dirty="0"/>
              <a:t>Pronunciado
(</a:t>
            </a:r>
            <a:r>
              <a:rPr lang="es-ES" dirty="0" err="1"/>
              <a:t>poh</a:t>
            </a:r>
            <a:r>
              <a:rPr lang="es-ES" dirty="0"/>
              <a:t>-lee-oh-</a:t>
            </a:r>
            <a:r>
              <a:rPr lang="es-ES" dirty="0" err="1"/>
              <a:t>my</a:t>
            </a:r>
            <a:r>
              <a:rPr lang="es-ES" dirty="0"/>
              <a:t>-</a:t>
            </a:r>
            <a:r>
              <a:rPr lang="es-ES" dirty="0" err="1"/>
              <a:t>ell</a:t>
            </a:r>
            <a:r>
              <a:rPr lang="es-ES" dirty="0"/>
              <a:t>-EYE-</a:t>
            </a:r>
            <a:r>
              <a:rPr lang="es-ES" dirty="0" err="1"/>
              <a:t>tis</a:t>
            </a:r>
            <a:r>
              <a:rPr lang="es-ES" dirty="0"/>
              <a:t>)
Definido
Enfermedad viral infecciosa que afecta la capacidad de las neuronas de la médula espinal y del cerebro para recibir estimulación
El virus entra a través del tracto respiratorio superior
Los músculos afectados se paralizan sin la estimulación del nervio motor
</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Post Polio Syndrome</a:t>
            </a:r>
          </a:p>
        </p:txBody>
      </p:sp>
      <p:sp>
        <p:nvSpPr>
          <p:cNvPr id="133123" name="Rectangle 3"/>
          <p:cNvSpPr>
            <a:spLocks noGrp="1" noChangeArrowheads="1"/>
          </p:cNvSpPr>
          <p:nvPr>
            <p:ph idx="1"/>
          </p:nvPr>
        </p:nvSpPr>
        <p:spPr/>
        <p:txBody>
          <a:bodyPr/>
          <a:lstStyle/>
          <a:p>
            <a:r>
              <a:rPr lang="es-ES" dirty="0"/>
              <a:t>Pronunciado
(POST POH-lee-oh SIN-</a:t>
            </a:r>
            <a:r>
              <a:rPr lang="es-ES" dirty="0" err="1"/>
              <a:t>drom</a:t>
            </a:r>
            <a:r>
              <a:rPr lang="es-ES" dirty="0"/>
              <a:t>)
Definido
Debilidad progresiva que ocurre al menos 30 años después del ataque inicial de poliomielitis
</a:t>
            </a:r>
            <a:endParaRPr lang="en-US" dirty="0">
              <a:solidFill>
                <a:schemeClr val="accent2"/>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US"/>
              <a:t>Reye’s Syndrome</a:t>
            </a:r>
          </a:p>
        </p:txBody>
      </p:sp>
      <p:sp>
        <p:nvSpPr>
          <p:cNvPr id="135171" name="Rectangle 3"/>
          <p:cNvSpPr>
            <a:spLocks noGrp="1" noChangeArrowheads="1"/>
          </p:cNvSpPr>
          <p:nvPr>
            <p:ph idx="1"/>
          </p:nvPr>
        </p:nvSpPr>
        <p:spPr>
          <a:xfrm>
            <a:off x="457200" y="1371600"/>
            <a:ext cx="8229600" cy="4800600"/>
          </a:xfrm>
        </p:spPr>
        <p:txBody>
          <a:bodyPr/>
          <a:lstStyle/>
          <a:p>
            <a:r>
              <a:rPr lang="es-ES" dirty="0"/>
              <a:t>Pronunciado
(RISE SIN-</a:t>
            </a:r>
            <a:r>
              <a:rPr lang="es-ES" dirty="0" err="1"/>
              <a:t>drom</a:t>
            </a:r>
            <a:r>
              <a:rPr lang="es-ES" dirty="0"/>
              <a:t>)
Definido
Encefalopatía cerebral aguda junto con infiltración grasa de los órganos internos que pueden seguir infecciones virales agudas
Ocurre en niños menores de 18 años; a menudo con un resultado fatal
Vinculado a la administración de aspirina durante una enfermedad viral</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US"/>
              <a:t>Shingles (Herpes Zoster)</a:t>
            </a:r>
          </a:p>
        </p:txBody>
      </p:sp>
      <p:sp>
        <p:nvSpPr>
          <p:cNvPr id="137219" name="Rectangle 3"/>
          <p:cNvSpPr>
            <a:spLocks noGrp="1" noChangeArrowheads="1"/>
          </p:cNvSpPr>
          <p:nvPr>
            <p:ph idx="1"/>
          </p:nvPr>
        </p:nvSpPr>
        <p:spPr>
          <a:xfrm>
            <a:off x="457200" y="1371600"/>
            <a:ext cx="8229600" cy="4648200"/>
          </a:xfrm>
        </p:spPr>
        <p:txBody>
          <a:bodyPr/>
          <a:lstStyle/>
          <a:p>
            <a:r>
              <a:rPr lang="es-ES" dirty="0"/>
              <a:t>Pronunciado
(SHING-</a:t>
            </a:r>
            <a:r>
              <a:rPr lang="es-ES" dirty="0" err="1"/>
              <a:t>lz</a:t>
            </a:r>
            <a:r>
              <a:rPr lang="es-ES" dirty="0"/>
              <a:t>)  (HER-</a:t>
            </a:r>
            <a:r>
              <a:rPr lang="es-ES" dirty="0" err="1"/>
              <a:t>peez</a:t>
            </a:r>
            <a:r>
              <a:rPr lang="es-ES" dirty="0"/>
              <a:t> ZOSS-ter)
Definido
Infección viral aguda caracterizada por inflamación de la vía nerviosa espinal o craneal subyacente que produce erupciones vesiculares dolorosas en la piel a lo largo de estas vías nerviosas
Visto principalmente en adultos
</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a:t>Shingles</a:t>
            </a:r>
          </a:p>
        </p:txBody>
      </p:sp>
      <p:pic>
        <p:nvPicPr>
          <p:cNvPr id="139268" name="Picture 4" descr="61"/>
          <p:cNvPicPr>
            <a:picLocks noChangeAspect="1" noChangeArrowheads="1"/>
          </p:cNvPicPr>
          <p:nvPr/>
        </p:nvPicPr>
        <p:blipFill>
          <a:blip r:embed="rId3" cstate="print"/>
          <a:srcRect/>
          <a:stretch>
            <a:fillRect/>
          </a:stretch>
        </p:blipFill>
        <p:spPr bwMode="auto">
          <a:xfrm>
            <a:off x="2895600" y="1447800"/>
            <a:ext cx="3198813" cy="4724400"/>
          </a:xfrm>
          <a:prstGeom prst="rect">
            <a:avLst/>
          </a:prstGeom>
          <a:noFill/>
        </p:spPr>
      </p:pic>
      <p:sp>
        <p:nvSpPr>
          <p:cNvPr id="139269" name="Text Box 5"/>
          <p:cNvSpPr txBox="1">
            <a:spLocks noChangeArrowheads="1"/>
          </p:cNvSpPr>
          <p:nvPr/>
        </p:nvSpPr>
        <p:spPr bwMode="auto">
          <a:xfrm>
            <a:off x="6324600" y="3335338"/>
            <a:ext cx="2389188" cy="549275"/>
          </a:xfrm>
          <a:prstGeom prst="rect">
            <a:avLst/>
          </a:prstGeom>
          <a:noFill/>
          <a:ln w="9525">
            <a:noFill/>
            <a:miter lim="800000"/>
            <a:headEnd/>
            <a:tailEnd/>
          </a:ln>
          <a:effectLst/>
        </p:spPr>
        <p:txBody>
          <a:bodyPr wrap="none">
            <a:spAutoFit/>
          </a:bodyPr>
          <a:lstStyle/>
          <a:p>
            <a:pPr eaLnBrk="1" hangingPunct="1"/>
            <a:r>
              <a:rPr lang="en-US" sz="1000">
                <a:latin typeface="Arial" charset="0"/>
              </a:rPr>
              <a:t>Image courtesy of Robert A. Silverman,</a:t>
            </a:r>
          </a:p>
          <a:p>
            <a:pPr eaLnBrk="1" hangingPunct="1"/>
            <a:r>
              <a:rPr lang="en-US" sz="1000">
                <a:latin typeface="Arial" charset="0"/>
              </a:rPr>
              <a:t>M.D., Pediatric Dermatology,</a:t>
            </a:r>
          </a:p>
          <a:p>
            <a:pPr eaLnBrk="1" hangingPunct="1"/>
            <a:r>
              <a:rPr lang="en-US" sz="1000">
                <a:latin typeface="Arial" charset="0"/>
              </a:rPr>
              <a:t>Georgetown University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t>Skull Fracture (Depressed)</a:t>
            </a:r>
          </a:p>
        </p:txBody>
      </p:sp>
      <p:sp>
        <p:nvSpPr>
          <p:cNvPr id="141315" name="Rectangle 3"/>
          <p:cNvSpPr>
            <a:spLocks noGrp="1" noChangeArrowheads="1"/>
          </p:cNvSpPr>
          <p:nvPr>
            <p:ph idx="1"/>
          </p:nvPr>
        </p:nvSpPr>
        <p:spPr/>
        <p:txBody>
          <a:bodyPr/>
          <a:lstStyle/>
          <a:p>
            <a:r>
              <a:rPr lang="es-ES" dirty="0"/>
              <a:t>Pronunciado
(SKULL FRAK-</a:t>
            </a:r>
            <a:r>
              <a:rPr lang="es-ES" dirty="0" err="1"/>
              <a:t>chur</a:t>
            </a:r>
            <a:r>
              <a:rPr lang="es-ES" dirty="0"/>
              <a:t>, </a:t>
            </a:r>
            <a:r>
              <a:rPr lang="es-ES" dirty="0" err="1"/>
              <a:t>deh</a:t>
            </a:r>
            <a:r>
              <a:rPr lang="es-ES" dirty="0"/>
              <a:t>-PREST)
Definido
Segmento roto del hueso del cráneo empujado en el cerebro como resultado de una fuerza directa, por lo general un objeto contundente
</a:t>
            </a:r>
            <a:endParaRPr lang="en-US" dirty="0">
              <a:solidFill>
                <a:schemeClr val="accent2"/>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Spina Bifida Cystica</a:t>
            </a:r>
          </a:p>
        </p:txBody>
      </p:sp>
      <p:sp>
        <p:nvSpPr>
          <p:cNvPr id="144387" name="Rectangle 3"/>
          <p:cNvSpPr>
            <a:spLocks noGrp="1" noChangeArrowheads="1"/>
          </p:cNvSpPr>
          <p:nvPr>
            <p:ph idx="1"/>
          </p:nvPr>
        </p:nvSpPr>
        <p:spPr/>
        <p:txBody>
          <a:bodyPr/>
          <a:lstStyle/>
          <a:p>
            <a:pPr>
              <a:lnSpc>
                <a:spcPct val="90000"/>
              </a:lnSpc>
            </a:pPr>
            <a:r>
              <a:rPr lang="es-ES" dirty="0"/>
              <a:t>Pronunciado
(SPY-no BIFF-</a:t>
            </a:r>
            <a:r>
              <a:rPr lang="es-ES" dirty="0" err="1"/>
              <a:t>ih</a:t>
            </a:r>
            <a:r>
              <a:rPr lang="es-ES" dirty="0"/>
              <a:t>-dah SISS-TIH)
Definido
La parte posterior de una o más vértebras no se cierra normalmente y un quiste sobresale a través de la abertura en la espalda, por lo general a nivel de la 5a vértebra lumbar o 1a vértebras sacras
Defecto congénito del SNC
</a:t>
            </a:r>
            <a:endParaRPr lang="en-US" dirty="0">
              <a:solidFill>
                <a:srgbClr val="0066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t>Meningocele</a:t>
            </a:r>
          </a:p>
        </p:txBody>
      </p:sp>
      <p:sp>
        <p:nvSpPr>
          <p:cNvPr id="146435" name="Rectangle 3"/>
          <p:cNvSpPr>
            <a:spLocks noGrp="1" noChangeArrowheads="1"/>
          </p:cNvSpPr>
          <p:nvPr>
            <p:ph idx="1"/>
          </p:nvPr>
        </p:nvSpPr>
        <p:spPr/>
        <p:txBody>
          <a:bodyPr/>
          <a:lstStyle/>
          <a:p>
            <a:r>
              <a:rPr lang="es-ES" dirty="0"/>
              <a:t>Pronunciado
(hombres-IN-</a:t>
            </a:r>
            <a:r>
              <a:rPr lang="es-ES" dirty="0" err="1"/>
              <a:t>goh</a:t>
            </a:r>
            <a:r>
              <a:rPr lang="es-ES" dirty="0"/>
              <a:t>-</a:t>
            </a:r>
            <a:r>
              <a:rPr lang="es-ES" dirty="0" err="1"/>
              <a:t>seel</a:t>
            </a:r>
            <a:r>
              <a:rPr lang="es-ES" dirty="0"/>
              <a:t>)
Definido
Saco de </a:t>
            </a:r>
            <a:r>
              <a:rPr lang="es-ES" dirty="0" err="1"/>
              <a:t>cisto</a:t>
            </a:r>
            <a:r>
              <a:rPr lang="es-ES" dirty="0"/>
              <a:t> cubierto de piel o una membrana delgada que sobresale a través del defecto óseo en las vértebras que contiene meninges y LSN
</a:t>
            </a:r>
            <a:endParaRPr lang="en-US" dirty="0">
              <a:solidFill>
                <a:schemeClr val="accent2"/>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t>Meningomyelocele</a:t>
            </a:r>
          </a:p>
        </p:txBody>
      </p:sp>
      <p:sp>
        <p:nvSpPr>
          <p:cNvPr id="148483" name="Rectangle 3"/>
          <p:cNvSpPr>
            <a:spLocks noGrp="1" noChangeArrowheads="1"/>
          </p:cNvSpPr>
          <p:nvPr>
            <p:ph idx="1"/>
          </p:nvPr>
        </p:nvSpPr>
        <p:spPr/>
        <p:txBody>
          <a:bodyPr/>
          <a:lstStyle/>
          <a:p>
            <a:r>
              <a:rPr lang="es-ES" dirty="0"/>
              <a:t> Pronunciado
(hombres en-</a:t>
            </a:r>
            <a:r>
              <a:rPr lang="es-ES" dirty="0" err="1"/>
              <a:t>goh</a:t>
            </a:r>
            <a:r>
              <a:rPr lang="es-ES" dirty="0"/>
              <a:t>-</a:t>
            </a:r>
            <a:r>
              <a:rPr lang="es-ES" dirty="0" err="1"/>
              <a:t>my</a:t>
            </a:r>
            <a:r>
              <a:rPr lang="es-ES" dirty="0"/>
              <a:t>-ELL-oh-</a:t>
            </a:r>
            <a:r>
              <a:rPr lang="es-ES" dirty="0" err="1"/>
              <a:t>seel</a:t>
            </a:r>
            <a:r>
              <a:rPr lang="es-ES" dirty="0"/>
              <a:t>)
Definido
Saco </a:t>
            </a:r>
            <a:r>
              <a:rPr lang="es-ES" dirty="0" err="1"/>
              <a:t>cistisa</a:t>
            </a:r>
            <a:r>
              <a:rPr lang="es-ES" dirty="0"/>
              <a:t> cubierto de piel o una membrana delgada que sobresale a través del defecto óseo en las vértebras que contiene meninges, LSN, y segmentos de la médula espinal
</a:t>
            </a:r>
            <a:endParaRPr lang="en-US" dirty="0">
              <a:solidFill>
                <a:schemeClr val="accent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t>Spina Bifida Occulta</a:t>
            </a:r>
          </a:p>
        </p:txBody>
      </p:sp>
      <p:sp>
        <p:nvSpPr>
          <p:cNvPr id="150531" name="Rectangle 3"/>
          <p:cNvSpPr>
            <a:spLocks noGrp="1" noChangeArrowheads="1"/>
          </p:cNvSpPr>
          <p:nvPr>
            <p:ph idx="1"/>
          </p:nvPr>
        </p:nvSpPr>
        <p:spPr/>
        <p:txBody>
          <a:bodyPr/>
          <a:lstStyle/>
          <a:p>
            <a:r>
              <a:rPr lang="es-ES" dirty="0"/>
              <a:t>Pronunciado
(SPY-no BIFF-</a:t>
            </a:r>
            <a:r>
              <a:rPr lang="es-ES" dirty="0" err="1"/>
              <a:t>ih</a:t>
            </a:r>
            <a:r>
              <a:rPr lang="es-ES" dirty="0"/>
              <a:t>-dah oh-KULL-tah)
Definido
Defecto congénito del sistema nervioso central en el que la parte posterior de una o más vértebras no está cerrada
Puede producirse un hoyuelo sobre el área
</a:t>
            </a:r>
            <a:endParaRPr lang="en-US" dirty="0">
              <a:solidFill>
                <a:srgbClr val="0066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t>Paraplegia</a:t>
            </a:r>
          </a:p>
        </p:txBody>
      </p:sp>
      <p:sp>
        <p:nvSpPr>
          <p:cNvPr id="153603" name="Rectangle 3"/>
          <p:cNvSpPr>
            <a:spLocks noGrp="1" noChangeArrowheads="1"/>
          </p:cNvSpPr>
          <p:nvPr>
            <p:ph idx="1"/>
          </p:nvPr>
        </p:nvSpPr>
        <p:spPr/>
        <p:txBody>
          <a:bodyPr/>
          <a:lstStyle/>
          <a:p>
            <a:r>
              <a:rPr lang="es-ES" dirty="0"/>
              <a:t>Pronunciado
(</a:t>
            </a:r>
            <a:r>
              <a:rPr lang="es-ES" dirty="0" err="1"/>
              <a:t>pair</a:t>
            </a:r>
            <a:r>
              <a:rPr lang="es-ES" dirty="0"/>
              <a:t>-ah-PLEE-</a:t>
            </a:r>
            <a:r>
              <a:rPr lang="es-ES" dirty="0" err="1"/>
              <a:t>jee</a:t>
            </a:r>
            <a:r>
              <a:rPr lang="es-ES" dirty="0"/>
              <a:t>-ah)
Definido
Parálisis de las extremidades inferiores causada por una lesión grave en la médula espinal en la región torácica o lumbar
Resultados en la pérdida de control sensorial y motor por debajo del nivel de la lesión
</a:t>
            </a:r>
            <a:endParaRPr lang="en-US" dirty="0">
              <a:solidFill>
                <a:schemeClr val="accent2"/>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6" name="Rectangle 4"/>
          <p:cNvSpPr>
            <a:spLocks noGrp="1" noChangeArrowheads="1"/>
          </p:cNvSpPr>
          <p:nvPr>
            <p:ph type="title"/>
          </p:nvPr>
        </p:nvSpPr>
        <p:spPr/>
        <p:txBody>
          <a:bodyPr/>
          <a:lstStyle/>
          <a:p>
            <a:r>
              <a:rPr lang="en-US"/>
              <a:t>Quadriplegia</a:t>
            </a:r>
          </a:p>
        </p:txBody>
      </p:sp>
      <p:sp>
        <p:nvSpPr>
          <p:cNvPr id="156675" name="Rectangle 3"/>
          <p:cNvSpPr>
            <a:spLocks noGrp="1" noChangeArrowheads="1"/>
          </p:cNvSpPr>
          <p:nvPr>
            <p:ph idx="1"/>
          </p:nvPr>
        </p:nvSpPr>
        <p:spPr>
          <a:xfrm>
            <a:off x="457200" y="1371600"/>
            <a:ext cx="8229600" cy="4800600"/>
          </a:xfrm>
        </p:spPr>
        <p:txBody>
          <a:bodyPr>
            <a:normAutofit lnSpcReduction="10000"/>
          </a:bodyPr>
          <a:lstStyle/>
          <a:p>
            <a:r>
              <a:rPr lang="es-ES" dirty="0"/>
              <a:t>Pronunciado
(</a:t>
            </a:r>
            <a:r>
              <a:rPr lang="es-ES" dirty="0" err="1"/>
              <a:t>kwod</a:t>
            </a:r>
            <a:r>
              <a:rPr lang="es-ES" dirty="0"/>
              <a:t>-</a:t>
            </a:r>
            <a:r>
              <a:rPr lang="es-ES" dirty="0" err="1"/>
              <a:t>rih</a:t>
            </a:r>
            <a:r>
              <a:rPr lang="es-ES" dirty="0"/>
              <a:t>-PLEE-</a:t>
            </a:r>
            <a:r>
              <a:rPr lang="es-ES" dirty="0" err="1"/>
              <a:t>jee</a:t>
            </a:r>
            <a:r>
              <a:rPr lang="es-ES" dirty="0"/>
              <a:t>-ah)
Definido
Parálisis del tronco, las piernas y los órganos pélvicos con parálisis parcial o total en las extremidades superiores causada por una lesión grave en la médula espinal entre las vértebras cervicales 5a y 8a
Cuanto mayor sea el trauma, más debilitante sin efecto el motor y las deficiencias sensoriales
</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t>Tay-Sachs Disease</a:t>
            </a:r>
          </a:p>
        </p:txBody>
      </p:sp>
      <p:sp>
        <p:nvSpPr>
          <p:cNvPr id="158723" name="Rectangle 3"/>
          <p:cNvSpPr>
            <a:spLocks noGrp="1" noChangeArrowheads="1"/>
          </p:cNvSpPr>
          <p:nvPr>
            <p:ph idx="1"/>
          </p:nvPr>
        </p:nvSpPr>
        <p:spPr>
          <a:xfrm>
            <a:off x="457200" y="1371600"/>
            <a:ext cx="8305800" cy="4648200"/>
          </a:xfrm>
        </p:spPr>
        <p:txBody>
          <a:bodyPr>
            <a:normAutofit lnSpcReduction="10000"/>
          </a:bodyPr>
          <a:lstStyle/>
          <a:p>
            <a:r>
              <a:rPr lang="es-ES" dirty="0"/>
              <a:t>Pronunciado
(TAY SACKS </a:t>
            </a:r>
            <a:r>
              <a:rPr lang="es-ES" dirty="0" err="1"/>
              <a:t>dih</a:t>
            </a:r>
            <a:r>
              <a:rPr lang="es-ES" dirty="0"/>
              <a:t>-ZEEZ)
Definido
Trastorno congénito causado por el metabolismo lipídico alterado, resultante de una deficiencia enzimática
La acumulación de este tipo de lípidos se produce en el cerebro, lo que conduce a un deterioro neurológico progresivo con retraso físico y mental
</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normAutofit fontScale="90000"/>
          </a:bodyPr>
          <a:lstStyle/>
          <a:p>
            <a:r>
              <a:rPr lang="en-US"/>
              <a:t>Trigeminal Neuralgia</a:t>
            </a:r>
            <a:br>
              <a:rPr lang="en-US"/>
            </a:br>
            <a:r>
              <a:rPr lang="en-US"/>
              <a:t>(Tic Douloureux)</a:t>
            </a:r>
          </a:p>
        </p:txBody>
      </p:sp>
      <p:sp>
        <p:nvSpPr>
          <p:cNvPr id="160771" name="Rectangle 3"/>
          <p:cNvSpPr>
            <a:spLocks noGrp="1" noChangeArrowheads="1"/>
          </p:cNvSpPr>
          <p:nvPr>
            <p:ph idx="1"/>
          </p:nvPr>
        </p:nvSpPr>
        <p:spPr>
          <a:xfrm>
            <a:off x="457200" y="1600200"/>
            <a:ext cx="8229600" cy="4572000"/>
          </a:xfrm>
        </p:spPr>
        <p:txBody>
          <a:bodyPr/>
          <a:lstStyle/>
          <a:p>
            <a:r>
              <a:rPr lang="es-ES" dirty="0"/>
              <a:t>Pronunciado
(try-JEM-</a:t>
            </a:r>
            <a:r>
              <a:rPr lang="es-ES" dirty="0" err="1"/>
              <a:t>ih</a:t>
            </a:r>
            <a:r>
              <a:rPr lang="es-ES" dirty="0"/>
              <a:t>-</a:t>
            </a:r>
            <a:r>
              <a:rPr lang="es-ES" dirty="0" err="1"/>
              <a:t>nal</a:t>
            </a:r>
            <a:r>
              <a:rPr lang="es-ES" dirty="0"/>
              <a:t> no-RAL-</a:t>
            </a:r>
            <a:r>
              <a:rPr lang="es-ES" dirty="0" err="1"/>
              <a:t>jee</a:t>
            </a:r>
            <a:r>
              <a:rPr lang="es-ES" dirty="0"/>
              <a:t>-ah),
(</a:t>
            </a:r>
            <a:r>
              <a:rPr lang="es-ES" dirty="0" err="1"/>
              <a:t>tik</a:t>
            </a:r>
            <a:r>
              <a:rPr lang="es-ES" dirty="0"/>
              <a:t> DOO-</a:t>
            </a:r>
            <a:r>
              <a:rPr lang="es-ES" dirty="0" err="1"/>
              <a:t>loh</a:t>
            </a:r>
            <a:r>
              <a:rPr lang="es-ES" dirty="0"/>
              <a:t>-roo)
Definido
Períodos cortos de dolor unilateral intenso que irradia a lo largo del quinto nervio craneal (nervio trigémino)
El calor, la masticación o el contacto de la zona afectada activan el dolor
</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a:xfrm>
            <a:off x="3124200" y="1447800"/>
            <a:ext cx="5715000" cy="1371600"/>
          </a:xfrm>
        </p:spPr>
        <p:txBody>
          <a:bodyPr>
            <a:normAutofit fontScale="90000"/>
          </a:bodyPr>
          <a:lstStyle/>
          <a:p>
            <a:r>
              <a:rPr lang="en-US"/>
              <a:t>DIAGNOSTIC TECHNIQUES, TREATMENTS, AND PROCEDURES</a:t>
            </a:r>
          </a:p>
        </p:txBody>
      </p:sp>
      <p:sp>
        <p:nvSpPr>
          <p:cNvPr id="164867" name="Rectangle 3"/>
          <p:cNvSpPr>
            <a:spLocks noGrp="1" noChangeArrowheads="1"/>
          </p:cNvSpPr>
          <p:nvPr>
            <p:ph type="subTitle" idx="1"/>
          </p:nvPr>
        </p:nvSpPr>
        <p:spPr>
          <a:xfrm>
            <a:off x="3124200" y="3429000"/>
            <a:ext cx="5638800" cy="838200"/>
          </a:xfrm>
        </p:spPr>
        <p:txBody>
          <a:bodyPr/>
          <a:lstStyle/>
          <a:p>
            <a:r>
              <a:rPr lang="en-US"/>
              <a:t>Nervous System</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0" name="Rectangle 4"/>
          <p:cNvSpPr>
            <a:spLocks noGrp="1" noChangeArrowheads="1"/>
          </p:cNvSpPr>
          <p:nvPr>
            <p:ph type="title"/>
          </p:nvPr>
        </p:nvSpPr>
        <p:spPr>
          <a:xfrm>
            <a:off x="457200" y="304800"/>
            <a:ext cx="8229600" cy="1066800"/>
          </a:xfrm>
        </p:spPr>
        <p:txBody>
          <a:bodyPr>
            <a:normAutofit fontScale="90000"/>
          </a:bodyPr>
          <a:lstStyle/>
          <a:p>
            <a:r>
              <a:rPr lang="en-US"/>
              <a:t>Diagnostic Techniques, </a:t>
            </a:r>
            <a:br>
              <a:rPr lang="en-US"/>
            </a:br>
            <a:r>
              <a:rPr lang="en-US"/>
              <a:t>Treatments, and Procedures</a:t>
            </a:r>
          </a:p>
        </p:txBody>
      </p:sp>
      <p:sp>
        <p:nvSpPr>
          <p:cNvPr id="188419" name="Rectangle 3"/>
          <p:cNvSpPr>
            <a:spLocks noGrp="1" noChangeArrowheads="1"/>
          </p:cNvSpPr>
          <p:nvPr>
            <p:ph idx="1"/>
          </p:nvPr>
        </p:nvSpPr>
        <p:spPr>
          <a:xfrm>
            <a:off x="457200" y="1600200"/>
            <a:ext cx="8229600" cy="4343400"/>
          </a:xfrm>
        </p:spPr>
        <p:txBody>
          <a:bodyPr/>
          <a:lstStyle/>
          <a:p>
            <a:r>
              <a:rPr lang="en-US" dirty="0"/>
              <a:t>Babinski’s Reflex</a:t>
            </a:r>
          </a:p>
          <a:p>
            <a:pPr lvl="1"/>
            <a:r>
              <a:rPr lang="es-ES" dirty="0">
                <a:solidFill>
                  <a:schemeClr val="accent2"/>
                </a:solidFill>
              </a:rPr>
              <a:t>Reflejo probado acariciando la planta del pie, comenzando en el talón medio y moviéndose hacia arriba y hacia los dedos de los pies.
Babinski positivo ocurre cuando hay dorsiflexión del dedo del pie grande y el asolo de los otros dedos de los dedos de los dedos de los dedos de los dedos de los dedos de los dedos de los dedos de los dedos de los dedos
</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457200" y="304800"/>
            <a:ext cx="8305800" cy="1143000"/>
          </a:xfrm>
        </p:spPr>
        <p:txBody>
          <a:bodyPr>
            <a:normAutofit fontScale="90000"/>
          </a:bodyPr>
          <a:lstStyle/>
          <a:p>
            <a:r>
              <a:rPr lang="en-US"/>
              <a:t>Diagnostic Techniques, Treatments, and Procedures</a:t>
            </a:r>
          </a:p>
        </p:txBody>
      </p:sp>
      <p:sp>
        <p:nvSpPr>
          <p:cNvPr id="196611" name="Rectangle 3"/>
          <p:cNvSpPr>
            <a:spLocks noGrp="1" noChangeArrowheads="1"/>
          </p:cNvSpPr>
          <p:nvPr>
            <p:ph idx="1"/>
          </p:nvPr>
        </p:nvSpPr>
        <p:spPr>
          <a:xfrm>
            <a:off x="457200" y="1752600"/>
            <a:ext cx="8229600" cy="4148138"/>
          </a:xfrm>
        </p:spPr>
        <p:txBody>
          <a:bodyPr/>
          <a:lstStyle/>
          <a:p>
            <a:r>
              <a:rPr lang="en-US" dirty="0"/>
              <a:t>Brain scan</a:t>
            </a:r>
          </a:p>
          <a:p>
            <a:pPr lvl="1"/>
            <a:r>
              <a:rPr lang="en-US" dirty="0">
                <a:solidFill>
                  <a:schemeClr val="accent2"/>
                </a:solidFill>
              </a:rPr>
              <a:t>Nuclear counter scanning of cranial contents two hours after an intravenous injection of radioisotopes</a:t>
            </a:r>
            <a:r>
              <a:rPr lang="en-US" dirty="0"/>
              <a:t> </a:t>
            </a:r>
          </a:p>
          <a:p>
            <a:pPr lvl="2"/>
            <a:r>
              <a:rPr lang="en-US" dirty="0"/>
              <a:t>Isotopes concentrate in abnormal tissue of brain, indicating a pathological process</a:t>
            </a:r>
            <a:br>
              <a:rPr lang="en-US" dirty="0"/>
            </a:br>
            <a:endParaRPr lang="en-US" sz="28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457200" y="304800"/>
            <a:ext cx="8305800" cy="1066800"/>
          </a:xfrm>
        </p:spPr>
        <p:txBody>
          <a:bodyPr>
            <a:normAutofit fontScale="90000"/>
          </a:bodyPr>
          <a:lstStyle/>
          <a:p>
            <a:r>
              <a:rPr lang="en-US"/>
              <a:t>Diagnostic Techniques,</a:t>
            </a:r>
            <a:br>
              <a:rPr lang="en-US"/>
            </a:br>
            <a:r>
              <a:rPr lang="en-US"/>
              <a:t>Treatments, and Procedures</a:t>
            </a:r>
          </a:p>
        </p:txBody>
      </p:sp>
      <p:sp>
        <p:nvSpPr>
          <p:cNvPr id="201731" name="Rectangle 3"/>
          <p:cNvSpPr>
            <a:spLocks noGrp="1" noChangeArrowheads="1"/>
          </p:cNvSpPr>
          <p:nvPr>
            <p:ph idx="1"/>
          </p:nvPr>
        </p:nvSpPr>
        <p:spPr>
          <a:xfrm>
            <a:off x="457200" y="1676400"/>
            <a:ext cx="8229600" cy="4148138"/>
          </a:xfrm>
        </p:spPr>
        <p:txBody>
          <a:bodyPr/>
          <a:lstStyle/>
          <a:p>
            <a:r>
              <a:rPr lang="en-US" dirty="0"/>
              <a:t>Cerebral Angiography</a:t>
            </a:r>
          </a:p>
          <a:p>
            <a:pPr lvl="1"/>
            <a:r>
              <a:rPr lang="es-ES" dirty="0">
                <a:solidFill>
                  <a:schemeClr val="accent2"/>
                </a:solidFill>
              </a:rPr>
              <a:t>Visualización del sistema vascular cerebral a través de rayos X después de la inyección de un medio de contraste radiopaco en un vaso sanguíneo arterial 
Puede usar arteria carótida, femoral o braquial
</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
        <p:nvSpPr>
          <p:cNvPr id="194563" name="Rectangle 3"/>
          <p:cNvSpPr>
            <a:spLocks noGrp="1" noChangeArrowheads="1"/>
          </p:cNvSpPr>
          <p:nvPr>
            <p:ph idx="1"/>
          </p:nvPr>
        </p:nvSpPr>
        <p:spPr>
          <a:xfrm>
            <a:off x="457200" y="1676400"/>
            <a:ext cx="8229600" cy="4148138"/>
          </a:xfrm>
        </p:spPr>
        <p:txBody>
          <a:bodyPr/>
          <a:lstStyle/>
          <a:p>
            <a:r>
              <a:rPr lang="en-US" dirty="0"/>
              <a:t>Cerebrospinal fluid analysis  </a:t>
            </a:r>
          </a:p>
          <a:p>
            <a:pPr lvl="1"/>
            <a:r>
              <a:rPr lang="es-ES" dirty="0">
                <a:solidFill>
                  <a:schemeClr val="accent2"/>
                </a:solidFill>
              </a:rPr>
              <a:t>Análisis de laboratorio del líquido cefalorraquídeo
Obtenido de una punción lumbar por la presencia de bacterias, sangre, células malignas y cantidad de proteína y glucosa presentes
</a:t>
            </a:r>
            <a:endParaRPr lang="en-US" dirty="0">
              <a:solidFill>
                <a:schemeClr val="accent2"/>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228600" y="304800"/>
            <a:ext cx="8534400" cy="1066800"/>
          </a:xfrm>
        </p:spPr>
        <p:txBody>
          <a:bodyPr>
            <a:normAutofit fontScale="90000"/>
          </a:bodyPr>
          <a:lstStyle/>
          <a:p>
            <a:r>
              <a:rPr lang="en-US"/>
              <a:t>Diagnostic Techniques,</a:t>
            </a:r>
            <a:br>
              <a:rPr lang="en-US"/>
            </a:br>
            <a:r>
              <a:rPr lang="en-US"/>
              <a:t>Treatments, and Procedures</a:t>
            </a:r>
          </a:p>
        </p:txBody>
      </p:sp>
      <p:sp>
        <p:nvSpPr>
          <p:cNvPr id="177155" name="Rectangle 3"/>
          <p:cNvSpPr>
            <a:spLocks noGrp="1" noChangeArrowheads="1"/>
          </p:cNvSpPr>
          <p:nvPr>
            <p:ph idx="1"/>
          </p:nvPr>
        </p:nvSpPr>
        <p:spPr>
          <a:xfrm>
            <a:off x="457200" y="1676400"/>
            <a:ext cx="8229600" cy="4343400"/>
          </a:xfrm>
        </p:spPr>
        <p:txBody>
          <a:bodyPr/>
          <a:lstStyle/>
          <a:p>
            <a:r>
              <a:rPr lang="en-US" dirty="0"/>
              <a:t>CT scan of the brain</a:t>
            </a:r>
          </a:p>
          <a:p>
            <a:pPr lvl="1"/>
            <a:r>
              <a:rPr lang="es-ES" dirty="0">
                <a:solidFill>
                  <a:schemeClr val="accent2"/>
                </a:solidFill>
              </a:rPr>
              <a:t>Análisis de una vista tridimensional del tejido cerebral obtenida a medida que los haces de rayos X pasan a través de sucesivas capas horizontales del cerebro
TC - tomografía computarizada
Las imágenes miran hacia abajo a través de la parte superior de la cabeza
</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a:xfrm>
            <a:off x="381000" y="304800"/>
            <a:ext cx="8458200" cy="1066800"/>
          </a:xfrm>
        </p:spPr>
        <p:txBody>
          <a:bodyPr>
            <a:normAutofit fontScale="90000"/>
          </a:bodyPr>
          <a:lstStyle/>
          <a:p>
            <a:r>
              <a:rPr lang="en-US"/>
              <a:t>Diagnostic Techniques, </a:t>
            </a:r>
            <a:br>
              <a:rPr lang="en-US"/>
            </a:br>
            <a:r>
              <a:rPr lang="en-US"/>
              <a:t>Treatments, and Procedures</a:t>
            </a:r>
          </a:p>
        </p:txBody>
      </p:sp>
      <p:sp>
        <p:nvSpPr>
          <p:cNvPr id="179203" name="Rectangle 3"/>
          <p:cNvSpPr>
            <a:spLocks noGrp="1" noChangeArrowheads="1"/>
          </p:cNvSpPr>
          <p:nvPr>
            <p:ph idx="1"/>
          </p:nvPr>
        </p:nvSpPr>
        <p:spPr>
          <a:xfrm>
            <a:off x="457200" y="1676400"/>
            <a:ext cx="8229600" cy="4343400"/>
          </a:xfrm>
        </p:spPr>
        <p:txBody>
          <a:bodyPr/>
          <a:lstStyle/>
          <a:p>
            <a:r>
              <a:rPr lang="en-US" dirty="0"/>
              <a:t>Chordotomy</a:t>
            </a:r>
          </a:p>
          <a:p>
            <a:pPr lvl="1"/>
            <a:r>
              <a:rPr lang="es-ES" dirty="0">
                <a:solidFill>
                  <a:schemeClr val="accent2"/>
                </a:solidFill>
              </a:rPr>
              <a:t>Procedimiento neuroquirúrgico para el control del dolor realizado a través de una laminectomía 
Interferencia quirúrgica de vías dentro de la médula espinal que controlan el dolor
</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304800" y="304800"/>
            <a:ext cx="8610600" cy="1066800"/>
          </a:xfrm>
        </p:spPr>
        <p:txBody>
          <a:bodyPr>
            <a:normAutofit fontScale="90000"/>
          </a:bodyPr>
          <a:lstStyle/>
          <a:p>
            <a:r>
              <a:rPr lang="en-US"/>
              <a:t>Diagnostic Techniques,</a:t>
            </a:r>
            <a:br>
              <a:rPr lang="en-US"/>
            </a:br>
            <a:r>
              <a:rPr lang="en-US"/>
              <a:t>Treatments, and Procedures</a:t>
            </a:r>
          </a:p>
        </p:txBody>
      </p:sp>
      <p:sp>
        <p:nvSpPr>
          <p:cNvPr id="181251" name="Rectangle 3"/>
          <p:cNvSpPr>
            <a:spLocks noGrp="1" noChangeArrowheads="1"/>
          </p:cNvSpPr>
          <p:nvPr>
            <p:ph idx="1"/>
          </p:nvPr>
        </p:nvSpPr>
        <p:spPr>
          <a:xfrm>
            <a:off x="457200" y="1676400"/>
            <a:ext cx="8229600" cy="4191000"/>
          </a:xfrm>
        </p:spPr>
        <p:txBody>
          <a:bodyPr/>
          <a:lstStyle/>
          <a:p>
            <a:r>
              <a:rPr lang="en-US" dirty="0"/>
              <a:t>Cisternal puncture</a:t>
            </a:r>
          </a:p>
          <a:p>
            <a:pPr lvl="1"/>
            <a:r>
              <a:rPr lang="en-US" dirty="0">
                <a:solidFill>
                  <a:schemeClr val="accent2"/>
                </a:solidFill>
              </a:rPr>
              <a:t>Insertion of a short, beveled spinal needle into the cisterna magna in order to drain CSF or to obtain a CSF specimen</a:t>
            </a:r>
          </a:p>
          <a:p>
            <a:pPr lvl="2"/>
            <a:r>
              <a:rPr lang="en-US" dirty="0"/>
              <a:t>Cisterna magna = shallow reservoir of CSF between the medulla and the cerebellum</a:t>
            </a:r>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
        <p:nvSpPr>
          <p:cNvPr id="183299" name="Rectangle 3"/>
          <p:cNvSpPr>
            <a:spLocks noGrp="1" noChangeArrowheads="1"/>
          </p:cNvSpPr>
          <p:nvPr>
            <p:ph idx="1"/>
          </p:nvPr>
        </p:nvSpPr>
        <p:spPr>
          <a:xfrm>
            <a:off x="457200" y="1701800"/>
            <a:ext cx="8229600" cy="4318000"/>
          </a:xfrm>
        </p:spPr>
        <p:txBody>
          <a:bodyPr/>
          <a:lstStyle/>
          <a:p>
            <a:r>
              <a:rPr lang="en-US" dirty="0"/>
              <a:t>Craniotomy</a:t>
            </a:r>
          </a:p>
          <a:p>
            <a:pPr lvl="1"/>
            <a:r>
              <a:rPr lang="es-ES" dirty="0">
                <a:solidFill>
                  <a:schemeClr val="accent2"/>
                </a:solidFill>
              </a:rPr>
              <a:t>Procedimiento quirúrgico que hace una abertura en el cráneo
</a:t>
            </a:r>
            <a:r>
              <a:rPr lang="en-US" dirty="0"/>
              <a:t>Echoencephalography</a:t>
            </a:r>
          </a:p>
          <a:p>
            <a:pPr lvl="1"/>
            <a:r>
              <a:rPr lang="es-ES" dirty="0">
                <a:solidFill>
                  <a:schemeClr val="accent2"/>
                </a:solidFill>
              </a:rPr>
              <a:t>Medición de la actividad eléctrica producida por el cerebro y registrada a través de electrodos colocados en el cuero cabelludo
</a:t>
            </a:r>
            <a:endParaRPr lang="en-US" sz="2400" dirty="0">
              <a:solidFill>
                <a:schemeClr val="accent2"/>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a:xfrm>
            <a:off x="457200" y="228600"/>
            <a:ext cx="8305800" cy="1295400"/>
          </a:xfrm>
        </p:spPr>
        <p:txBody>
          <a:bodyPr>
            <a:normAutofit fontScale="90000"/>
          </a:bodyPr>
          <a:lstStyle/>
          <a:p>
            <a:r>
              <a:rPr lang="en-US"/>
              <a:t>Diagnostic Techniques, Treatments, and Procedures </a:t>
            </a:r>
          </a:p>
        </p:txBody>
      </p:sp>
      <p:sp>
        <p:nvSpPr>
          <p:cNvPr id="226307" name="Rectangle 3"/>
          <p:cNvSpPr>
            <a:spLocks noGrp="1" noChangeArrowheads="1"/>
          </p:cNvSpPr>
          <p:nvPr>
            <p:ph idx="1"/>
          </p:nvPr>
        </p:nvSpPr>
        <p:spPr>
          <a:xfrm>
            <a:off x="381000" y="1676400"/>
            <a:ext cx="8534400" cy="4648200"/>
          </a:xfrm>
        </p:spPr>
        <p:txBody>
          <a:bodyPr/>
          <a:lstStyle/>
          <a:p>
            <a:r>
              <a:rPr lang="en-US" dirty="0"/>
              <a:t>Electroencephalography (EEG)</a:t>
            </a:r>
          </a:p>
          <a:p>
            <a:pPr lvl="1"/>
            <a:r>
              <a:rPr lang="es-ES" dirty="0">
                <a:solidFill>
                  <a:schemeClr val="accent2"/>
                </a:solidFill>
              </a:rPr>
              <a:t>Medición de la actividad eléctrica en el cerebro y registrada a través de electrodos 
EEG privado de sueño
Individual privado de sueño durante 24 horas antes del examen
EEG ambulatorio
Proporciona lecturas prolongadas de la actividad eléctrica del cerebro durante un período de tiempo de 24 horas, mientras la persona está despierta o dormida
</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6" name="Rectangle 4"/>
          <p:cNvSpPr>
            <a:spLocks noGrp="1" noChangeArrowheads="1"/>
          </p:cNvSpPr>
          <p:nvPr>
            <p:ph type="title"/>
          </p:nvPr>
        </p:nvSpPr>
        <p:spPr>
          <a:xfrm>
            <a:off x="381000" y="304800"/>
            <a:ext cx="8382000" cy="1219200"/>
          </a:xfrm>
        </p:spPr>
        <p:txBody>
          <a:bodyPr>
            <a:normAutofit fontScale="90000"/>
          </a:bodyPr>
          <a:lstStyle/>
          <a:p>
            <a:r>
              <a:rPr lang="en-US"/>
              <a:t>Diagnostic Techniques, Treatments, and Procedures </a:t>
            </a:r>
          </a:p>
        </p:txBody>
      </p:sp>
      <p:sp>
        <p:nvSpPr>
          <p:cNvPr id="187395" name="Rectangle 3"/>
          <p:cNvSpPr>
            <a:spLocks noGrp="1" noChangeArrowheads="1"/>
          </p:cNvSpPr>
          <p:nvPr>
            <p:ph idx="1"/>
          </p:nvPr>
        </p:nvSpPr>
        <p:spPr>
          <a:xfrm>
            <a:off x="457200" y="1828800"/>
            <a:ext cx="8229600" cy="4267200"/>
          </a:xfrm>
        </p:spPr>
        <p:txBody>
          <a:bodyPr/>
          <a:lstStyle/>
          <a:p>
            <a:r>
              <a:rPr lang="en-US" dirty="0"/>
              <a:t>Laminectomy</a:t>
            </a:r>
          </a:p>
          <a:p>
            <a:pPr lvl="1"/>
            <a:r>
              <a:rPr lang="es-ES" dirty="0">
                <a:solidFill>
                  <a:schemeClr val="accent2"/>
                </a:solidFill>
              </a:rPr>
              <a:t>Extirpación quirúrgica de los arcos óseos de una o más vértebras para aliviar la presión de la médula espinal
</a:t>
            </a:r>
            <a:endParaRPr lang="en-US" sz="32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457200" y="304800"/>
            <a:ext cx="8305800" cy="1219200"/>
          </a:xfrm>
        </p:spPr>
        <p:txBody>
          <a:bodyPr>
            <a:normAutofit fontScale="90000"/>
          </a:bodyPr>
          <a:lstStyle/>
          <a:p>
            <a:r>
              <a:rPr lang="en-US"/>
              <a:t>Diagnostic Techniques, Treatments, and Procedures</a:t>
            </a:r>
          </a:p>
        </p:txBody>
      </p:sp>
      <p:sp>
        <p:nvSpPr>
          <p:cNvPr id="227331" name="Rectangle 3"/>
          <p:cNvSpPr>
            <a:spLocks noGrp="1" noChangeArrowheads="1"/>
          </p:cNvSpPr>
          <p:nvPr>
            <p:ph idx="1"/>
          </p:nvPr>
        </p:nvSpPr>
        <p:spPr>
          <a:xfrm>
            <a:off x="457200" y="1752600"/>
            <a:ext cx="8229600" cy="4267200"/>
          </a:xfrm>
        </p:spPr>
        <p:txBody>
          <a:bodyPr/>
          <a:lstStyle/>
          <a:p>
            <a:r>
              <a:rPr lang="en-US" dirty="0"/>
              <a:t>Electromyography (EMG)</a:t>
            </a:r>
          </a:p>
          <a:p>
            <a:pPr lvl="1"/>
            <a:r>
              <a:rPr lang="es-ES" dirty="0">
                <a:solidFill>
                  <a:schemeClr val="accent2"/>
                </a:solidFill>
              </a:rPr>
              <a:t>Proceso de registro de la actividad eléctrica del músculo
Inserte una aguja pequeña en el músculo, entregue una pequeña corriente que estimule el músculo
</a:t>
            </a:r>
            <a:endParaRPr lang="en-US" dirty="0">
              <a:solidFill>
                <a:schemeClr val="accent2"/>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457200" y="304800"/>
            <a:ext cx="8305800" cy="1143000"/>
          </a:xfrm>
        </p:spPr>
        <p:txBody>
          <a:bodyPr>
            <a:normAutofit fontScale="90000"/>
          </a:bodyPr>
          <a:lstStyle/>
          <a:p>
            <a:r>
              <a:rPr lang="en-US"/>
              <a:t>Diagnostic Techniques, Treatments, and Procedures</a:t>
            </a:r>
          </a:p>
        </p:txBody>
      </p:sp>
      <p:sp>
        <p:nvSpPr>
          <p:cNvPr id="203779" name="Rectangle 3"/>
          <p:cNvSpPr>
            <a:spLocks noGrp="1" noChangeArrowheads="1"/>
          </p:cNvSpPr>
          <p:nvPr>
            <p:ph idx="1"/>
          </p:nvPr>
        </p:nvSpPr>
        <p:spPr>
          <a:xfrm>
            <a:off x="457200" y="1676400"/>
            <a:ext cx="8229600" cy="4257675"/>
          </a:xfrm>
        </p:spPr>
        <p:txBody>
          <a:bodyPr/>
          <a:lstStyle/>
          <a:p>
            <a:r>
              <a:rPr lang="en-US" dirty="0"/>
              <a:t>Lumbar puncture</a:t>
            </a:r>
          </a:p>
          <a:p>
            <a:pPr lvl="1"/>
            <a:r>
              <a:rPr lang="es-ES" dirty="0">
                <a:solidFill>
                  <a:schemeClr val="accent2"/>
                </a:solidFill>
              </a:rPr>
              <a:t>Inserción de una aguja hueca y </a:t>
            </a:r>
            <a:r>
              <a:rPr lang="es-ES" dirty="0" err="1">
                <a:solidFill>
                  <a:schemeClr val="accent2"/>
                </a:solidFill>
              </a:rPr>
              <a:t>estilón</a:t>
            </a:r>
            <a:r>
              <a:rPr lang="es-ES" dirty="0">
                <a:solidFill>
                  <a:schemeClr val="accent2"/>
                </a:solidFill>
              </a:rPr>
              <a:t> en el espacio subaracnoideo entre la tercera y cuarta </a:t>
            </a:r>
            <a:r>
              <a:rPr lang="es-ES" dirty="0" err="1">
                <a:solidFill>
                  <a:schemeClr val="accent2"/>
                </a:solidFill>
              </a:rPr>
              <a:t>vértebralumbares</a:t>
            </a:r>
            <a:r>
              <a:rPr lang="es-ES" dirty="0">
                <a:solidFill>
                  <a:schemeClr val="accent2"/>
                </a:solidFill>
              </a:rPr>
              <a:t> lumbares por debajo del nivel de la médula espinal 
Realizado bajo estricta técnica aséptica
</a:t>
            </a:r>
            <a:endParaRPr lang="en-US" dirty="0">
              <a:solidFill>
                <a:schemeClr val="accent2"/>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457200" y="304800"/>
            <a:ext cx="8229600" cy="1143000"/>
          </a:xfrm>
        </p:spPr>
        <p:txBody>
          <a:bodyPr>
            <a:normAutofit fontScale="90000"/>
          </a:bodyPr>
          <a:lstStyle/>
          <a:p>
            <a:r>
              <a:rPr lang="en-US"/>
              <a:t>Diagnostic Techniques, Treatments, and Procedures</a:t>
            </a:r>
          </a:p>
        </p:txBody>
      </p:sp>
      <p:sp>
        <p:nvSpPr>
          <p:cNvPr id="206851" name="Rectangle 3"/>
          <p:cNvSpPr>
            <a:spLocks noGrp="1" noChangeArrowheads="1"/>
          </p:cNvSpPr>
          <p:nvPr>
            <p:ph idx="1"/>
          </p:nvPr>
        </p:nvSpPr>
        <p:spPr>
          <a:xfrm>
            <a:off x="457200" y="1676400"/>
            <a:ext cx="8305800" cy="4419600"/>
          </a:xfrm>
        </p:spPr>
        <p:txBody>
          <a:bodyPr/>
          <a:lstStyle/>
          <a:p>
            <a:r>
              <a:rPr lang="en-US" dirty="0"/>
              <a:t>Magnetic Resonance Imaging (MRI)</a:t>
            </a:r>
          </a:p>
          <a:p>
            <a:pPr lvl="1"/>
            <a:r>
              <a:rPr lang="es-ES" dirty="0">
                <a:solidFill>
                  <a:schemeClr val="accent2"/>
                </a:solidFill>
              </a:rPr>
              <a:t>Procedimiento de exploración no invasivo que proporciona visualización de fluidos, tejidos blandos y estructuras óseas sin el uso de radiación
Proporciona mucha más precisión y precisión que la mayoría de las herramientas de diagnóstico
No se limita a los escáneres del cerebro
También se puede utilizar para examinar el abdomen, el tórax, las articulaciones, el sistema nervioso, la pelvis y la columna vertebral
</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304800" y="304800"/>
            <a:ext cx="8534400" cy="1219200"/>
          </a:xfrm>
        </p:spPr>
        <p:txBody>
          <a:bodyPr>
            <a:normAutofit fontScale="90000"/>
          </a:bodyPr>
          <a:lstStyle/>
          <a:p>
            <a:r>
              <a:rPr lang="en-US"/>
              <a:t>Diagnostic Techniques, Treatments, and Procedures</a:t>
            </a:r>
          </a:p>
        </p:txBody>
      </p:sp>
      <p:sp>
        <p:nvSpPr>
          <p:cNvPr id="208899" name="Rectangle 3"/>
          <p:cNvSpPr>
            <a:spLocks noGrp="1" noChangeArrowheads="1"/>
          </p:cNvSpPr>
          <p:nvPr>
            <p:ph idx="1"/>
          </p:nvPr>
        </p:nvSpPr>
        <p:spPr>
          <a:xfrm>
            <a:off x="457200" y="1828800"/>
            <a:ext cx="8229600" cy="4191000"/>
          </a:xfrm>
        </p:spPr>
        <p:txBody>
          <a:bodyPr/>
          <a:lstStyle/>
          <a:p>
            <a:r>
              <a:rPr lang="en-US" dirty="0"/>
              <a:t>Myelography</a:t>
            </a:r>
          </a:p>
          <a:p>
            <a:pPr lvl="1"/>
            <a:r>
              <a:rPr lang="es-ES" dirty="0">
                <a:solidFill>
                  <a:schemeClr val="accent2"/>
                </a:solidFill>
              </a:rPr>
              <a:t>Introducción de medio de contraste en el espacio subaracnoideo lumbar a través de una punción lumbar con el fin de visualizar la médula espinal y el canal vertebral a través de un examen de rayos X
</a:t>
            </a:r>
            <a:endParaRPr lang="en-US" dirty="0">
              <a:solidFill>
                <a:schemeClr val="accent2"/>
              </a:solidFil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304800" y="304800"/>
            <a:ext cx="8610600" cy="1219200"/>
          </a:xfrm>
        </p:spPr>
        <p:txBody>
          <a:bodyPr>
            <a:normAutofit fontScale="90000"/>
          </a:bodyPr>
          <a:lstStyle/>
          <a:p>
            <a:r>
              <a:rPr lang="en-US"/>
              <a:t>Diagnostic Techniques, Treatments, and Procedures</a:t>
            </a:r>
          </a:p>
        </p:txBody>
      </p:sp>
      <p:sp>
        <p:nvSpPr>
          <p:cNvPr id="210947" name="Rectangle 3"/>
          <p:cNvSpPr>
            <a:spLocks noGrp="1" noChangeArrowheads="1"/>
          </p:cNvSpPr>
          <p:nvPr>
            <p:ph idx="1"/>
          </p:nvPr>
        </p:nvSpPr>
        <p:spPr>
          <a:xfrm>
            <a:off x="457200" y="1752600"/>
            <a:ext cx="8382000" cy="4267200"/>
          </a:xfrm>
        </p:spPr>
        <p:txBody>
          <a:bodyPr/>
          <a:lstStyle/>
          <a:p>
            <a:r>
              <a:rPr lang="en-US" dirty="0"/>
              <a:t>Neurectomy</a:t>
            </a:r>
          </a:p>
          <a:p>
            <a:pPr lvl="1"/>
            <a:r>
              <a:rPr lang="es-ES" dirty="0">
                <a:solidFill>
                  <a:schemeClr val="accent2"/>
                </a:solidFill>
              </a:rPr>
              <a:t>Procedimiento neuroquirúrgico para aliviar el dolor en un área localizada o pequeña mediante incisión de los nervios craneales o periféricos
</a:t>
            </a:r>
            <a:r>
              <a:rPr lang="en-US" dirty="0"/>
              <a:t>Pneumoencephalography</a:t>
            </a:r>
          </a:p>
          <a:p>
            <a:pPr lvl="1"/>
            <a:r>
              <a:rPr lang="es-ES" dirty="0">
                <a:solidFill>
                  <a:schemeClr val="accent2"/>
                </a:solidFill>
              </a:rPr>
              <a:t>Proceso utilizado para visualizar radiográficamente uno de los ventrículos o espacios de ocupación de fluidos en el sistema nervioso central (SNC)
</a:t>
            </a:r>
            <a:endParaRPr lang="en-US" dirty="0">
              <a:solidFill>
                <a:schemeClr val="accent2"/>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457200" y="304800"/>
            <a:ext cx="8229600" cy="1143000"/>
          </a:xfrm>
        </p:spPr>
        <p:txBody>
          <a:bodyPr>
            <a:normAutofit fontScale="90000"/>
          </a:bodyPr>
          <a:lstStyle/>
          <a:p>
            <a:r>
              <a:rPr lang="en-US"/>
              <a:t>Diagnostic Techniques, Treatments, and Procedures</a:t>
            </a:r>
          </a:p>
        </p:txBody>
      </p:sp>
      <p:sp>
        <p:nvSpPr>
          <p:cNvPr id="229379" name="Rectangle 3"/>
          <p:cNvSpPr>
            <a:spLocks noGrp="1" noChangeArrowheads="1"/>
          </p:cNvSpPr>
          <p:nvPr>
            <p:ph idx="1"/>
          </p:nvPr>
        </p:nvSpPr>
        <p:spPr>
          <a:xfrm>
            <a:off x="457200" y="1600200"/>
            <a:ext cx="8229600" cy="4419600"/>
          </a:xfrm>
        </p:spPr>
        <p:txBody>
          <a:bodyPr/>
          <a:lstStyle/>
          <a:p>
            <a:r>
              <a:rPr lang="en-US" dirty="0"/>
              <a:t>Polysomnogram (PSG)</a:t>
            </a:r>
          </a:p>
          <a:p>
            <a:pPr lvl="1"/>
            <a:r>
              <a:rPr lang="es-ES" dirty="0">
                <a:solidFill>
                  <a:schemeClr val="accent2"/>
                </a:solidFill>
              </a:rPr>
              <a:t>Estudio del sueño o prueba de sueño que evalúa los factores físicos que afectan el sueño
La actividad física y el nivel de sueño son monitoreados por un técnico mientras el paciente duerme
Es útil para evaluar trastornos del sueño como apnea del sueño, caminar dormido, terrores nocturnos, síndrome de piernas inquietas, insomnio y narcolepsia
</a:t>
            </a:r>
            <a:endParaRPr lang="en-US" dirty="0">
              <a:solidFill>
                <a:schemeClr val="accent2"/>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304800" y="304800"/>
            <a:ext cx="8534400" cy="1143000"/>
          </a:xfrm>
        </p:spPr>
        <p:txBody>
          <a:bodyPr>
            <a:normAutofit fontScale="90000"/>
          </a:bodyPr>
          <a:lstStyle/>
          <a:p>
            <a:r>
              <a:rPr lang="en-US"/>
              <a:t>Diagnostic Techniques, Treatments, and Procedures</a:t>
            </a:r>
          </a:p>
        </p:txBody>
      </p:sp>
      <p:sp>
        <p:nvSpPr>
          <p:cNvPr id="212995" name="Rectangle 3"/>
          <p:cNvSpPr>
            <a:spLocks noGrp="1" noChangeArrowheads="1"/>
          </p:cNvSpPr>
          <p:nvPr>
            <p:ph idx="1"/>
          </p:nvPr>
        </p:nvSpPr>
        <p:spPr>
          <a:xfrm>
            <a:off x="457200" y="1752600"/>
            <a:ext cx="8229600" cy="4191000"/>
          </a:xfrm>
        </p:spPr>
        <p:txBody>
          <a:bodyPr/>
          <a:lstStyle/>
          <a:p>
            <a:r>
              <a:rPr lang="en-US" dirty="0"/>
              <a:t>Positron Emission Tomography (PET Scan)</a:t>
            </a:r>
          </a:p>
          <a:p>
            <a:pPr lvl="1"/>
            <a:r>
              <a:rPr lang="en-US" dirty="0" err="1">
                <a:solidFill>
                  <a:schemeClr val="accent2"/>
                </a:solidFill>
              </a:rPr>
              <a:t>Imágenes</a:t>
            </a:r>
            <a:r>
              <a:rPr lang="en-US" dirty="0">
                <a:solidFill>
                  <a:schemeClr val="accent2"/>
                </a:solidFill>
              </a:rPr>
              <a:t> </a:t>
            </a:r>
            <a:r>
              <a:rPr lang="en-US" dirty="0" err="1">
                <a:solidFill>
                  <a:schemeClr val="accent2"/>
                </a:solidFill>
              </a:rPr>
              <a:t>radiográficas</a:t>
            </a:r>
            <a:r>
              <a:rPr lang="en-US" dirty="0">
                <a:solidFill>
                  <a:schemeClr val="accent2"/>
                </a:solidFill>
              </a:rPr>
              <a:t> </a:t>
            </a:r>
            <a:r>
              <a:rPr lang="en-US" dirty="0" err="1">
                <a:solidFill>
                  <a:schemeClr val="accent2"/>
                </a:solidFill>
              </a:rPr>
              <a:t>computarizadas</a:t>
            </a:r>
            <a:r>
              <a:rPr lang="en-US" dirty="0">
                <a:solidFill>
                  <a:schemeClr val="accent2"/>
                </a:solidFill>
              </a:rPr>
              <a:t> de </a:t>
            </a:r>
            <a:r>
              <a:rPr lang="en-US" dirty="0" err="1">
                <a:solidFill>
                  <a:schemeClr val="accent2"/>
                </a:solidFill>
              </a:rPr>
              <a:t>diversas</a:t>
            </a:r>
            <a:r>
              <a:rPr lang="en-US" dirty="0">
                <a:solidFill>
                  <a:schemeClr val="accent2"/>
                </a:solidFill>
              </a:rPr>
              <a:t> </a:t>
            </a:r>
            <a:r>
              <a:rPr lang="en-US" dirty="0" err="1">
                <a:solidFill>
                  <a:schemeClr val="accent2"/>
                </a:solidFill>
              </a:rPr>
              <a:t>estructuras</a:t>
            </a:r>
            <a:r>
              <a:rPr lang="en-US" dirty="0">
                <a:solidFill>
                  <a:schemeClr val="accent2"/>
                </a:solidFill>
              </a:rPr>
              <a:t> </a:t>
            </a:r>
            <a:r>
              <a:rPr lang="en-US" dirty="0" err="1">
                <a:solidFill>
                  <a:schemeClr val="accent2"/>
                </a:solidFill>
              </a:rPr>
              <a:t>corporales</a:t>
            </a:r>
            <a:r>
              <a:rPr lang="en-US" dirty="0">
                <a:solidFill>
                  <a:schemeClr val="accent2"/>
                </a:solidFill>
              </a:rPr>
              <a:t> </a:t>
            </a:r>
            <a:r>
              <a:rPr lang="en-US" dirty="0" err="1">
                <a:solidFill>
                  <a:schemeClr val="accent2"/>
                </a:solidFill>
              </a:rPr>
              <a:t>producidas</a:t>
            </a:r>
            <a:r>
              <a:rPr lang="en-US" dirty="0">
                <a:solidFill>
                  <a:schemeClr val="accent2"/>
                </a:solidFill>
              </a:rPr>
              <a:t> </a:t>
            </a:r>
            <a:r>
              <a:rPr lang="en-US" dirty="0" err="1">
                <a:solidFill>
                  <a:schemeClr val="accent2"/>
                </a:solidFill>
              </a:rPr>
              <a:t>cuando</a:t>
            </a:r>
            <a:r>
              <a:rPr lang="en-US" dirty="0">
                <a:solidFill>
                  <a:schemeClr val="accent2"/>
                </a:solidFill>
              </a:rPr>
              <a:t> se </a:t>
            </a:r>
            <a:r>
              <a:rPr lang="en-US" dirty="0" err="1">
                <a:solidFill>
                  <a:schemeClr val="accent2"/>
                </a:solidFill>
              </a:rPr>
              <a:t>inhalan</a:t>
            </a:r>
            <a:r>
              <a:rPr lang="en-US" dirty="0">
                <a:solidFill>
                  <a:schemeClr val="accent2"/>
                </a:solidFill>
              </a:rPr>
              <a:t> o </a:t>
            </a:r>
            <a:r>
              <a:rPr lang="en-US" dirty="0" err="1">
                <a:solidFill>
                  <a:schemeClr val="accent2"/>
                </a:solidFill>
              </a:rPr>
              <a:t>inyectan</a:t>
            </a:r>
            <a:r>
              <a:rPr lang="en-US" dirty="0">
                <a:solidFill>
                  <a:schemeClr val="accent2"/>
                </a:solidFill>
              </a:rPr>
              <a:t> </a:t>
            </a:r>
            <a:r>
              <a:rPr lang="en-US" dirty="0" err="1">
                <a:solidFill>
                  <a:schemeClr val="accent2"/>
                </a:solidFill>
              </a:rPr>
              <a:t>sustancias</a:t>
            </a:r>
            <a:r>
              <a:rPr lang="en-US" dirty="0">
                <a:solidFill>
                  <a:schemeClr val="accent2"/>
                </a:solidFill>
              </a:rPr>
              <a:t> </a:t>
            </a:r>
            <a:r>
              <a:rPr lang="en-US" dirty="0" err="1">
                <a:solidFill>
                  <a:schemeClr val="accent2"/>
                </a:solidFill>
              </a:rPr>
              <a:t>radiactivas</a:t>
            </a:r>
            <a:r>
              <a:rPr lang="en-US" dirty="0">
                <a:solidFill>
                  <a:schemeClr val="accent2"/>
                </a:solidFill>
              </a:rPr>
              <a:t>
</a:t>
            </a:r>
            <a:r>
              <a:rPr lang="en-US" dirty="0"/>
              <a:t>Romberg test</a:t>
            </a:r>
          </a:p>
          <a:p>
            <a:pPr lvl="1"/>
            <a:r>
              <a:rPr lang="es-ES" dirty="0">
                <a:solidFill>
                  <a:schemeClr val="accent2"/>
                </a:solidFill>
              </a:rPr>
              <a:t>Examen utilizado para evaluar la función cerebelosa y el equilibrio
</a:t>
            </a:r>
            <a:endParaRPr lang="en-US" dirty="0">
              <a:solidFill>
                <a:schemeClr val="accent2"/>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304800"/>
            <a:ext cx="8305800" cy="1143000"/>
          </a:xfrm>
        </p:spPr>
        <p:txBody>
          <a:bodyPr>
            <a:normAutofit fontScale="90000"/>
          </a:bodyPr>
          <a:lstStyle/>
          <a:p>
            <a:r>
              <a:rPr lang="en-US"/>
              <a:t>Diagnostic Techniques, Treatments, and Procedures</a:t>
            </a:r>
          </a:p>
        </p:txBody>
      </p:sp>
      <p:sp>
        <p:nvSpPr>
          <p:cNvPr id="215043" name="Rectangle 3"/>
          <p:cNvSpPr>
            <a:spLocks noGrp="1" noChangeArrowheads="1"/>
          </p:cNvSpPr>
          <p:nvPr>
            <p:ph idx="1"/>
          </p:nvPr>
        </p:nvSpPr>
        <p:spPr>
          <a:xfrm>
            <a:off x="457200" y="1676400"/>
            <a:ext cx="8229600" cy="4495800"/>
          </a:xfrm>
        </p:spPr>
        <p:txBody>
          <a:bodyPr/>
          <a:lstStyle/>
          <a:p>
            <a:r>
              <a:rPr lang="en-US" dirty="0"/>
              <a:t>Stereotaxic Neurosurgery</a:t>
            </a:r>
          </a:p>
          <a:p>
            <a:pPr lvl="1"/>
            <a:r>
              <a:rPr lang="es-ES" dirty="0">
                <a:solidFill>
                  <a:schemeClr val="accent2"/>
                </a:solidFill>
              </a:rPr>
              <a:t>Neurocirugía en una ubicación precisa de un área dentro del cerebro que controla funciones específicas (s) 
Puede implicar la destrucción del tejido cerebral con diversos agentes como calor, frío y esclerosante o fluidos corrosivos
</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304800" y="304800"/>
            <a:ext cx="8534400" cy="1143000"/>
          </a:xfrm>
        </p:spPr>
        <p:txBody>
          <a:bodyPr>
            <a:normAutofit fontScale="90000"/>
          </a:bodyPr>
          <a:lstStyle/>
          <a:p>
            <a:r>
              <a:rPr lang="en-US"/>
              <a:t>Diagnostic Techniques, Treatments, and Procedures</a:t>
            </a:r>
          </a:p>
        </p:txBody>
      </p:sp>
      <p:sp>
        <p:nvSpPr>
          <p:cNvPr id="217091" name="Rectangle 3"/>
          <p:cNvSpPr>
            <a:spLocks noGrp="1" noChangeArrowheads="1"/>
          </p:cNvSpPr>
          <p:nvPr>
            <p:ph idx="1"/>
          </p:nvPr>
        </p:nvSpPr>
        <p:spPr>
          <a:xfrm>
            <a:off x="609600" y="1676400"/>
            <a:ext cx="8077200" cy="4267200"/>
          </a:xfrm>
        </p:spPr>
        <p:txBody>
          <a:bodyPr/>
          <a:lstStyle/>
          <a:p>
            <a:r>
              <a:rPr lang="en-US" dirty="0"/>
              <a:t>Sympathectomy</a:t>
            </a:r>
          </a:p>
          <a:p>
            <a:pPr lvl="1"/>
            <a:r>
              <a:rPr lang="es-ES" dirty="0">
                <a:solidFill>
                  <a:schemeClr val="accent2"/>
                </a:solidFill>
              </a:rPr>
              <a:t>Procedimiento quirúrgico utilizado para interrumpir una parte de la vía nerviosa simpática, con el propósito de aliviar el dolor crónico
</a:t>
            </a:r>
            <a:r>
              <a:rPr lang="en-US" dirty="0"/>
              <a:t>Trichotomy</a:t>
            </a:r>
          </a:p>
          <a:p>
            <a:pPr lvl="1"/>
            <a:r>
              <a:rPr lang="es-ES" dirty="0">
                <a:solidFill>
                  <a:schemeClr val="accent2"/>
                </a:solidFill>
              </a:rPr>
              <a:t>A través de una craneotomía, la vía anterolateral en el tronco cerebral se divide quirúrgicamente en un intento de aliviar el dolor
</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457200" y="304800"/>
            <a:ext cx="8382000" cy="1143000"/>
          </a:xfrm>
        </p:spPr>
        <p:txBody>
          <a:bodyPr>
            <a:normAutofit fontScale="90000"/>
          </a:bodyPr>
          <a:lstStyle/>
          <a:p>
            <a:r>
              <a:rPr lang="en-US"/>
              <a:t>Diagnostic Techniques, Treatments, and Procedures</a:t>
            </a:r>
          </a:p>
        </p:txBody>
      </p:sp>
      <p:sp>
        <p:nvSpPr>
          <p:cNvPr id="219139" name="Rectangle 3"/>
          <p:cNvSpPr>
            <a:spLocks noGrp="1" noChangeArrowheads="1"/>
          </p:cNvSpPr>
          <p:nvPr>
            <p:ph idx="1"/>
          </p:nvPr>
        </p:nvSpPr>
        <p:spPr>
          <a:xfrm>
            <a:off x="381000" y="1752600"/>
            <a:ext cx="8382000" cy="3962400"/>
          </a:xfrm>
        </p:spPr>
        <p:txBody>
          <a:bodyPr/>
          <a:lstStyle/>
          <a:p>
            <a:r>
              <a:rPr lang="en-US" dirty="0"/>
              <a:t>Transcutaneous Electrical Nerve Stimulation (TENS)</a:t>
            </a:r>
          </a:p>
          <a:p>
            <a:pPr lvl="1"/>
            <a:r>
              <a:rPr lang="es-ES" dirty="0">
                <a:solidFill>
                  <a:schemeClr val="accent2"/>
                </a:solidFill>
              </a:rPr>
              <a:t>Forma de estimulación cutánea para aliviar el dolor que suministra impulsos eléctricos a las terminaciones nerviosas de un nervio cerca del sitio del dolor
</a:t>
            </a:r>
            <a:endParaRPr lang="en-US" dirty="0">
              <a:solidFill>
                <a:schemeClr val="accent2"/>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124200" y="3124200"/>
            <a:ext cx="5638800" cy="1371600"/>
          </a:xfrm>
        </p:spPr>
        <p:txBody>
          <a:bodyPr>
            <a:normAutofit fontScale="90000"/>
          </a:bodyPr>
          <a:lstStyle/>
          <a:p>
            <a:r>
              <a:rPr lang="es-ES" sz="4400" dirty="0"/>
              <a:t>Los sentidos especiales</a:t>
            </a:r>
            <a:br>
              <a:rPr lang="es-ES" sz="4400" dirty="0"/>
            </a:br>
            <a:r>
              <a:rPr lang="es-ES" sz="4400" dirty="0"/>
              <a:t>(Ojo y oreja)
</a:t>
            </a:r>
            <a:endParaRPr lang="en-US" sz="4400" dirty="0"/>
          </a:p>
        </p:txBody>
      </p:sp>
      <p:sp>
        <p:nvSpPr>
          <p:cNvPr id="3" name="Subtitle 2">
            <a:extLst>
              <a:ext uri="{FF2B5EF4-FFF2-40B4-BE49-F238E27FC236}">
                <a16:creationId xmlns:a16="http://schemas.microsoft.com/office/drawing/2014/main" id="{236923C3-ECBC-4447-A7FA-6D6C239FAA12}"/>
              </a:ext>
            </a:extLst>
          </p:cNvPr>
          <p:cNvSpPr>
            <a:spLocks noGrp="1"/>
          </p:cNvSpPr>
          <p:nvPr>
            <p:ph type="subTitle" idx="1"/>
          </p:nvPr>
        </p:nvSpPr>
        <p:spPr/>
        <p:txBody>
          <a:bodyPr/>
          <a:lstStyle/>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Overview of the Eye</a:t>
            </a:r>
          </a:p>
        </p:txBody>
      </p:sp>
      <p:sp>
        <p:nvSpPr>
          <p:cNvPr id="3075" name="Rectangle 3"/>
          <p:cNvSpPr>
            <a:spLocks noGrp="1" noChangeArrowheads="1"/>
          </p:cNvSpPr>
          <p:nvPr>
            <p:ph type="body" idx="1"/>
          </p:nvPr>
        </p:nvSpPr>
        <p:spPr>
          <a:xfrm>
            <a:off x="457200" y="1371600"/>
            <a:ext cx="8229600" cy="4724400"/>
          </a:xfrm>
        </p:spPr>
        <p:txBody>
          <a:bodyPr/>
          <a:lstStyle/>
          <a:p>
            <a:r>
              <a:rPr lang="en-US" dirty="0"/>
              <a:t>Eye acts much like a camera</a:t>
            </a:r>
          </a:p>
          <a:p>
            <a:pPr lvl="1"/>
            <a:r>
              <a:rPr lang="es-ES" dirty="0">
                <a:solidFill>
                  <a:schemeClr val="accent2"/>
                </a:solidFill>
              </a:rPr>
              <a:t>Lente del ojo se ajusta para enfocar el objeto
La pupila del ojo se contrae para permitir que entre menos luz en un entorno brillante o se dilata para permitir que entre más luz en un entorno más oscuro
A través de la flexión de los rayos de luz, la imagen llega a la retina
Capa sensible de la célula nerviosa del ojo
La imagen se transmite al cerebro para su interpretación
</a:t>
            </a:r>
            <a:endParaRPr lang="en-US" sz="28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457200" y="1600200"/>
            <a:ext cx="8382000" cy="4648200"/>
          </a:xfrm>
        </p:spPr>
        <p:txBody>
          <a:bodyPr/>
          <a:lstStyle/>
          <a:p>
            <a:r>
              <a:rPr lang="en-US" sz="2800" dirty="0"/>
              <a:t>Sclera</a:t>
            </a:r>
          </a:p>
          <a:p>
            <a:pPr lvl="1"/>
            <a:r>
              <a:rPr lang="en-US" sz="2400" dirty="0">
                <a:solidFill>
                  <a:schemeClr val="accent2"/>
                </a:solidFill>
              </a:rPr>
              <a:t>White portion of eye</a:t>
            </a:r>
          </a:p>
          <a:p>
            <a:pPr lvl="2"/>
            <a:r>
              <a:rPr lang="en-US" sz="2000" dirty="0"/>
              <a:t>Tough, fibrous membrane</a:t>
            </a:r>
          </a:p>
          <a:p>
            <a:pPr lvl="2"/>
            <a:r>
              <a:rPr lang="en-US" sz="2000" dirty="0"/>
              <a:t>Maintains shape of eyeball</a:t>
            </a:r>
          </a:p>
          <a:p>
            <a:pPr lvl="2"/>
            <a:r>
              <a:rPr lang="en-US" sz="2000" dirty="0"/>
              <a:t>Serves as protective covering for eye</a:t>
            </a:r>
          </a:p>
          <a:p>
            <a:r>
              <a:rPr lang="en-US" sz="2800" dirty="0"/>
              <a:t>Iris</a:t>
            </a:r>
          </a:p>
          <a:p>
            <a:pPr lvl="1"/>
            <a:r>
              <a:rPr lang="en-US" sz="2400" dirty="0" err="1">
                <a:solidFill>
                  <a:schemeClr val="accent2"/>
                </a:solidFill>
              </a:rPr>
              <a:t>Porción</a:t>
            </a:r>
            <a:r>
              <a:rPr lang="en-US" sz="2400" dirty="0">
                <a:solidFill>
                  <a:schemeClr val="accent2"/>
                </a:solidFill>
              </a:rPr>
              <a:t> </a:t>
            </a:r>
            <a:r>
              <a:rPr lang="en-US" sz="2400" dirty="0" err="1">
                <a:solidFill>
                  <a:schemeClr val="accent2"/>
                </a:solidFill>
              </a:rPr>
              <a:t>coloreada</a:t>
            </a:r>
            <a:r>
              <a:rPr lang="en-US" sz="2400" dirty="0">
                <a:solidFill>
                  <a:schemeClr val="accent2"/>
                </a:solidFill>
              </a:rPr>
              <a:t> del </a:t>
            </a:r>
            <a:r>
              <a:rPr lang="en-US" sz="2400" dirty="0" err="1">
                <a:solidFill>
                  <a:schemeClr val="accent2"/>
                </a:solidFill>
              </a:rPr>
              <a:t>ojo</a:t>
            </a:r>
            <a:r>
              <a:rPr lang="en-US" sz="2400" dirty="0">
                <a:solidFill>
                  <a:schemeClr val="accent2"/>
                </a:solidFill>
              </a:rPr>
              <a:t>
</a:t>
            </a:r>
            <a:r>
              <a:rPr lang="en-US" sz="2800" dirty="0"/>
              <a:t>Pupil</a:t>
            </a:r>
          </a:p>
          <a:p>
            <a:pPr lvl="1"/>
            <a:r>
              <a:rPr lang="es-ES" sz="2400" dirty="0">
                <a:solidFill>
                  <a:schemeClr val="accent2"/>
                </a:solidFill>
              </a:rPr>
              <a:t>Apertura en el centro del ojo
Controla la cantidad de luz que entra en el ojo
</a:t>
            </a:r>
            <a:endParaRPr lang="en-US" sz="2400" dirty="0">
              <a:solidFill>
                <a:schemeClr val="accent2"/>
              </a:solidFill>
            </a:endParaRPr>
          </a:p>
        </p:txBody>
      </p:sp>
      <p:sp>
        <p:nvSpPr>
          <p:cNvPr id="5124" name="Rectangle 4"/>
          <p:cNvSpPr>
            <a:spLocks noGrp="1" noChangeArrowheads="1"/>
          </p:cNvSpPr>
          <p:nvPr>
            <p:ph type="title"/>
          </p:nvPr>
        </p:nvSpPr>
        <p:spPr>
          <a:xfrm>
            <a:off x="457200" y="304800"/>
            <a:ext cx="8305800" cy="1219200"/>
          </a:xfrm>
        </p:spPr>
        <p:txBody>
          <a:bodyPr>
            <a:normAutofit fontScale="90000"/>
          </a:bodyPr>
          <a:lstStyle/>
          <a:p>
            <a:r>
              <a:rPr lang="en-US"/>
              <a:t>Structures of the Eye</a:t>
            </a:r>
            <a:br>
              <a:rPr lang="en-US"/>
            </a:br>
            <a:r>
              <a:rPr lang="en-US"/>
              <a:t>(Front View)</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body" idx="1"/>
          </p:nvPr>
        </p:nvSpPr>
        <p:spPr>
          <a:xfrm>
            <a:off x="533400" y="1600200"/>
            <a:ext cx="8153400" cy="4495800"/>
          </a:xfrm>
        </p:spPr>
        <p:txBody>
          <a:bodyPr>
            <a:normAutofit fontScale="92500" lnSpcReduction="20000"/>
          </a:bodyPr>
          <a:lstStyle/>
          <a:p>
            <a:r>
              <a:rPr lang="en-US" sz="2800" dirty="0"/>
              <a:t>Conjunctiva</a:t>
            </a:r>
          </a:p>
          <a:p>
            <a:pPr lvl="1"/>
            <a:r>
              <a:rPr lang="es-ES" sz="2400" dirty="0">
                <a:solidFill>
                  <a:schemeClr val="accent2"/>
                </a:solidFill>
              </a:rPr>
              <a:t>Capa de membrana mucosa delgada que recubre la parte anterior del ojo y la parte interna de los párpados
Incoloro, pero parece blanco porque cubre la esclerótica
</a:t>
            </a:r>
            <a:r>
              <a:rPr lang="en-US" sz="2800" dirty="0"/>
              <a:t>Lacrimal gland</a:t>
            </a:r>
          </a:p>
          <a:p>
            <a:pPr lvl="1"/>
            <a:r>
              <a:rPr lang="es-ES" sz="2400" dirty="0">
                <a:solidFill>
                  <a:schemeClr val="accent2"/>
                </a:solidFill>
              </a:rPr>
              <a:t>Situado en el borde exterior superior de cada ojo
Produce lágrimas</a:t>
            </a:r>
            <a:endParaRPr lang="en-US" sz="2000" dirty="0"/>
          </a:p>
          <a:p>
            <a:r>
              <a:rPr lang="en-US" sz="2800" dirty="0"/>
              <a:t>Lacrimal duct</a:t>
            </a:r>
          </a:p>
          <a:p>
            <a:pPr lvl="1"/>
            <a:r>
              <a:rPr lang="es-ES" sz="2400" dirty="0">
                <a:solidFill>
                  <a:schemeClr val="accent2"/>
                </a:solidFill>
              </a:rPr>
              <a:t>Situado en el borde interior del ojo
Las lágrimas drenan del ojo a través de este conducto
</a:t>
            </a:r>
            <a:endParaRPr lang="en-US" sz="2000" dirty="0"/>
          </a:p>
        </p:txBody>
      </p:sp>
      <p:sp>
        <p:nvSpPr>
          <p:cNvPr id="6148" name="Rectangle 4"/>
          <p:cNvSpPr>
            <a:spLocks noGrp="1" noChangeArrowheads="1"/>
          </p:cNvSpPr>
          <p:nvPr>
            <p:ph type="title"/>
          </p:nvPr>
        </p:nvSpPr>
        <p:spPr>
          <a:xfrm>
            <a:off x="457200" y="304800"/>
            <a:ext cx="8229600" cy="1066800"/>
          </a:xfrm>
        </p:spPr>
        <p:txBody>
          <a:bodyPr>
            <a:normAutofit fontScale="90000"/>
          </a:bodyPr>
          <a:lstStyle/>
          <a:p>
            <a:r>
              <a:rPr lang="en-US"/>
              <a:t>Structures of the Eye</a:t>
            </a:r>
            <a:br>
              <a:rPr lang="en-US"/>
            </a:br>
            <a:r>
              <a:rPr lang="en-US"/>
              <a:t>(Front View)</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457200" y="304800"/>
            <a:ext cx="8229600" cy="1066800"/>
          </a:xfrm>
        </p:spPr>
        <p:txBody>
          <a:bodyPr>
            <a:normAutofit fontScale="90000"/>
          </a:bodyPr>
          <a:lstStyle/>
          <a:p>
            <a:r>
              <a:rPr lang="en-US"/>
              <a:t>Structures of the Eye</a:t>
            </a:r>
            <a:br>
              <a:rPr lang="en-US"/>
            </a:br>
            <a:r>
              <a:rPr lang="en-US"/>
              <a:t>(Front View)</a:t>
            </a:r>
            <a:endParaRPr lang="en-US" sz="4000"/>
          </a:p>
        </p:txBody>
      </p:sp>
      <p:pic>
        <p:nvPicPr>
          <p:cNvPr id="7173" name="Picture 5" descr="05"/>
          <p:cNvPicPr>
            <a:picLocks noChangeAspect="1" noChangeArrowheads="1"/>
          </p:cNvPicPr>
          <p:nvPr/>
        </p:nvPicPr>
        <p:blipFill>
          <a:blip r:embed="rId3" cstate="print"/>
          <a:srcRect/>
          <a:stretch>
            <a:fillRect/>
          </a:stretch>
        </p:blipFill>
        <p:spPr bwMode="auto">
          <a:xfrm>
            <a:off x="1371600" y="1524000"/>
            <a:ext cx="6400800" cy="457200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457200" y="1522413"/>
            <a:ext cx="8229600" cy="4649787"/>
          </a:xfrm>
        </p:spPr>
        <p:txBody>
          <a:bodyPr/>
          <a:lstStyle/>
          <a:p>
            <a:r>
              <a:rPr lang="en-US" sz="2800" dirty="0"/>
              <a:t>Eyelids</a:t>
            </a:r>
          </a:p>
          <a:p>
            <a:pPr lvl="1"/>
            <a:r>
              <a:rPr lang="es-ES" sz="2400" dirty="0">
                <a:solidFill>
                  <a:schemeClr val="accent2"/>
                </a:solidFill>
              </a:rPr>
              <a:t>Continuo con la piel y cubrir el globo ocular
Mantenga la superficie del globo ocular lubricada y protegida del polvo y los desechos a través del movimiento parpadeante
</a:t>
            </a:r>
            <a:r>
              <a:rPr lang="en-US" sz="2800" dirty="0"/>
              <a:t>Eyelashes</a:t>
            </a:r>
          </a:p>
          <a:p>
            <a:pPr lvl="1"/>
            <a:r>
              <a:rPr lang="es-ES" sz="2400" dirty="0">
                <a:solidFill>
                  <a:schemeClr val="accent2"/>
                </a:solidFill>
              </a:rPr>
              <a:t>Situado a lo largo de los bordes de los párpados
Ayude a proteger el globo ocular evitando que materiales y/o insectos extraños entren en contacto con la superficie del globo ocular
</a:t>
            </a:r>
            <a:endParaRPr lang="en-US" sz="2400" dirty="0">
              <a:solidFill>
                <a:schemeClr val="accent2"/>
              </a:solidFill>
            </a:endParaRPr>
          </a:p>
        </p:txBody>
      </p:sp>
      <p:sp>
        <p:nvSpPr>
          <p:cNvPr id="8196" name="Rectangle 4"/>
          <p:cNvSpPr>
            <a:spLocks noGrp="1" noChangeArrowheads="1"/>
          </p:cNvSpPr>
          <p:nvPr>
            <p:ph type="title"/>
          </p:nvPr>
        </p:nvSpPr>
        <p:spPr>
          <a:xfrm>
            <a:off x="457200" y="304800"/>
            <a:ext cx="8229600" cy="1066800"/>
          </a:xfrm>
        </p:spPr>
        <p:txBody>
          <a:bodyPr>
            <a:normAutofit fontScale="90000"/>
          </a:bodyPr>
          <a:lstStyle/>
          <a:p>
            <a:r>
              <a:rPr lang="en-US"/>
              <a:t>Structures of the Eye</a:t>
            </a:r>
            <a:br>
              <a:rPr lang="en-US"/>
            </a:br>
            <a:r>
              <a:rPr lang="en-US"/>
              <a:t>(Front View)</a:t>
            </a:r>
            <a:endParaRPr lang="en-US" sz="40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a:t>Structures of the Eye</a:t>
            </a:r>
            <a:br>
              <a:rPr lang="en-US"/>
            </a:br>
            <a:r>
              <a:rPr lang="en-US"/>
              <a:t>(Cross Section)</a:t>
            </a:r>
          </a:p>
        </p:txBody>
      </p:sp>
      <p:sp>
        <p:nvSpPr>
          <p:cNvPr id="9219" name="Rectangle 3"/>
          <p:cNvSpPr>
            <a:spLocks noGrp="1" noChangeArrowheads="1"/>
          </p:cNvSpPr>
          <p:nvPr>
            <p:ph type="body" idx="1"/>
          </p:nvPr>
        </p:nvSpPr>
        <p:spPr>
          <a:xfrm>
            <a:off x="533400" y="1524000"/>
            <a:ext cx="8153400" cy="4572000"/>
          </a:xfrm>
        </p:spPr>
        <p:txBody>
          <a:bodyPr/>
          <a:lstStyle/>
          <a:p>
            <a:pPr>
              <a:lnSpc>
                <a:spcPct val="90000"/>
              </a:lnSpc>
            </a:pPr>
            <a:r>
              <a:rPr lang="en-US" dirty="0"/>
              <a:t>Sclera</a:t>
            </a:r>
          </a:p>
          <a:p>
            <a:pPr lvl="1">
              <a:lnSpc>
                <a:spcPct val="90000"/>
              </a:lnSpc>
            </a:pPr>
            <a:r>
              <a:rPr lang="es-ES" dirty="0">
                <a:solidFill>
                  <a:schemeClr val="accent2"/>
                </a:solidFill>
              </a:rPr>
              <a:t>"Blanco del ojo"
Más delgado sobre la superficie anterior del ojo
Más grueso en la parte posterior del ojo, cerca de la abertura para el nervio óptico
</a:t>
            </a:r>
            <a:r>
              <a:rPr lang="en-US" dirty="0"/>
              <a:t>Cornea</a:t>
            </a:r>
          </a:p>
          <a:p>
            <a:pPr lvl="1">
              <a:lnSpc>
                <a:spcPct val="90000"/>
              </a:lnSpc>
            </a:pPr>
            <a:r>
              <a:rPr lang="es-ES" dirty="0">
                <a:solidFill>
                  <a:schemeClr val="accent2"/>
                </a:solidFill>
              </a:rPr>
              <a:t>Continuo con la porción anterior de la esclerótica
Capa transparente y no vascular que cubre la parte coloreada del ojo
</a:t>
            </a:r>
            <a:endParaRPr lang="en-US" dirty="0">
              <a:solidFill>
                <a:schemeClr val="accent2"/>
              </a:solidFil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533400" y="1524000"/>
            <a:ext cx="8229600" cy="4572000"/>
          </a:xfrm>
        </p:spPr>
        <p:txBody>
          <a:bodyPr/>
          <a:lstStyle/>
          <a:p>
            <a:pPr>
              <a:lnSpc>
                <a:spcPct val="90000"/>
              </a:lnSpc>
            </a:pPr>
            <a:r>
              <a:rPr lang="en-US" dirty="0"/>
              <a:t>Conjunctiva</a:t>
            </a:r>
          </a:p>
          <a:p>
            <a:pPr lvl="1">
              <a:lnSpc>
                <a:spcPct val="90000"/>
              </a:lnSpc>
            </a:pPr>
            <a:r>
              <a:rPr lang="es-ES" dirty="0">
                <a:solidFill>
                  <a:schemeClr val="accent2"/>
                </a:solidFill>
              </a:rPr>
              <a:t>Membrana mucosa que recubre las superficies internas de los párpados y las superficies externas del ojo
</a:t>
            </a:r>
            <a:r>
              <a:rPr lang="en-US" dirty="0"/>
              <a:t>Choroid</a:t>
            </a:r>
          </a:p>
          <a:p>
            <a:pPr lvl="1">
              <a:lnSpc>
                <a:spcPct val="90000"/>
              </a:lnSpc>
            </a:pPr>
            <a:r>
              <a:rPr lang="es-ES" dirty="0">
                <a:solidFill>
                  <a:schemeClr val="accent2"/>
                </a:solidFill>
              </a:rPr>
              <a:t>Capa media vascular del ojo
Justo debajo de la esclerótica
Contiene amplios capilares que proporcionan suministro de sangre y nutrientes a los ojos
Contiene el iris, el cuerpo ciliar y los ligamentos suspensivos
</a:t>
            </a:r>
            <a:endParaRPr lang="en-US" dirty="0"/>
          </a:p>
        </p:txBody>
      </p:sp>
      <p:sp>
        <p:nvSpPr>
          <p:cNvPr id="10244" name="Rectangle 4"/>
          <p:cNvSpPr>
            <a:spLocks noGrp="1" noChangeArrowheads="1"/>
          </p:cNvSpPr>
          <p:nvPr>
            <p:ph type="title"/>
          </p:nvPr>
        </p:nvSpPr>
        <p:spPr>
          <a:xfrm>
            <a:off x="457200" y="304800"/>
            <a:ext cx="8229600" cy="1066800"/>
          </a:xfrm>
        </p:spPr>
        <p:txBody>
          <a:bodyPr>
            <a:normAutofit fontScale="90000"/>
          </a:bodyPr>
          <a:lstStyle/>
          <a:p>
            <a:r>
              <a:rPr lang="en-US"/>
              <a:t>Structures of the Eye</a:t>
            </a:r>
            <a:br>
              <a:rPr lang="en-US"/>
            </a:br>
            <a:r>
              <a:rPr lang="en-US"/>
              <a:t>(Cross Section)</a:t>
            </a:r>
            <a:endParaRPr lang="en-US" sz="40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457200" y="1600200"/>
            <a:ext cx="8305800" cy="4648200"/>
          </a:xfrm>
        </p:spPr>
        <p:txBody>
          <a:bodyPr/>
          <a:lstStyle/>
          <a:p>
            <a:r>
              <a:rPr lang="en-US" dirty="0"/>
              <a:t>Iris</a:t>
            </a:r>
          </a:p>
          <a:p>
            <a:pPr lvl="1"/>
            <a:r>
              <a:rPr lang="es-ES" dirty="0">
                <a:solidFill>
                  <a:schemeClr val="accent2"/>
                </a:solidFill>
              </a:rPr>
              <a:t>Porción coloreada del ojo
Se puede ver a través de la capa corneal transparente
</a:t>
            </a:r>
            <a:r>
              <a:rPr lang="en-US" dirty="0"/>
              <a:t>Pupil</a:t>
            </a:r>
          </a:p>
          <a:p>
            <a:pPr lvl="1"/>
            <a:r>
              <a:rPr lang="es-ES" dirty="0">
                <a:solidFill>
                  <a:schemeClr val="accent2"/>
                </a:solidFill>
              </a:rPr>
              <a:t>Situado en el centro del iris
Controla la cantidad de luz que entra en el ojo
</a:t>
            </a:r>
            <a:r>
              <a:rPr lang="en-US" dirty="0"/>
              <a:t>Lens</a:t>
            </a:r>
          </a:p>
          <a:p>
            <a:pPr lvl="1"/>
            <a:r>
              <a:rPr lang="es-ES" dirty="0">
                <a:solidFill>
                  <a:schemeClr val="accent2"/>
                </a:solidFill>
              </a:rPr>
              <a:t>Estructura biconvexa incolora que ayuda a enfocar las imágenes claramente en la retina
</a:t>
            </a:r>
            <a:endParaRPr lang="en-US" dirty="0">
              <a:solidFill>
                <a:schemeClr val="accent2"/>
              </a:solidFill>
            </a:endParaRPr>
          </a:p>
        </p:txBody>
      </p:sp>
      <p:sp>
        <p:nvSpPr>
          <p:cNvPr id="11268" name="Rectangle 4"/>
          <p:cNvSpPr>
            <a:spLocks noGrp="1" noChangeArrowheads="1"/>
          </p:cNvSpPr>
          <p:nvPr>
            <p:ph type="title"/>
          </p:nvPr>
        </p:nvSpPr>
        <p:spPr>
          <a:xfrm>
            <a:off x="457200" y="304800"/>
            <a:ext cx="8305800" cy="1143000"/>
          </a:xfrm>
        </p:spPr>
        <p:txBody>
          <a:bodyPr>
            <a:normAutofit fontScale="90000"/>
          </a:bodyPr>
          <a:lstStyle/>
          <a:p>
            <a:r>
              <a:rPr lang="en-US"/>
              <a:t>Structures of the Eye</a:t>
            </a:r>
            <a:br>
              <a:rPr lang="en-US"/>
            </a:br>
            <a:r>
              <a:rPr lang="en-US"/>
              <a:t>(Cross Section)</a:t>
            </a:r>
            <a:endParaRPr lang="en-US" sz="40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457200" y="1600200"/>
            <a:ext cx="8229600" cy="4419600"/>
          </a:xfrm>
        </p:spPr>
        <p:txBody>
          <a:bodyPr/>
          <a:lstStyle/>
          <a:p>
            <a:r>
              <a:rPr lang="en-US" sz="2800" dirty="0"/>
              <a:t>Ciliary body</a:t>
            </a:r>
          </a:p>
          <a:p>
            <a:pPr lvl="1"/>
            <a:r>
              <a:rPr lang="es-ES" sz="2400" dirty="0">
                <a:solidFill>
                  <a:schemeClr val="accent2"/>
                </a:solidFill>
              </a:rPr>
              <a:t>Situado a cada lado de la lente
Contiene los músculos responsables de ajustar la lente para ver cerca de los objetos
</a:t>
            </a:r>
            <a:r>
              <a:rPr lang="en-US" sz="2800" dirty="0"/>
              <a:t>Suspensory ligaments</a:t>
            </a:r>
          </a:p>
          <a:p>
            <a:pPr lvl="1"/>
            <a:r>
              <a:rPr lang="es-ES" sz="2400" dirty="0">
                <a:solidFill>
                  <a:schemeClr val="accent2"/>
                </a:solidFill>
              </a:rPr>
              <a:t>Radiación del cuerpo ciliar y acoplada a la lente
Mantenga la lente en su lugar
Ayudar a ajustar la forma de la lente para el enfoque adecuado del ojo
</a:t>
            </a:r>
            <a:endParaRPr lang="en-US" sz="2400" dirty="0">
              <a:solidFill>
                <a:schemeClr val="accent2"/>
              </a:solidFill>
            </a:endParaRPr>
          </a:p>
        </p:txBody>
      </p:sp>
      <p:sp>
        <p:nvSpPr>
          <p:cNvPr id="12292" name="Rectangle 4"/>
          <p:cNvSpPr>
            <a:spLocks noGrp="1" noChangeArrowheads="1"/>
          </p:cNvSpPr>
          <p:nvPr>
            <p:ph type="title"/>
          </p:nvPr>
        </p:nvSpPr>
        <p:spPr>
          <a:xfrm>
            <a:off x="457200" y="304800"/>
            <a:ext cx="8229600" cy="1066800"/>
          </a:xfrm>
        </p:spPr>
        <p:txBody>
          <a:bodyPr>
            <a:normAutofit fontScale="90000"/>
          </a:bodyPr>
          <a:lstStyle/>
          <a:p>
            <a:r>
              <a:rPr lang="en-US"/>
              <a:t>Structures of the Eye</a:t>
            </a:r>
            <a:br>
              <a:rPr lang="en-US"/>
            </a:br>
            <a:r>
              <a:rPr lang="en-US"/>
              <a:t>(Cross Section)</a:t>
            </a:r>
            <a:endParaRPr lang="en-US" sz="40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533400" y="1600200"/>
            <a:ext cx="8229600" cy="4495800"/>
          </a:xfrm>
        </p:spPr>
        <p:txBody>
          <a:bodyPr>
            <a:normAutofit fontScale="92500" lnSpcReduction="10000"/>
          </a:bodyPr>
          <a:lstStyle/>
          <a:p>
            <a:r>
              <a:rPr lang="en-US" dirty="0"/>
              <a:t>Retina</a:t>
            </a:r>
          </a:p>
          <a:p>
            <a:pPr lvl="1"/>
            <a:r>
              <a:rPr lang="es-ES" dirty="0">
                <a:solidFill>
                  <a:schemeClr val="accent2"/>
                </a:solidFill>
              </a:rPr>
              <a:t>Capa de células nerviosas sensibles
Cambia la energía de los rayos de luz en impulsos nerviosos
Transmite los impulsos nerviosos a través del nervio óptico al cerebro para la interpretación de la imagen vista por el ojo
Células nerviosas de la retina
Las varillas son responsables de la visión con luz tenue y de la visión periférica
Conos responsables de visualizar los colores, la visión central y la visión con luz brillante
</a:t>
            </a:r>
            <a:endParaRPr lang="en-US" dirty="0"/>
          </a:p>
        </p:txBody>
      </p:sp>
      <p:sp>
        <p:nvSpPr>
          <p:cNvPr id="13316" name="Rectangle 4"/>
          <p:cNvSpPr>
            <a:spLocks noGrp="1" noChangeArrowheads="1"/>
          </p:cNvSpPr>
          <p:nvPr>
            <p:ph type="title"/>
          </p:nvPr>
        </p:nvSpPr>
        <p:spPr>
          <a:xfrm>
            <a:off x="457200" y="304800"/>
            <a:ext cx="8305800" cy="1143000"/>
          </a:xfrm>
        </p:spPr>
        <p:txBody>
          <a:bodyPr>
            <a:normAutofit fontScale="90000"/>
          </a:bodyPr>
          <a:lstStyle/>
          <a:p>
            <a:r>
              <a:rPr lang="en-US"/>
              <a:t>Structures of the Eye</a:t>
            </a:r>
            <a:br>
              <a:rPr lang="en-US"/>
            </a:br>
            <a:r>
              <a:rPr lang="en-US"/>
              <a:t>(Cross Section)</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457200" y="1676400"/>
            <a:ext cx="8229600" cy="4419600"/>
          </a:xfrm>
        </p:spPr>
        <p:txBody>
          <a:bodyPr/>
          <a:lstStyle/>
          <a:p>
            <a:r>
              <a:rPr lang="en-US" dirty="0"/>
              <a:t>Retina </a:t>
            </a:r>
          </a:p>
          <a:p>
            <a:pPr lvl="1"/>
            <a:r>
              <a:rPr lang="en-US" dirty="0">
                <a:solidFill>
                  <a:schemeClr val="accent2"/>
                </a:solidFill>
              </a:rPr>
              <a:t>Macula Lutea</a:t>
            </a:r>
          </a:p>
          <a:p>
            <a:pPr lvl="2"/>
            <a:r>
              <a:rPr lang="es-ES" dirty="0"/>
              <a:t>Punto ovalado y amarillento cerca del centro de la retina
</a:t>
            </a:r>
            <a:r>
              <a:rPr lang="en-US" dirty="0">
                <a:solidFill>
                  <a:schemeClr val="accent2"/>
                </a:solidFill>
              </a:rPr>
              <a:t>Fovea Centralis</a:t>
            </a:r>
          </a:p>
          <a:p>
            <a:pPr lvl="2"/>
            <a:r>
              <a:rPr lang="es-ES" dirty="0"/>
              <a:t>Pequeña depresión ubicada dentro de la mácula </a:t>
            </a:r>
            <a:r>
              <a:rPr lang="es-ES" dirty="0" err="1"/>
              <a:t>lutea</a:t>
            </a:r>
            <a:r>
              <a:rPr lang="es-ES" dirty="0"/>
              <a:t>
La imagen más nítida se obtiene cuando la imagen se centra directamente en la fóvea central </a:t>
            </a:r>
            <a:r>
              <a:rPr lang="en-US" dirty="0"/>
              <a:t>vision</a:t>
            </a:r>
          </a:p>
        </p:txBody>
      </p:sp>
      <p:sp>
        <p:nvSpPr>
          <p:cNvPr id="14340" name="Rectangle 4"/>
          <p:cNvSpPr>
            <a:spLocks noGrp="1" noChangeArrowheads="1"/>
          </p:cNvSpPr>
          <p:nvPr>
            <p:ph type="title"/>
          </p:nvPr>
        </p:nvSpPr>
        <p:spPr>
          <a:xfrm>
            <a:off x="457200" y="304800"/>
            <a:ext cx="8229600" cy="1143000"/>
          </a:xfrm>
        </p:spPr>
        <p:txBody>
          <a:bodyPr>
            <a:normAutofit fontScale="90000"/>
          </a:bodyPr>
          <a:lstStyle/>
          <a:p>
            <a:r>
              <a:rPr lang="en-US"/>
              <a:t>Structures of the Eye</a:t>
            </a:r>
            <a:br>
              <a:rPr lang="en-US"/>
            </a:br>
            <a:r>
              <a:rPr lang="en-US"/>
              <a:t>(Cross Section)</a:t>
            </a:r>
            <a:endParaRPr lang="en-US" sz="400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609600" y="1676400"/>
            <a:ext cx="8077200" cy="4572000"/>
          </a:xfrm>
        </p:spPr>
        <p:txBody>
          <a:bodyPr/>
          <a:lstStyle/>
          <a:p>
            <a:r>
              <a:rPr lang="en-US" dirty="0"/>
              <a:t>Optic nerve</a:t>
            </a:r>
          </a:p>
          <a:p>
            <a:pPr lvl="1"/>
            <a:r>
              <a:rPr lang="es-ES" dirty="0">
                <a:solidFill>
                  <a:schemeClr val="accent2"/>
                </a:solidFill>
              </a:rPr>
              <a:t>Recibe impulsos de la retina y los transmite al cerebro
Las imágenes se interpretan como visión
</a:t>
            </a:r>
            <a:r>
              <a:rPr lang="en-US" dirty="0"/>
              <a:t>Optic disc</a:t>
            </a:r>
          </a:p>
          <a:p>
            <a:pPr lvl="1"/>
            <a:r>
              <a:rPr lang="es-ES" dirty="0">
                <a:solidFill>
                  <a:schemeClr val="accent2"/>
                </a:solidFill>
              </a:rPr>
              <a:t>No contiene varillas ni conos
Conocido como el "punto ciego" del ojo
El centro del disco óptico sirve como punto de entrada para la arteria que suministra la retina
</a:t>
            </a:r>
            <a:endParaRPr lang="en-US" dirty="0">
              <a:solidFill>
                <a:schemeClr val="accent2"/>
              </a:solidFill>
            </a:endParaRPr>
          </a:p>
        </p:txBody>
      </p:sp>
      <p:sp>
        <p:nvSpPr>
          <p:cNvPr id="15364" name="Rectangle 4"/>
          <p:cNvSpPr>
            <a:spLocks noGrp="1" noChangeArrowheads="1"/>
          </p:cNvSpPr>
          <p:nvPr>
            <p:ph type="title"/>
          </p:nvPr>
        </p:nvSpPr>
        <p:spPr>
          <a:xfrm>
            <a:off x="457200" y="304800"/>
            <a:ext cx="8305800" cy="1143000"/>
          </a:xfrm>
        </p:spPr>
        <p:txBody>
          <a:bodyPr>
            <a:normAutofit fontScale="90000"/>
          </a:bodyPr>
          <a:lstStyle/>
          <a:p>
            <a:r>
              <a:rPr lang="en-US"/>
              <a:t>Structures of the Eye</a:t>
            </a:r>
            <a:br>
              <a:rPr lang="en-US"/>
            </a:br>
            <a:r>
              <a:rPr lang="en-US"/>
              <a:t>(Cross Section)</a:t>
            </a:r>
            <a:endParaRPr lang="en-US" sz="40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normAutofit fontScale="90000"/>
          </a:bodyPr>
          <a:lstStyle/>
          <a:p>
            <a:r>
              <a:rPr lang="en-US"/>
              <a:t>Structures of the Eye</a:t>
            </a:r>
            <a:br>
              <a:rPr lang="en-US"/>
            </a:br>
            <a:r>
              <a:rPr lang="en-US"/>
              <a:t>(Cross Section)</a:t>
            </a:r>
          </a:p>
        </p:txBody>
      </p:sp>
      <p:pic>
        <p:nvPicPr>
          <p:cNvPr id="17413" name="Picture 5" descr="14"/>
          <p:cNvPicPr>
            <a:picLocks noChangeAspect="1" noChangeArrowheads="1"/>
          </p:cNvPicPr>
          <p:nvPr/>
        </p:nvPicPr>
        <p:blipFill>
          <a:blip r:embed="rId3" cstate="print"/>
          <a:srcRect/>
          <a:stretch>
            <a:fillRect/>
          </a:stretch>
        </p:blipFill>
        <p:spPr bwMode="auto">
          <a:xfrm>
            <a:off x="1371600" y="1685925"/>
            <a:ext cx="6400800" cy="4410075"/>
          </a:xfrm>
          <a:prstGeom prst="rect">
            <a:avLst/>
          </a:prstGeom>
          <a:noFill/>
        </p:spPr>
      </p:pic>
      <p:sp>
        <p:nvSpPr>
          <p:cNvPr id="17411" name="Rectangle 3"/>
          <p:cNvSpPr>
            <a:spLocks noGrp="1" noChangeArrowheads="1"/>
          </p:cNvSpPr>
          <p:nvPr>
            <p:ph type="body" idx="1"/>
          </p:nvPr>
        </p:nvSpPr>
        <p:spPr>
          <a:xfrm>
            <a:off x="5562600" y="1371600"/>
            <a:ext cx="3352800" cy="862013"/>
          </a:xfrm>
        </p:spPr>
        <p:txBody>
          <a:bodyPr/>
          <a:lstStyle/>
          <a:p>
            <a:pPr>
              <a:buFontTx/>
              <a:buNone/>
            </a:pPr>
            <a:r>
              <a:rPr lang="en-US" sz="2400">
                <a:solidFill>
                  <a:schemeClr val="tx1"/>
                </a:solidFill>
              </a:rPr>
              <a:t>Lateral Cross Section of the Eye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457200" y="1600200"/>
            <a:ext cx="8305800" cy="4495800"/>
          </a:xfrm>
        </p:spPr>
        <p:txBody>
          <a:bodyPr/>
          <a:lstStyle/>
          <a:p>
            <a:r>
              <a:rPr lang="en-US" dirty="0"/>
              <a:t>Anterior cavity of the eye</a:t>
            </a:r>
          </a:p>
          <a:p>
            <a:pPr lvl="1"/>
            <a:r>
              <a:rPr lang="en-US" dirty="0">
                <a:solidFill>
                  <a:schemeClr val="accent2"/>
                </a:solidFill>
              </a:rPr>
              <a:t>Anterior chamber</a:t>
            </a:r>
          </a:p>
          <a:p>
            <a:pPr lvl="2"/>
            <a:r>
              <a:rPr lang="es-ES" dirty="0"/>
              <a:t>Situado frente a la lente
Lleno de líquido claro y acuoso llamado humor acuoso
</a:t>
            </a:r>
            <a:r>
              <a:rPr lang="en-US" dirty="0">
                <a:solidFill>
                  <a:schemeClr val="accent2"/>
                </a:solidFill>
              </a:rPr>
              <a:t>Posterior chamber</a:t>
            </a:r>
          </a:p>
          <a:p>
            <a:pPr lvl="2"/>
            <a:r>
              <a:rPr lang="es-ES" dirty="0"/>
              <a:t>Situado detrás de la lente
También lleno de humor acuoso 
Flujos de ida y vuelta entre ambas cámaras
</a:t>
            </a:r>
            <a:endParaRPr lang="en-US" dirty="0"/>
          </a:p>
        </p:txBody>
      </p:sp>
      <p:sp>
        <p:nvSpPr>
          <p:cNvPr id="16388" name="Rectangle 4"/>
          <p:cNvSpPr>
            <a:spLocks noGrp="1" noChangeArrowheads="1"/>
          </p:cNvSpPr>
          <p:nvPr>
            <p:ph type="title"/>
          </p:nvPr>
        </p:nvSpPr>
        <p:spPr>
          <a:xfrm>
            <a:off x="457200" y="304800"/>
            <a:ext cx="8229600" cy="1066800"/>
          </a:xfrm>
        </p:spPr>
        <p:txBody>
          <a:bodyPr>
            <a:normAutofit fontScale="90000"/>
          </a:bodyPr>
          <a:lstStyle/>
          <a:p>
            <a:r>
              <a:rPr lang="en-US"/>
              <a:t>Structures of the Eye</a:t>
            </a:r>
            <a:br>
              <a:rPr lang="en-US"/>
            </a:br>
            <a:r>
              <a:rPr lang="en-US"/>
              <a:t>(Cross Section)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533400" y="1746250"/>
            <a:ext cx="8153400" cy="4273550"/>
          </a:xfrm>
        </p:spPr>
        <p:txBody>
          <a:bodyPr/>
          <a:lstStyle/>
          <a:p>
            <a:r>
              <a:rPr lang="en-US" dirty="0"/>
              <a:t>Posterior cavity of eye</a:t>
            </a:r>
          </a:p>
          <a:p>
            <a:pPr lvl="1"/>
            <a:r>
              <a:rPr lang="es-ES" dirty="0">
                <a:solidFill>
                  <a:schemeClr val="accent2"/>
                </a:solidFill>
              </a:rPr>
              <a:t>Posterior a la lente
Lleno de humor vítreo
Sustancia transparente y gelatinosa que da forma al globo ocular
No se reproduce constantemente
La ceguera puede resultar si el humor vítreo se escapa del ojo
</a:t>
            </a:r>
            <a:endParaRPr lang="en-US" dirty="0">
              <a:solidFill>
                <a:srgbClr val="006600"/>
              </a:solidFill>
            </a:endParaRPr>
          </a:p>
        </p:txBody>
      </p:sp>
      <p:sp>
        <p:nvSpPr>
          <p:cNvPr id="18436" name="Rectangle 4"/>
          <p:cNvSpPr>
            <a:spLocks noGrp="1" noChangeArrowheads="1"/>
          </p:cNvSpPr>
          <p:nvPr>
            <p:ph type="title"/>
          </p:nvPr>
        </p:nvSpPr>
        <p:spPr>
          <a:xfrm>
            <a:off x="457200" y="304800"/>
            <a:ext cx="8305800" cy="1066800"/>
          </a:xfrm>
        </p:spPr>
        <p:txBody>
          <a:bodyPr>
            <a:normAutofit fontScale="90000"/>
          </a:bodyPr>
          <a:lstStyle/>
          <a:p>
            <a:r>
              <a:rPr lang="en-US"/>
              <a:t>Structures of the Eye</a:t>
            </a:r>
            <a:br>
              <a:rPr lang="en-US"/>
            </a:br>
            <a:r>
              <a:rPr lang="en-US"/>
              <a:t>(Cross Section)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Process of Vision</a:t>
            </a:r>
          </a:p>
        </p:txBody>
      </p:sp>
      <p:sp>
        <p:nvSpPr>
          <p:cNvPr id="19459" name="Rectangle 3"/>
          <p:cNvSpPr>
            <a:spLocks noGrp="1" noChangeArrowheads="1"/>
          </p:cNvSpPr>
          <p:nvPr>
            <p:ph type="body" idx="1"/>
          </p:nvPr>
        </p:nvSpPr>
        <p:spPr>
          <a:xfrm>
            <a:off x="457200" y="1371600"/>
            <a:ext cx="8229600" cy="4522788"/>
          </a:xfrm>
        </p:spPr>
        <p:txBody>
          <a:bodyPr/>
          <a:lstStyle/>
          <a:p>
            <a:r>
              <a:rPr lang="en-US" dirty="0"/>
              <a:t>Process begins as light rays enter eye</a:t>
            </a:r>
          </a:p>
          <a:p>
            <a:pPr lvl="1"/>
            <a:r>
              <a:rPr lang="es-ES" dirty="0">
                <a:solidFill>
                  <a:schemeClr val="accent2"/>
                </a:solidFill>
              </a:rPr>
              <a:t>Transmitido a través de la córnea, humor acuoso, pupila, lente, y humor vítreo a la retina
Las células nerviosas sensibles de la retina transmiten la imagen a través del nervio óptico al cerebro
El cerebro interpreta la imagen como visión
</a:t>
            </a:r>
            <a:endParaRPr lang="en-US" dirty="0">
              <a:solidFill>
                <a:srgbClr val="006600"/>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Process of Vision</a:t>
            </a:r>
            <a:endParaRPr lang="en-US" sz="4000"/>
          </a:p>
        </p:txBody>
      </p:sp>
      <p:sp>
        <p:nvSpPr>
          <p:cNvPr id="20483" name="Rectangle 3"/>
          <p:cNvSpPr>
            <a:spLocks noGrp="1" noChangeArrowheads="1"/>
          </p:cNvSpPr>
          <p:nvPr>
            <p:ph type="body" idx="1"/>
          </p:nvPr>
        </p:nvSpPr>
        <p:spPr>
          <a:xfrm>
            <a:off x="457200" y="1295400"/>
            <a:ext cx="8229600" cy="4953000"/>
          </a:xfrm>
        </p:spPr>
        <p:txBody>
          <a:bodyPr/>
          <a:lstStyle/>
          <a:p>
            <a:r>
              <a:rPr lang="en-US" dirty="0"/>
              <a:t>Refraction</a:t>
            </a:r>
          </a:p>
          <a:p>
            <a:pPr lvl="1"/>
            <a:r>
              <a:rPr lang="es-ES" dirty="0">
                <a:solidFill>
                  <a:schemeClr val="accent2"/>
                </a:solidFill>
              </a:rPr>
              <a:t>Proceso de flexión de los rayos de luz a medida que pasan a través de las diversas estructuras del ojo para producir una imagen clara en la retina
</a:t>
            </a:r>
            <a:r>
              <a:rPr lang="en-US" dirty="0"/>
              <a:t>Errors of refraction </a:t>
            </a:r>
          </a:p>
          <a:p>
            <a:pPr lvl="1"/>
            <a:r>
              <a:rPr lang="es-ES" dirty="0">
                <a:solidFill>
                  <a:schemeClr val="accent2"/>
                </a:solidFill>
              </a:rPr>
              <a:t>Ocurre cuando el globo ocular tiene una forma anormal
Ocurre cuando la lente ha perdido la capacidad de acomodarse a la visión cercana
La visión se desenfocará
Se puede ajustar con lentes correctivas
</a:t>
            </a:r>
            <a:endParaRPr lang="en-US"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3124200" y="1752600"/>
            <a:ext cx="5638800" cy="914400"/>
          </a:xfrm>
        </p:spPr>
        <p:txBody>
          <a:bodyPr>
            <a:normAutofit fontScale="90000"/>
          </a:bodyPr>
          <a:lstStyle/>
          <a:p>
            <a:r>
              <a:rPr lang="en-US" dirty="0"/>
              <a:t>CONDICIONES PATOLOGICAS
</a:t>
            </a:r>
          </a:p>
        </p:txBody>
      </p:sp>
      <p:sp>
        <p:nvSpPr>
          <p:cNvPr id="21507" name="Rectangle 3"/>
          <p:cNvSpPr>
            <a:spLocks noGrp="1" noChangeArrowheads="1"/>
          </p:cNvSpPr>
          <p:nvPr>
            <p:ph type="subTitle" idx="1"/>
          </p:nvPr>
        </p:nvSpPr>
        <p:spPr>
          <a:xfrm>
            <a:off x="5410200" y="4038600"/>
            <a:ext cx="1981200" cy="1600200"/>
          </a:xfrm>
        </p:spPr>
        <p:txBody>
          <a:bodyPr>
            <a:normAutofit/>
          </a:bodyPr>
          <a:lstStyle/>
          <a:p>
            <a:r>
              <a:rPr lang="en-US" sz="4400" dirty="0"/>
              <a:t>El </a:t>
            </a:r>
            <a:r>
              <a:rPr lang="en-US" sz="4400" dirty="0" err="1"/>
              <a:t>Ojo</a:t>
            </a:r>
            <a:r>
              <a:rPr lang="en-US" sz="4400" dirty="0"/>
              <a:t>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Astigmatism</a:t>
            </a:r>
          </a:p>
        </p:txBody>
      </p:sp>
      <p:sp>
        <p:nvSpPr>
          <p:cNvPr id="22531" name="Rectangle 3"/>
          <p:cNvSpPr>
            <a:spLocks noGrp="1" noChangeArrowheads="1"/>
          </p:cNvSpPr>
          <p:nvPr>
            <p:ph type="body" idx="1"/>
          </p:nvPr>
        </p:nvSpPr>
        <p:spPr/>
        <p:txBody>
          <a:bodyPr/>
          <a:lstStyle/>
          <a:p>
            <a:r>
              <a:rPr lang="es-ES" dirty="0"/>
              <a:t>Pronunciado
(ah-STIG-</a:t>
            </a:r>
            <a:r>
              <a:rPr lang="es-ES" dirty="0" err="1"/>
              <a:t>mah</a:t>
            </a:r>
            <a:r>
              <a:rPr lang="es-ES" dirty="0"/>
              <a:t>-</a:t>
            </a:r>
            <a:r>
              <a:rPr lang="es-ES" dirty="0" err="1"/>
              <a:t>tizm</a:t>
            </a:r>
            <a:r>
              <a:rPr lang="es-ES" dirty="0"/>
              <a:t>)
Definido
Error </a:t>
            </a:r>
            <a:r>
              <a:rPr lang="es-ES" dirty="0" err="1"/>
              <a:t>refractador</a:t>
            </a:r>
            <a:r>
              <a:rPr lang="es-ES" dirty="0"/>
              <a:t> que hace que los rayos de luz que entran en el ojo se centren irregularmente en la retina debido a una córnea de forma anormal
Corrección: lentes de contacto o anteojos para neutralizar el defecto
</a:t>
            </a:r>
            <a:endParaRPr lang="en-US"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Blepharitis</a:t>
            </a:r>
          </a:p>
        </p:txBody>
      </p:sp>
      <p:sp>
        <p:nvSpPr>
          <p:cNvPr id="24579" name="Rectangle 3"/>
          <p:cNvSpPr>
            <a:spLocks noGrp="1" noChangeArrowheads="1"/>
          </p:cNvSpPr>
          <p:nvPr>
            <p:ph type="body" idx="1"/>
          </p:nvPr>
        </p:nvSpPr>
        <p:spPr/>
        <p:txBody>
          <a:bodyPr/>
          <a:lstStyle/>
          <a:p>
            <a:r>
              <a:rPr lang="es-ES" dirty="0"/>
              <a:t>Pronunciado
(</a:t>
            </a:r>
            <a:r>
              <a:rPr lang="es-ES" dirty="0" err="1"/>
              <a:t>blef</a:t>
            </a:r>
            <a:r>
              <a:rPr lang="es-ES" dirty="0"/>
              <a:t>-ah-RYE-</a:t>
            </a:r>
            <a:r>
              <a:rPr lang="es-ES" dirty="0" err="1"/>
              <a:t>tis</a:t>
            </a:r>
            <a:r>
              <a:rPr lang="es-ES" dirty="0"/>
              <a:t>)
Definido
Inflamación de los márgenes del párpado derivada del origen seborreico, alérgico o bacteriano
</a:t>
            </a:r>
            <a:endParaRPr lang="en-US" dirty="0">
              <a:solidFill>
                <a:schemeClr val="accent2"/>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304800"/>
            <a:ext cx="8229600" cy="1143000"/>
          </a:xfrm>
        </p:spPr>
        <p:txBody>
          <a:bodyPr>
            <a:normAutofit fontScale="90000"/>
          </a:bodyPr>
          <a:lstStyle/>
          <a:p>
            <a:r>
              <a:rPr lang="en-US"/>
              <a:t>Blepharoptosis</a:t>
            </a:r>
            <a:br>
              <a:rPr lang="en-US"/>
            </a:br>
            <a:r>
              <a:rPr lang="en-US"/>
              <a:t>(Ptosis)</a:t>
            </a:r>
          </a:p>
        </p:txBody>
      </p:sp>
      <p:sp>
        <p:nvSpPr>
          <p:cNvPr id="25603" name="Rectangle 3"/>
          <p:cNvSpPr>
            <a:spLocks noGrp="1" noChangeArrowheads="1"/>
          </p:cNvSpPr>
          <p:nvPr>
            <p:ph type="body" idx="1"/>
          </p:nvPr>
        </p:nvSpPr>
        <p:spPr>
          <a:xfrm>
            <a:off x="457200" y="1701800"/>
            <a:ext cx="8229600" cy="4318000"/>
          </a:xfrm>
        </p:spPr>
        <p:txBody>
          <a:bodyPr/>
          <a:lstStyle/>
          <a:p>
            <a:r>
              <a:rPr lang="es-ES" dirty="0"/>
              <a:t>Pronunciado
(</a:t>
            </a:r>
            <a:r>
              <a:rPr lang="es-ES" dirty="0" err="1"/>
              <a:t>Blef</a:t>
            </a:r>
            <a:r>
              <a:rPr lang="es-ES" dirty="0"/>
              <a:t>-ah-</a:t>
            </a:r>
            <a:r>
              <a:rPr lang="es-ES" dirty="0" err="1"/>
              <a:t>roh</a:t>
            </a:r>
            <a:r>
              <a:rPr lang="es-ES" dirty="0"/>
              <a:t>-TOH-</a:t>
            </a:r>
            <a:r>
              <a:rPr lang="es-ES" dirty="0" err="1"/>
              <a:t>sis</a:t>
            </a:r>
            <a:r>
              <a:rPr lang="es-ES" dirty="0"/>
              <a:t>)
Definido
Se produce cuando el párpado cubre parcial o totalmente el ojo como resultado de un músculo debilitado
</a:t>
            </a:r>
            <a:endParaRPr lang="en-US" dirty="0">
              <a:solidFill>
                <a:schemeClr val="accent2"/>
              </a:solidFill>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Blepharoptosis</a:t>
            </a:r>
          </a:p>
        </p:txBody>
      </p:sp>
      <p:pic>
        <p:nvPicPr>
          <p:cNvPr id="26628" name="Picture 4" descr="23"/>
          <p:cNvPicPr>
            <a:picLocks noChangeAspect="1" noChangeArrowheads="1"/>
          </p:cNvPicPr>
          <p:nvPr/>
        </p:nvPicPr>
        <p:blipFill>
          <a:blip r:embed="rId3" cstate="print"/>
          <a:srcRect/>
          <a:stretch>
            <a:fillRect/>
          </a:stretch>
        </p:blipFill>
        <p:spPr bwMode="auto">
          <a:xfrm>
            <a:off x="2743200" y="1524000"/>
            <a:ext cx="5918200" cy="4572000"/>
          </a:xfrm>
          <a:prstGeom prst="rect">
            <a:avLst/>
          </a:prstGeom>
          <a:noFill/>
        </p:spPr>
      </p:pic>
      <p:sp>
        <p:nvSpPr>
          <p:cNvPr id="26627" name="Rectangle 3"/>
          <p:cNvSpPr>
            <a:spLocks noGrp="1" noChangeArrowheads="1"/>
          </p:cNvSpPr>
          <p:nvPr>
            <p:ph type="body" idx="1"/>
          </p:nvPr>
        </p:nvSpPr>
        <p:spPr>
          <a:xfrm>
            <a:off x="381000" y="1600200"/>
            <a:ext cx="2895600" cy="609600"/>
          </a:xfrm>
        </p:spPr>
        <p:txBody>
          <a:bodyPr/>
          <a:lstStyle/>
          <a:p>
            <a:pPr>
              <a:buFontTx/>
              <a:buNone/>
            </a:pPr>
            <a:r>
              <a:rPr lang="en-US" sz="2800">
                <a:solidFill>
                  <a:schemeClr val="tx1"/>
                </a:solidFill>
              </a:rPr>
              <a:t>Blepharoptosis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Blindness</a:t>
            </a:r>
          </a:p>
        </p:txBody>
      </p:sp>
      <p:sp>
        <p:nvSpPr>
          <p:cNvPr id="27651" name="Rectangle 3"/>
          <p:cNvSpPr>
            <a:spLocks noGrp="1" noChangeArrowheads="1"/>
          </p:cNvSpPr>
          <p:nvPr>
            <p:ph type="body" idx="1"/>
          </p:nvPr>
        </p:nvSpPr>
        <p:spPr/>
        <p:txBody>
          <a:bodyPr/>
          <a:lstStyle/>
          <a:p>
            <a:r>
              <a:rPr lang="es-ES" dirty="0"/>
              <a:t>Pronunciado
(BLINDNESS)
Definido
Ausencia de visión o necesidad de dispositivos de asistencia y/o asistencia de otros para llevar a cabo actividades diarias debido a la incapacidad de ver
</a:t>
            </a:r>
            <a:endParaRPr lang="en-US" dirty="0">
              <a:solidFill>
                <a:schemeClr val="accent2"/>
              </a:solidFil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304800"/>
            <a:ext cx="8686800" cy="914400"/>
          </a:xfrm>
        </p:spPr>
        <p:txBody>
          <a:bodyPr>
            <a:normAutofit fontScale="90000"/>
          </a:bodyPr>
          <a:lstStyle/>
          <a:p>
            <a:r>
              <a:rPr lang="en-US"/>
              <a:t>Monochromatism </a:t>
            </a:r>
            <a:r>
              <a:rPr lang="en-US" sz="4000"/>
              <a:t>(Color Blindness)</a:t>
            </a:r>
            <a:r>
              <a:rPr lang="en-US"/>
              <a:t> </a:t>
            </a:r>
          </a:p>
        </p:txBody>
      </p:sp>
      <p:sp>
        <p:nvSpPr>
          <p:cNvPr id="28675" name="Rectangle 3"/>
          <p:cNvSpPr>
            <a:spLocks noGrp="1" noChangeArrowheads="1"/>
          </p:cNvSpPr>
          <p:nvPr>
            <p:ph type="body" idx="1"/>
          </p:nvPr>
        </p:nvSpPr>
        <p:spPr>
          <a:xfrm>
            <a:off x="457200" y="1295400"/>
            <a:ext cx="8305800" cy="4953000"/>
          </a:xfrm>
        </p:spPr>
        <p:txBody>
          <a:bodyPr/>
          <a:lstStyle/>
          <a:p>
            <a:r>
              <a:rPr lang="es-ES" dirty="0"/>
              <a:t>Pronunciado
(</a:t>
            </a:r>
            <a:r>
              <a:rPr lang="es-ES" dirty="0" err="1"/>
              <a:t>mon</a:t>
            </a:r>
            <a:r>
              <a:rPr lang="es-ES" dirty="0"/>
              <a:t>-oh-KROH-</a:t>
            </a:r>
            <a:r>
              <a:rPr lang="es-ES" dirty="0" err="1"/>
              <a:t>mah</a:t>
            </a:r>
            <a:r>
              <a:rPr lang="es-ES" dirty="0"/>
              <a:t>-</a:t>
            </a:r>
            <a:r>
              <a:rPr lang="es-ES" dirty="0" err="1"/>
              <a:t>tizm</a:t>
            </a:r>
            <a:r>
              <a:rPr lang="es-ES" dirty="0"/>
              <a:t>)
Definido
Incapacidad para percibir los colores visuales
Daltonismo
Incapaz de distinguir los verdes de los rojos
Visión acromática 
No se puede distinguir ningún color; percibe sólo blanco, gris y negro</a:t>
            </a:r>
            <a:endParaRPr lang="en-US" dirty="0">
              <a:solidFill>
                <a:srgbClr val="006600"/>
              </a:solidFill>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Cataract</a:t>
            </a:r>
          </a:p>
        </p:txBody>
      </p:sp>
      <p:sp>
        <p:nvSpPr>
          <p:cNvPr id="29699" name="Rectangle 3"/>
          <p:cNvSpPr>
            <a:spLocks noGrp="1" noChangeArrowheads="1"/>
          </p:cNvSpPr>
          <p:nvPr>
            <p:ph type="body" idx="1"/>
          </p:nvPr>
        </p:nvSpPr>
        <p:spPr>
          <a:xfrm>
            <a:off x="457200" y="1371600"/>
            <a:ext cx="8305800" cy="4724400"/>
          </a:xfrm>
        </p:spPr>
        <p:txBody>
          <a:bodyPr/>
          <a:lstStyle/>
          <a:p>
            <a:r>
              <a:rPr lang="es-ES" dirty="0"/>
              <a:t>Pronunciado
(KAT-ah-</a:t>
            </a:r>
            <a:r>
              <a:rPr lang="es-ES" dirty="0" err="1"/>
              <a:t>straight</a:t>
            </a:r>
            <a:r>
              <a:rPr lang="es-ES" dirty="0"/>
              <a:t>)
Definido
Lente en el ojo se vuelve progresivamente nublado perdiendo su transparencia normal
Altera la percepción de las imágenes debido a la interferencia de la transmisión de luz a la retina
</a:t>
            </a:r>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Chalazion</a:t>
            </a:r>
          </a:p>
        </p:txBody>
      </p:sp>
      <p:sp>
        <p:nvSpPr>
          <p:cNvPr id="30723" name="Rectangle 3"/>
          <p:cNvSpPr>
            <a:spLocks noGrp="1" noChangeArrowheads="1"/>
          </p:cNvSpPr>
          <p:nvPr>
            <p:ph type="body" idx="1"/>
          </p:nvPr>
        </p:nvSpPr>
        <p:spPr/>
        <p:txBody>
          <a:bodyPr/>
          <a:lstStyle/>
          <a:p>
            <a:r>
              <a:rPr lang="es-ES" dirty="0"/>
              <a:t>Pronunciado
(</a:t>
            </a:r>
            <a:r>
              <a:rPr lang="es-ES" dirty="0" err="1"/>
              <a:t>kah</a:t>
            </a:r>
            <a:r>
              <a:rPr lang="es-ES" dirty="0"/>
              <a:t>-LAY-</a:t>
            </a:r>
            <a:r>
              <a:rPr lang="es-ES" dirty="0" err="1"/>
              <a:t>zee</a:t>
            </a:r>
            <a:r>
              <a:rPr lang="es-ES" dirty="0"/>
              <a:t>-</a:t>
            </a:r>
            <a:r>
              <a:rPr lang="es-ES" dirty="0" err="1"/>
              <a:t>on</a:t>
            </a:r>
            <a:r>
              <a:rPr lang="es-ES" dirty="0"/>
              <a:t>)
Definido
Quiste o nódulo en el párpado resultante de una obstrucción de una glándula </a:t>
            </a:r>
            <a:r>
              <a:rPr lang="es-ES" dirty="0" err="1"/>
              <a:t>meibomiana</a:t>
            </a:r>
            <a:r>
              <a:rPr lang="es-ES" dirty="0"/>
              <a:t>, que es responsable de lubricar el margen del párpado
</a:t>
            </a:r>
            <a:endParaRPr lang="en-US" dirty="0">
              <a:solidFill>
                <a:schemeClr val="accent2"/>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Conjunctivitis, Acute</a:t>
            </a:r>
          </a:p>
        </p:txBody>
      </p:sp>
      <p:sp>
        <p:nvSpPr>
          <p:cNvPr id="31747" name="Rectangle 3"/>
          <p:cNvSpPr>
            <a:spLocks noGrp="1" noChangeArrowheads="1"/>
          </p:cNvSpPr>
          <p:nvPr>
            <p:ph type="body" idx="1"/>
          </p:nvPr>
        </p:nvSpPr>
        <p:spPr/>
        <p:txBody>
          <a:bodyPr/>
          <a:lstStyle/>
          <a:p>
            <a:pPr>
              <a:lnSpc>
                <a:spcPct val="90000"/>
              </a:lnSpc>
            </a:pPr>
            <a:r>
              <a:rPr lang="es-ES" dirty="0"/>
              <a:t>Pronunciado
(</a:t>
            </a:r>
            <a:r>
              <a:rPr lang="es-ES" dirty="0" err="1"/>
              <a:t>kon</a:t>
            </a:r>
            <a:r>
              <a:rPr lang="es-ES" dirty="0"/>
              <a:t>-</a:t>
            </a:r>
            <a:r>
              <a:rPr lang="es-ES" dirty="0" err="1"/>
              <a:t>junk</a:t>
            </a:r>
            <a:r>
              <a:rPr lang="es-ES" dirty="0"/>
              <a:t>-</a:t>
            </a:r>
            <a:r>
              <a:rPr lang="es-ES" dirty="0" err="1"/>
              <a:t>tih</a:t>
            </a:r>
            <a:r>
              <a:rPr lang="es-ES" dirty="0"/>
              <a:t>-VYE-</a:t>
            </a:r>
            <a:r>
              <a:rPr lang="es-ES" dirty="0" err="1"/>
              <a:t>tis</a:t>
            </a:r>
            <a:r>
              <a:rPr lang="es-ES" dirty="0"/>
              <a:t> agudo)
Definido
Inflamación de la membrana mucosa que recubre los párpados y cubre la parte frontal del globo ocular
También llamado "</a:t>
            </a:r>
            <a:r>
              <a:rPr lang="es-ES" dirty="0" err="1"/>
              <a:t>Pinkeye</a:t>
            </a:r>
            <a:r>
              <a:rPr lang="es-ES" dirty="0"/>
              <a:t>"
</a:t>
            </a:r>
            <a:endParaRPr lang="en-US" dirty="0">
              <a:solidFill>
                <a:schemeClr val="accent2"/>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Corneal Abrasion</a:t>
            </a:r>
          </a:p>
        </p:txBody>
      </p:sp>
      <p:sp>
        <p:nvSpPr>
          <p:cNvPr id="32771" name="Rectangle 3"/>
          <p:cNvSpPr>
            <a:spLocks noGrp="1" noChangeArrowheads="1"/>
          </p:cNvSpPr>
          <p:nvPr>
            <p:ph type="body" idx="1"/>
          </p:nvPr>
        </p:nvSpPr>
        <p:spPr/>
        <p:txBody>
          <a:bodyPr/>
          <a:lstStyle/>
          <a:p>
            <a:r>
              <a:rPr lang="en-US" dirty="0"/>
              <a:t>Pronounced</a:t>
            </a:r>
          </a:p>
          <a:p>
            <a:pPr lvl="1"/>
            <a:r>
              <a:rPr lang="en-US" dirty="0">
                <a:solidFill>
                  <a:schemeClr val="accent2"/>
                </a:solidFill>
              </a:rPr>
              <a:t>(</a:t>
            </a:r>
            <a:r>
              <a:rPr lang="en-US" b="1" dirty="0">
                <a:solidFill>
                  <a:schemeClr val="accent2"/>
                </a:solidFill>
              </a:rPr>
              <a:t>COR</a:t>
            </a:r>
            <a:r>
              <a:rPr lang="en-US" dirty="0">
                <a:solidFill>
                  <a:schemeClr val="accent2"/>
                </a:solidFill>
              </a:rPr>
              <a:t>-nee-al   ah-</a:t>
            </a:r>
            <a:r>
              <a:rPr lang="en-US" b="1" dirty="0">
                <a:solidFill>
                  <a:schemeClr val="accent2"/>
                </a:solidFill>
              </a:rPr>
              <a:t>BRAY</a:t>
            </a:r>
            <a:r>
              <a:rPr lang="en-US" dirty="0">
                <a:solidFill>
                  <a:schemeClr val="accent2"/>
                </a:solidFill>
              </a:rPr>
              <a:t>-</a:t>
            </a:r>
            <a:r>
              <a:rPr lang="en-US" dirty="0" err="1">
                <a:solidFill>
                  <a:schemeClr val="accent2"/>
                </a:solidFill>
              </a:rPr>
              <a:t>zhun</a:t>
            </a:r>
            <a:r>
              <a:rPr lang="en-US" dirty="0">
                <a:solidFill>
                  <a:schemeClr val="accent2"/>
                </a:solidFill>
              </a:rPr>
              <a:t>)</a:t>
            </a:r>
          </a:p>
          <a:p>
            <a:r>
              <a:rPr lang="en-US" dirty="0"/>
              <a:t>Defined</a:t>
            </a:r>
          </a:p>
          <a:p>
            <a:pPr lvl="1"/>
            <a:r>
              <a:rPr lang="en-US" dirty="0">
                <a:solidFill>
                  <a:schemeClr val="accent2"/>
                </a:solidFill>
              </a:rPr>
              <a:t>Disruption of the cornea’s surface epithelium commonly caused by an eyelash, a small foreign body, contact lenses, or a scratch from a fingernail</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Diabetic Retinopathy</a:t>
            </a:r>
          </a:p>
        </p:txBody>
      </p:sp>
      <p:sp>
        <p:nvSpPr>
          <p:cNvPr id="33795" name="Rectangle 3"/>
          <p:cNvSpPr>
            <a:spLocks noGrp="1" noChangeArrowheads="1"/>
          </p:cNvSpPr>
          <p:nvPr>
            <p:ph type="body" idx="1"/>
          </p:nvPr>
        </p:nvSpPr>
        <p:spPr/>
        <p:txBody>
          <a:bodyPr/>
          <a:lstStyle/>
          <a:p>
            <a:r>
              <a:rPr lang="es-ES" dirty="0"/>
              <a:t>Pronunciado
(</a:t>
            </a:r>
            <a:r>
              <a:rPr lang="es-ES" dirty="0" err="1"/>
              <a:t>dye</a:t>
            </a:r>
            <a:r>
              <a:rPr lang="es-ES" dirty="0"/>
              <a:t>-ah-BET-ik </a:t>
            </a:r>
            <a:r>
              <a:rPr lang="es-ES" dirty="0" err="1"/>
              <a:t>reh</a:t>
            </a:r>
            <a:r>
              <a:rPr lang="es-ES" dirty="0"/>
              <a:t>-</a:t>
            </a:r>
            <a:r>
              <a:rPr lang="es-ES" dirty="0" err="1"/>
              <a:t>tin</a:t>
            </a:r>
            <a:r>
              <a:rPr lang="es-ES" dirty="0"/>
              <a:t>-OP-ah-</a:t>
            </a:r>
            <a:r>
              <a:rPr lang="es-ES" dirty="0" err="1"/>
              <a:t>thee</a:t>
            </a:r>
            <a:r>
              <a:rPr lang="es-ES" dirty="0"/>
              <a:t>)
Definido
Condición que ocurre como consecuencia de una duración de 8 a 10 años de diabetes mellitus en la que los capilares de la retina experimentan cicatrices  
</a:t>
            </a: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Diabetic Retinopathy</a:t>
            </a:r>
          </a:p>
        </p:txBody>
      </p:sp>
      <p:sp>
        <p:nvSpPr>
          <p:cNvPr id="34819" name="Rectangle 3"/>
          <p:cNvSpPr>
            <a:spLocks noGrp="1" noChangeArrowheads="1"/>
          </p:cNvSpPr>
          <p:nvPr>
            <p:ph type="body" idx="1"/>
          </p:nvPr>
        </p:nvSpPr>
        <p:spPr>
          <a:xfrm>
            <a:off x="533400" y="1371600"/>
            <a:ext cx="8229600" cy="4800600"/>
          </a:xfrm>
        </p:spPr>
        <p:txBody>
          <a:bodyPr/>
          <a:lstStyle/>
          <a:p>
            <a:r>
              <a:rPr lang="es-ES" dirty="0"/>
              <a:t>Causas de las cicatrices capilares de la retina
Dilatación y constricción anormales de los vasos
Hemorragias
</a:t>
            </a:r>
            <a:r>
              <a:rPr lang="es-ES" dirty="0" err="1"/>
              <a:t>Microaneurismas</a:t>
            </a:r>
            <a:r>
              <a:rPr lang="es-ES" dirty="0"/>
              <a:t>
Formación anormal de nuevos vasos causando fugas de sangre en el humor vítreo
Las fugas causan una disminución permanente de la nitidez de la visión
</a:t>
            </a:r>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Ectropion</a:t>
            </a:r>
          </a:p>
        </p:txBody>
      </p:sp>
      <p:sp>
        <p:nvSpPr>
          <p:cNvPr id="35843" name="Rectangle 3"/>
          <p:cNvSpPr>
            <a:spLocks noGrp="1" noChangeArrowheads="1"/>
          </p:cNvSpPr>
          <p:nvPr>
            <p:ph type="body" idx="1"/>
          </p:nvPr>
        </p:nvSpPr>
        <p:spPr/>
        <p:txBody>
          <a:bodyPr/>
          <a:lstStyle/>
          <a:p>
            <a:r>
              <a:rPr lang="es-ES" dirty="0"/>
              <a:t>Pronunciado
(</a:t>
            </a:r>
            <a:r>
              <a:rPr lang="es-ES" dirty="0" err="1"/>
              <a:t>ek</a:t>
            </a:r>
            <a:r>
              <a:rPr lang="es-ES" dirty="0"/>
              <a:t>-TROH-pee-</a:t>
            </a:r>
            <a:r>
              <a:rPr lang="es-ES" dirty="0" err="1"/>
              <a:t>on</a:t>
            </a:r>
            <a:r>
              <a:rPr lang="es-ES" dirty="0"/>
              <a:t>)
Definido
"</a:t>
            </a:r>
            <a:r>
              <a:rPr lang="es-ES" dirty="0" err="1"/>
              <a:t>Turning</a:t>
            </a:r>
            <a:r>
              <a:rPr lang="es-ES" dirty="0"/>
              <a:t> </a:t>
            </a:r>
            <a:r>
              <a:rPr lang="es-ES" dirty="0" err="1"/>
              <a:t>out</a:t>
            </a:r>
            <a:r>
              <a:rPr lang="es-ES" dirty="0"/>
              <a:t>" o eversión de los márgenes de las pestañas desde el globo ocular que conduce a la exposición del párpado y la superficie del globo ocular y el revestimiento
Ocurre especialmente en el párpado inferior
</a:t>
            </a:r>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Entropion</a:t>
            </a:r>
          </a:p>
        </p:txBody>
      </p:sp>
      <p:sp>
        <p:nvSpPr>
          <p:cNvPr id="36867" name="Rectangle 3"/>
          <p:cNvSpPr>
            <a:spLocks noGrp="1" noChangeArrowheads="1"/>
          </p:cNvSpPr>
          <p:nvPr>
            <p:ph type="body" idx="1"/>
          </p:nvPr>
        </p:nvSpPr>
        <p:spPr/>
        <p:txBody>
          <a:bodyPr/>
          <a:lstStyle/>
          <a:p>
            <a:r>
              <a:rPr lang="es-ES" dirty="0"/>
              <a:t>Pronunciado
(en-TROH-pee-</a:t>
            </a:r>
            <a:r>
              <a:rPr lang="es-ES" dirty="0" err="1"/>
              <a:t>on</a:t>
            </a:r>
            <a:r>
              <a:rPr lang="es-ES" dirty="0"/>
              <a:t>)
Definido
"Entrando" de los márgenes de las pestañas resultando en la sensación similar a la de un cuerpo extraño en el ojo (enrojecimiento, desgarro, ardor y picazón)
Se produce especialmente en los márgenes más bajos
</a:t>
            </a:r>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Exophthalmia</a:t>
            </a:r>
          </a:p>
        </p:txBody>
      </p:sp>
      <p:sp>
        <p:nvSpPr>
          <p:cNvPr id="37891" name="Rectangle 3"/>
          <p:cNvSpPr>
            <a:spLocks noGrp="1" noChangeArrowheads="1"/>
          </p:cNvSpPr>
          <p:nvPr>
            <p:ph type="body" idx="1"/>
          </p:nvPr>
        </p:nvSpPr>
        <p:spPr/>
        <p:txBody>
          <a:bodyPr/>
          <a:lstStyle/>
          <a:p>
            <a:r>
              <a:rPr lang="es-ES" dirty="0"/>
              <a:t>Pronunciado
(</a:t>
            </a:r>
            <a:r>
              <a:rPr lang="es-ES" dirty="0" err="1"/>
              <a:t>eks</a:t>
            </a:r>
            <a:r>
              <a:rPr lang="es-ES" dirty="0"/>
              <a:t>-off-THAL-me-ah)
Definido
Protuberancia anormal del globo ocular generalmente con la esclerótica notable sobre el iris
Típicamente debido a un volumen expandido de contenido orbital</a:t>
            </a:r>
            <a:endParaRPr lang="en-US" dirty="0">
              <a:solidFill>
                <a:schemeClr val="accent2"/>
              </a:solidFil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Glaucoma</a:t>
            </a:r>
          </a:p>
        </p:txBody>
      </p:sp>
      <p:sp>
        <p:nvSpPr>
          <p:cNvPr id="38915" name="Rectangle 3"/>
          <p:cNvSpPr>
            <a:spLocks noGrp="1" noChangeArrowheads="1"/>
          </p:cNvSpPr>
          <p:nvPr>
            <p:ph type="body" idx="1"/>
          </p:nvPr>
        </p:nvSpPr>
        <p:spPr/>
        <p:txBody>
          <a:bodyPr/>
          <a:lstStyle/>
          <a:p>
            <a:r>
              <a:rPr lang="es-ES" dirty="0"/>
              <a:t>Pronunciado
(</a:t>
            </a:r>
            <a:r>
              <a:rPr lang="es-ES" dirty="0" err="1"/>
              <a:t>glau</a:t>
            </a:r>
            <a:r>
              <a:rPr lang="es-ES" dirty="0"/>
              <a:t>-KOH-</a:t>
            </a:r>
            <a:r>
              <a:rPr lang="es-ES" dirty="0" err="1"/>
              <a:t>mah</a:t>
            </a:r>
            <a:r>
              <a:rPr lang="es-ES" dirty="0"/>
              <a:t>)
Definido
Trastornos oculares identificados como grupo debido al aumento de la presión intraocular
</a:t>
            </a:r>
            <a:endParaRPr lang="en-US" dirty="0">
              <a:solidFill>
                <a:schemeClr val="accent2"/>
              </a:solidFill>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Glaucoma</a:t>
            </a:r>
          </a:p>
        </p:txBody>
      </p:sp>
      <p:sp>
        <p:nvSpPr>
          <p:cNvPr id="39939" name="Rectangle 3"/>
          <p:cNvSpPr>
            <a:spLocks noGrp="1" noChangeArrowheads="1"/>
          </p:cNvSpPr>
          <p:nvPr>
            <p:ph type="body" idx="1"/>
          </p:nvPr>
        </p:nvSpPr>
        <p:spPr>
          <a:xfrm>
            <a:off x="533400" y="1295400"/>
            <a:ext cx="8153400" cy="4495800"/>
          </a:xfrm>
        </p:spPr>
        <p:txBody>
          <a:bodyPr/>
          <a:lstStyle/>
          <a:p>
            <a:r>
              <a:rPr lang="es-ES" dirty="0"/>
              <a:t>Glaucoma crónico de ángulo abierto
Trastorno primario
Desglose en el sistema de drenaje de la circulación del humor acuoso
La elevación gradual de la presión interna conduce a una disminución del suministro de sangre al nervio óptico y a la retina
La visión periférica se pierde gradualmente cuando no se trata
</a:t>
            </a:r>
            <a:endParaRPr lang="en-US" dirty="0">
              <a:solidFill>
                <a:srgbClr val="006600"/>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Glaucoma</a:t>
            </a:r>
          </a:p>
        </p:txBody>
      </p:sp>
      <p:sp>
        <p:nvSpPr>
          <p:cNvPr id="40963" name="Rectangle 3"/>
          <p:cNvSpPr>
            <a:spLocks noGrp="1" noChangeArrowheads="1"/>
          </p:cNvSpPr>
          <p:nvPr>
            <p:ph type="body" idx="1"/>
          </p:nvPr>
        </p:nvSpPr>
        <p:spPr>
          <a:xfrm>
            <a:off x="457200" y="1295400"/>
            <a:ext cx="8305800" cy="4724400"/>
          </a:xfrm>
        </p:spPr>
        <p:txBody>
          <a:bodyPr>
            <a:normAutofit lnSpcReduction="10000"/>
          </a:bodyPr>
          <a:lstStyle/>
          <a:p>
            <a:r>
              <a:rPr lang="es-ES" dirty="0"/>
              <a:t>Glaucoma agudo de ángulo cerrado
La boca del sistema de drenaje es estrecha y se cierra por completo
No permitir ningún flujo de humor acuoso
Ocurrencia rápida caracterizada por dolor intenso, visión borrosa, fotofobia, enrojecimiento y ver "halos" alrededor de la luz
Si no se trata, la persona puede perder la vista dentro de varios días
</a:t>
            </a:r>
            <a:endParaRPr lang="en-US" sz="20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Hemianopia</a:t>
            </a:r>
          </a:p>
        </p:txBody>
      </p:sp>
      <p:sp>
        <p:nvSpPr>
          <p:cNvPr id="41987" name="Rectangle 3"/>
          <p:cNvSpPr>
            <a:spLocks noGrp="1" noChangeArrowheads="1"/>
          </p:cNvSpPr>
          <p:nvPr>
            <p:ph type="body" idx="1"/>
          </p:nvPr>
        </p:nvSpPr>
        <p:spPr/>
        <p:txBody>
          <a:bodyPr/>
          <a:lstStyle/>
          <a:p>
            <a:r>
              <a:rPr lang="es-ES" dirty="0"/>
              <a:t>Pronunciado
(</a:t>
            </a:r>
            <a:r>
              <a:rPr lang="es-ES" dirty="0" err="1"/>
              <a:t>hem</a:t>
            </a:r>
            <a:r>
              <a:rPr lang="es-ES" dirty="0"/>
              <a:t>-</a:t>
            </a:r>
            <a:r>
              <a:rPr lang="es-ES" dirty="0" err="1"/>
              <a:t>ee</a:t>
            </a:r>
            <a:r>
              <a:rPr lang="es-ES" dirty="0"/>
              <a:t>-</a:t>
            </a:r>
            <a:r>
              <a:rPr lang="es-ES" dirty="0" err="1"/>
              <a:t>an</a:t>
            </a:r>
            <a:r>
              <a:rPr lang="es-ES" dirty="0"/>
              <a:t>-NOP-</a:t>
            </a:r>
            <a:r>
              <a:rPr lang="es-ES" dirty="0" err="1"/>
              <a:t>ee</a:t>
            </a:r>
            <a:r>
              <a:rPr lang="es-ES" dirty="0"/>
              <a:t>-ah)
Definido
Pérdida de visión o ceguera en la mitad del campo visual</a:t>
            </a:r>
            <a:endParaRPr lang="en-US" dirty="0">
              <a:solidFill>
                <a:schemeClr val="accent2"/>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Hordeolum (Stye)</a:t>
            </a:r>
          </a:p>
        </p:txBody>
      </p:sp>
      <p:sp>
        <p:nvSpPr>
          <p:cNvPr id="43011" name="Rectangle 3"/>
          <p:cNvSpPr>
            <a:spLocks noGrp="1" noChangeArrowheads="1"/>
          </p:cNvSpPr>
          <p:nvPr>
            <p:ph type="body" idx="1"/>
          </p:nvPr>
        </p:nvSpPr>
        <p:spPr/>
        <p:txBody>
          <a:bodyPr/>
          <a:lstStyle/>
          <a:p>
            <a:r>
              <a:rPr lang="es-ES" dirty="0"/>
              <a:t>Pronunciado
(</a:t>
            </a:r>
            <a:r>
              <a:rPr lang="es-ES" dirty="0" err="1"/>
              <a:t>hor</a:t>
            </a:r>
            <a:r>
              <a:rPr lang="es-ES" dirty="0"/>
              <a:t>-DEE-oh-</a:t>
            </a:r>
            <a:r>
              <a:rPr lang="es-ES" dirty="0" err="1"/>
              <a:t>lum</a:t>
            </a:r>
            <a:r>
              <a:rPr lang="es-ES" dirty="0"/>
              <a:t>)
Definido
Infección bacteriana de un folículo de pestañas o una glándula sebácea
Originario de enrojecimiento, hinchazón y sensibilidad leve en el margen de las pestañas
</a:t>
            </a:r>
            <a:endParaRPr lang="en-US" dirty="0">
              <a:solidFill>
                <a:schemeClr val="accent2"/>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3"/>
          <p:cNvSpPr>
            <a:spLocks noGrp="1" noChangeArrowheads="1"/>
          </p:cNvSpPr>
          <p:nvPr>
            <p:ph type="body" idx="1"/>
          </p:nvPr>
        </p:nvSpPr>
        <p:spPr>
          <a:xfrm>
            <a:off x="533400" y="1371600"/>
            <a:ext cx="8153400" cy="4724400"/>
          </a:xfrm>
        </p:spPr>
        <p:txBody>
          <a:bodyPr>
            <a:normAutofit fontScale="92500"/>
          </a:bodyPr>
          <a:lstStyle/>
          <a:p>
            <a:r>
              <a:rPr lang="es-ES" dirty="0"/>
              <a:t>Pronunciado
(alto por OH-pee-ah)
Definido
Error de refracción en el que la lente del ojo no puede enfocarse en una imagen con precisión
Resultados en visión borrosa debido a los rayos de luz enfocados detrás de la retina porque el globo ocular es más corto de lo normal
También llamada visión de futuro
</a:t>
            </a:r>
            <a:endParaRPr lang="en-US" sz="2000" dirty="0"/>
          </a:p>
        </p:txBody>
      </p:sp>
      <p:sp>
        <p:nvSpPr>
          <p:cNvPr id="44036" name="Rectangle 4"/>
          <p:cNvSpPr>
            <a:spLocks noGrp="1" noChangeArrowheads="1"/>
          </p:cNvSpPr>
          <p:nvPr>
            <p:ph type="title"/>
          </p:nvPr>
        </p:nvSpPr>
        <p:spPr/>
        <p:txBody>
          <a:bodyPr/>
          <a:lstStyle/>
          <a:p>
            <a:r>
              <a:rPr lang="en-US"/>
              <a:t>Hyperopia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Hyperopia</a:t>
            </a:r>
          </a:p>
        </p:txBody>
      </p:sp>
      <p:sp>
        <p:nvSpPr>
          <p:cNvPr id="49155" name="Rectangle 3"/>
          <p:cNvSpPr>
            <a:spLocks noGrp="1" noChangeArrowheads="1"/>
          </p:cNvSpPr>
          <p:nvPr>
            <p:ph type="body" idx="1"/>
          </p:nvPr>
        </p:nvSpPr>
        <p:spPr>
          <a:xfrm>
            <a:off x="457200" y="1447800"/>
            <a:ext cx="5181600" cy="669925"/>
          </a:xfrm>
        </p:spPr>
        <p:txBody>
          <a:bodyPr/>
          <a:lstStyle/>
          <a:p>
            <a:pPr>
              <a:buFontTx/>
              <a:buNone/>
            </a:pPr>
            <a:r>
              <a:rPr lang="en-US" sz="2800">
                <a:solidFill>
                  <a:schemeClr val="tx1"/>
                </a:solidFill>
              </a:rPr>
              <a:t>Hyperopia (Farsightedness)</a:t>
            </a:r>
          </a:p>
        </p:txBody>
      </p:sp>
      <p:pic>
        <p:nvPicPr>
          <p:cNvPr id="49157" name="Picture 5" descr="41"/>
          <p:cNvPicPr>
            <a:picLocks noChangeAspect="1" noChangeArrowheads="1"/>
          </p:cNvPicPr>
          <p:nvPr/>
        </p:nvPicPr>
        <p:blipFill>
          <a:blip r:embed="rId3" cstate="print"/>
          <a:srcRect/>
          <a:stretch>
            <a:fillRect/>
          </a:stretch>
        </p:blipFill>
        <p:spPr bwMode="auto">
          <a:xfrm>
            <a:off x="1757363" y="2133600"/>
            <a:ext cx="5557837" cy="3810000"/>
          </a:xfrm>
          <a:prstGeom prst="rect">
            <a:avLst/>
          </a:prstGeom>
          <a:noFill/>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Hyphema (Hyphemia)</a:t>
            </a:r>
          </a:p>
        </p:txBody>
      </p:sp>
      <p:sp>
        <p:nvSpPr>
          <p:cNvPr id="45059" name="Rectangle 3"/>
          <p:cNvSpPr>
            <a:spLocks noGrp="1" noChangeArrowheads="1"/>
          </p:cNvSpPr>
          <p:nvPr>
            <p:ph type="body" idx="1"/>
          </p:nvPr>
        </p:nvSpPr>
        <p:spPr/>
        <p:txBody>
          <a:bodyPr/>
          <a:lstStyle/>
          <a:p>
            <a:r>
              <a:rPr lang="es-ES" dirty="0"/>
              <a:t>Pronunciado
(alta-FEE-</a:t>
            </a:r>
            <a:r>
              <a:rPr lang="es-ES" dirty="0" err="1"/>
              <a:t>mah</a:t>
            </a:r>
            <a:r>
              <a:rPr lang="es-ES" dirty="0"/>
              <a:t>)
Definido
Sangrado en la cámara anterior del ojo 
Resultando como una complicación postoperatoria o de una lesión ocular contundente
</a:t>
            </a:r>
            <a:endParaRPr lang="en-US" dirty="0">
              <a:solidFill>
                <a:schemeClr val="accent2"/>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a:xfrm>
            <a:off x="457200" y="1295400"/>
            <a:ext cx="8305800" cy="4876800"/>
          </a:xfrm>
        </p:spPr>
        <p:txBody>
          <a:bodyPr/>
          <a:lstStyle/>
          <a:p>
            <a:r>
              <a:rPr lang="es-ES" dirty="0"/>
              <a:t>Pronunciado
(</a:t>
            </a:r>
            <a:r>
              <a:rPr lang="es-ES" dirty="0" err="1"/>
              <a:t>kair</a:t>
            </a:r>
            <a:r>
              <a:rPr lang="es-ES" dirty="0"/>
              <a:t>-ah-TYE-</a:t>
            </a:r>
            <a:r>
              <a:rPr lang="es-ES" dirty="0" err="1"/>
              <a:t>tis</a:t>
            </a:r>
            <a:r>
              <a:rPr lang="es-ES" dirty="0"/>
              <a:t>)
Definido
Inflamación de la córnea causada por un microorganismo, traumatismo ocular, una ruptura en la inervación sensorial de la córnea, reacción de hipersensibilidad o un defecto de desgarro 
Puede deberse a ojos secos o cierre ineficaz de los párpados
</a:t>
            </a:r>
            <a:endParaRPr lang="en-US" dirty="0">
              <a:solidFill>
                <a:schemeClr val="accent2"/>
              </a:solidFill>
            </a:endParaRPr>
          </a:p>
        </p:txBody>
      </p:sp>
      <p:sp>
        <p:nvSpPr>
          <p:cNvPr id="46084" name="Rectangle 4"/>
          <p:cNvSpPr>
            <a:spLocks noGrp="1" noChangeArrowheads="1"/>
          </p:cNvSpPr>
          <p:nvPr>
            <p:ph type="title"/>
          </p:nvPr>
        </p:nvSpPr>
        <p:spPr/>
        <p:txBody>
          <a:bodyPr/>
          <a:lstStyle/>
          <a:p>
            <a:r>
              <a:rPr lang="en-US"/>
              <a:t>Keratitis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762000" y="152400"/>
            <a:ext cx="7772400" cy="1143000"/>
          </a:xfrm>
        </p:spPr>
        <p:txBody>
          <a:bodyPr/>
          <a:lstStyle/>
          <a:p>
            <a:r>
              <a:rPr lang="en-US"/>
              <a:t>Myopia</a:t>
            </a:r>
          </a:p>
        </p:txBody>
      </p:sp>
      <p:sp>
        <p:nvSpPr>
          <p:cNvPr id="47107" name="Rectangle 3"/>
          <p:cNvSpPr>
            <a:spLocks noGrp="1" noChangeArrowheads="1"/>
          </p:cNvSpPr>
          <p:nvPr>
            <p:ph type="body" idx="1"/>
          </p:nvPr>
        </p:nvSpPr>
        <p:spPr>
          <a:xfrm>
            <a:off x="457200" y="1371600"/>
            <a:ext cx="8229600" cy="4648200"/>
          </a:xfrm>
        </p:spPr>
        <p:txBody>
          <a:bodyPr>
            <a:normAutofit lnSpcReduction="10000"/>
          </a:bodyPr>
          <a:lstStyle/>
          <a:p>
            <a:r>
              <a:rPr lang="es-ES" dirty="0"/>
              <a:t>Pronunciado
(mi-OH-pee-ah)
Definido
Error de refracción en el que la lente del ojo no puede enfocarse en una imagen con precisión
Resultando en visión distante borrosa debido a los rayos de luz enfocados frente a la retina porque el globo ocular es más largo de lo normal
También conocido como miopía</a:t>
            </a:r>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Myopia</a:t>
            </a:r>
          </a:p>
        </p:txBody>
      </p:sp>
      <p:pic>
        <p:nvPicPr>
          <p:cNvPr id="48132" name="Picture 4" descr="45"/>
          <p:cNvPicPr>
            <a:picLocks noChangeAspect="1" noChangeArrowheads="1"/>
          </p:cNvPicPr>
          <p:nvPr/>
        </p:nvPicPr>
        <p:blipFill>
          <a:blip r:embed="rId3" cstate="print"/>
          <a:srcRect/>
          <a:stretch>
            <a:fillRect/>
          </a:stretch>
        </p:blipFill>
        <p:spPr bwMode="auto">
          <a:xfrm>
            <a:off x="1600200" y="2438400"/>
            <a:ext cx="5519738" cy="3433763"/>
          </a:xfrm>
          <a:prstGeom prst="rect">
            <a:avLst/>
          </a:prstGeom>
          <a:noFill/>
        </p:spPr>
      </p:pic>
      <p:sp>
        <p:nvSpPr>
          <p:cNvPr id="48131" name="Rectangle 3"/>
          <p:cNvSpPr>
            <a:spLocks noGrp="1" noChangeArrowheads="1"/>
          </p:cNvSpPr>
          <p:nvPr>
            <p:ph type="body" idx="1"/>
          </p:nvPr>
        </p:nvSpPr>
        <p:spPr>
          <a:xfrm>
            <a:off x="762000" y="1447800"/>
            <a:ext cx="4495800" cy="669925"/>
          </a:xfrm>
        </p:spPr>
        <p:txBody>
          <a:bodyPr>
            <a:normAutofit fontScale="92500"/>
          </a:bodyPr>
          <a:lstStyle/>
          <a:p>
            <a:pPr>
              <a:buFontTx/>
              <a:buNone/>
            </a:pPr>
            <a:r>
              <a:rPr lang="en-US" sz="2800">
                <a:solidFill>
                  <a:schemeClr val="tx1"/>
                </a:solidFill>
              </a:rPr>
              <a:t>Myopia (nearsightedness)</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457200" y="1746250"/>
            <a:ext cx="8229600" cy="4273550"/>
          </a:xfrm>
        </p:spPr>
        <p:txBody>
          <a:bodyPr/>
          <a:lstStyle/>
          <a:p>
            <a:r>
              <a:rPr lang="es-ES" dirty="0"/>
              <a:t>Pronunciado
(</a:t>
            </a:r>
            <a:r>
              <a:rPr lang="es-ES" dirty="0" err="1"/>
              <a:t>Nik</a:t>
            </a:r>
            <a:r>
              <a:rPr lang="es-ES" dirty="0"/>
              <a:t>-tah-LOH-pee-AH)
Definido
Visión inadecuada por la noche o en iluminación débil después de la reducción en la síntesis de rodopsina
Compuesto en varillas de retina que permite al ojo ajustarse a la luz de baja densidad
</a:t>
            </a:r>
            <a:endParaRPr lang="en-US" dirty="0">
              <a:solidFill>
                <a:schemeClr val="accent2"/>
              </a:solidFill>
            </a:endParaRPr>
          </a:p>
        </p:txBody>
      </p:sp>
      <p:sp>
        <p:nvSpPr>
          <p:cNvPr id="50180" name="Rectangle 4"/>
          <p:cNvSpPr>
            <a:spLocks noGrp="1" noChangeArrowheads="1"/>
          </p:cNvSpPr>
          <p:nvPr>
            <p:ph type="title"/>
          </p:nvPr>
        </p:nvSpPr>
        <p:spPr>
          <a:xfrm>
            <a:off x="457200" y="304800"/>
            <a:ext cx="8305800" cy="1143000"/>
          </a:xfrm>
        </p:spPr>
        <p:txBody>
          <a:bodyPr>
            <a:normAutofit fontScale="90000"/>
          </a:bodyPr>
          <a:lstStyle/>
          <a:p>
            <a:r>
              <a:rPr lang="en-US"/>
              <a:t>Nyctalopia</a:t>
            </a:r>
            <a:br>
              <a:rPr lang="en-US"/>
            </a:br>
            <a:r>
              <a:rPr lang="en-US"/>
              <a:t>(Night Blindness)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3"/>
          <p:cNvSpPr>
            <a:spLocks noGrp="1" noChangeArrowheads="1"/>
          </p:cNvSpPr>
          <p:nvPr>
            <p:ph type="body" idx="1"/>
          </p:nvPr>
        </p:nvSpPr>
        <p:spPr>
          <a:xfrm>
            <a:off x="457200" y="1295400"/>
            <a:ext cx="8229600" cy="4953000"/>
          </a:xfrm>
        </p:spPr>
        <p:txBody>
          <a:bodyPr/>
          <a:lstStyle/>
          <a:p>
            <a:r>
              <a:rPr lang="es-ES" dirty="0"/>
              <a:t>Pronunciado
(</a:t>
            </a:r>
            <a:r>
              <a:rPr lang="es-ES" dirty="0" err="1"/>
              <a:t>niss</a:t>
            </a:r>
            <a:r>
              <a:rPr lang="es-ES" dirty="0"/>
              <a:t>-TAG-mus)
Definido
Movimientos rítmicos involuntarios verticales, horizontales, rotativos o mixtos del ojo(s)
Causada por el uso de alcohol o ciertos medicamentos, lesiones en el cerebro o el oído interno, anomalías congénitas, lesión nerviosa al nacer o desarrollo anormal de la retina
</a:t>
            </a:r>
            <a:endParaRPr lang="en-US" dirty="0"/>
          </a:p>
        </p:txBody>
      </p:sp>
      <p:sp>
        <p:nvSpPr>
          <p:cNvPr id="51204" name="Rectangle 4"/>
          <p:cNvSpPr>
            <a:spLocks noGrp="1" noChangeArrowheads="1"/>
          </p:cNvSpPr>
          <p:nvPr>
            <p:ph type="title"/>
          </p:nvPr>
        </p:nvSpPr>
        <p:spPr/>
        <p:txBody>
          <a:bodyPr/>
          <a:lstStyle/>
          <a:p>
            <a:r>
              <a:rPr lang="en-US"/>
              <a:t>Nystagmus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a:xfrm>
            <a:off x="533400" y="1371600"/>
            <a:ext cx="8153400" cy="4618038"/>
          </a:xfrm>
        </p:spPr>
        <p:txBody>
          <a:bodyPr/>
          <a:lstStyle/>
          <a:p>
            <a:r>
              <a:rPr lang="es-ES" dirty="0"/>
              <a:t>Pronunciado
(off-THAL-me-ah </a:t>
            </a:r>
            <a:r>
              <a:rPr lang="es-ES" dirty="0" err="1"/>
              <a:t>nee</a:t>
            </a:r>
            <a:r>
              <a:rPr lang="es-ES" dirty="0"/>
              <a:t>-oh-</a:t>
            </a:r>
            <a:r>
              <a:rPr lang="es-ES" dirty="0" err="1"/>
              <a:t>nay</a:t>
            </a:r>
            <a:r>
              <a:rPr lang="es-ES" dirty="0"/>
              <a:t>-TOR-</a:t>
            </a:r>
            <a:r>
              <a:rPr lang="es-ES" dirty="0" err="1"/>
              <a:t>um</a:t>
            </a:r>
            <a:r>
              <a:rPr lang="es-ES" dirty="0"/>
              <a:t>)
Definido
Inflamación purulenta (contiene pus) de la conjuntiva y/o córnea en recién nacidos
La causa de la queratitis y la conjuntivitis se debe a la exposición del recién nacido a agentes virales, bacterianos, químicos o </a:t>
            </a:r>
            <a:r>
              <a:rPr lang="es-ES" dirty="0" err="1"/>
              <a:t>clamidiados</a:t>
            </a:r>
            <a:r>
              <a:rPr lang="es-ES" dirty="0"/>
              <a:t>
</a:t>
            </a:r>
            <a:endParaRPr lang="en-US" dirty="0"/>
          </a:p>
        </p:txBody>
      </p:sp>
      <p:sp>
        <p:nvSpPr>
          <p:cNvPr id="52228" name="Rectangle 4"/>
          <p:cNvSpPr>
            <a:spLocks noGrp="1" noChangeArrowheads="1"/>
          </p:cNvSpPr>
          <p:nvPr>
            <p:ph type="title"/>
          </p:nvPr>
        </p:nvSpPr>
        <p:spPr/>
        <p:txBody>
          <a:bodyPr/>
          <a:lstStyle/>
          <a:p>
            <a:r>
              <a:rPr lang="en-US"/>
              <a:t>Ophthalmia Neonatorum</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0"/>
            <a:ext cx="7772400" cy="1143000"/>
          </a:xfrm>
        </p:spPr>
        <p:txBody>
          <a:bodyPr/>
          <a:lstStyle/>
          <a:p>
            <a:r>
              <a:rPr lang="en-US"/>
              <a:t>Presbyopia</a:t>
            </a:r>
          </a:p>
        </p:txBody>
      </p:sp>
      <p:sp>
        <p:nvSpPr>
          <p:cNvPr id="53251" name="Rectangle 3"/>
          <p:cNvSpPr>
            <a:spLocks noGrp="1" noChangeArrowheads="1"/>
          </p:cNvSpPr>
          <p:nvPr>
            <p:ph type="body" idx="1"/>
          </p:nvPr>
        </p:nvSpPr>
        <p:spPr>
          <a:xfrm>
            <a:off x="457200" y="1219200"/>
            <a:ext cx="8229600" cy="4572000"/>
          </a:xfrm>
        </p:spPr>
        <p:txBody>
          <a:bodyPr/>
          <a:lstStyle/>
          <a:p>
            <a:r>
              <a:rPr lang="es-ES" dirty="0"/>
              <a:t>Pronunciado
(prez-</a:t>
            </a:r>
            <a:r>
              <a:rPr lang="es-ES" dirty="0" err="1"/>
              <a:t>bee</a:t>
            </a:r>
            <a:r>
              <a:rPr lang="es-ES" dirty="0"/>
              <a:t>-OH-pee-ah)
Definido
Error de refracción que ocurre después de los 40 años
La lente del ojo no puede enfocarse en una imagen con precisión debido a la pérdida de elasticidad 
También llamado hipermetropía debido a una mejor claridad de objetos distantes</a:t>
            </a:r>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a:xfrm>
            <a:off x="533400" y="1371600"/>
            <a:ext cx="8153400" cy="4572000"/>
          </a:xfrm>
        </p:spPr>
        <p:txBody>
          <a:bodyPr>
            <a:normAutofit lnSpcReduction="10000"/>
          </a:bodyPr>
          <a:lstStyle/>
          <a:p>
            <a:r>
              <a:rPr lang="es-ES" dirty="0"/>
              <a:t>Pronunciado
(Ter-IJ-</a:t>
            </a:r>
            <a:r>
              <a:rPr lang="es-ES" dirty="0" err="1"/>
              <a:t>ee</a:t>
            </a:r>
            <a:r>
              <a:rPr lang="es-ES" dirty="0"/>
              <a:t>-</a:t>
            </a:r>
            <a:r>
              <a:rPr lang="es-ES" dirty="0" err="1"/>
              <a:t>um</a:t>
            </a:r>
            <a:r>
              <a:rPr lang="es-ES" dirty="0"/>
              <a:t>)
Definido
Crecimiento irregular que se desarrolla como un pliegue en la conjuntiva
Por lo general, en el lado nasal de la córnea
Interrumpe la visión si se extiende sobre la pupila
Puede ser causada por alergias y exposición excesiva a la luz ultravioleta
</a:t>
            </a:r>
            <a:endParaRPr lang="en-US" dirty="0"/>
          </a:p>
        </p:txBody>
      </p:sp>
      <p:sp>
        <p:nvSpPr>
          <p:cNvPr id="55300" name="Rectangle 4"/>
          <p:cNvSpPr>
            <a:spLocks noGrp="1" noChangeArrowheads="1"/>
          </p:cNvSpPr>
          <p:nvPr>
            <p:ph type="title"/>
          </p:nvPr>
        </p:nvSpPr>
        <p:spPr/>
        <p:txBody>
          <a:bodyPr/>
          <a:lstStyle/>
          <a:p>
            <a:r>
              <a:rPr lang="en-US"/>
              <a:t>Pterygium</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Pterygium</a:t>
            </a:r>
          </a:p>
        </p:txBody>
      </p:sp>
      <p:pic>
        <p:nvPicPr>
          <p:cNvPr id="56324" name="Picture 4" descr="51"/>
          <p:cNvPicPr>
            <a:picLocks noChangeAspect="1" noChangeArrowheads="1"/>
          </p:cNvPicPr>
          <p:nvPr/>
        </p:nvPicPr>
        <p:blipFill>
          <a:blip r:embed="rId3" cstate="print"/>
          <a:srcRect/>
          <a:stretch>
            <a:fillRect/>
          </a:stretch>
        </p:blipFill>
        <p:spPr bwMode="auto">
          <a:xfrm>
            <a:off x="3048000" y="1524000"/>
            <a:ext cx="5638800" cy="4572000"/>
          </a:xfrm>
          <a:prstGeom prst="rect">
            <a:avLst/>
          </a:prstGeom>
          <a:noFill/>
        </p:spPr>
      </p:pic>
      <p:sp>
        <p:nvSpPr>
          <p:cNvPr id="56325" name="Rectangle 5"/>
          <p:cNvSpPr>
            <a:spLocks noGrp="1" noChangeArrowheads="1"/>
          </p:cNvSpPr>
          <p:nvPr>
            <p:ph type="body" idx="1"/>
          </p:nvPr>
        </p:nvSpPr>
        <p:spPr>
          <a:xfrm>
            <a:off x="762000" y="1447800"/>
            <a:ext cx="4495800" cy="669925"/>
          </a:xfrm>
          <a:noFill/>
          <a:ln/>
        </p:spPr>
        <p:txBody>
          <a:bodyPr/>
          <a:lstStyle/>
          <a:p>
            <a:pPr>
              <a:buFontTx/>
              <a:buNone/>
            </a:pPr>
            <a:r>
              <a:rPr lang="en-US" sz="2800">
                <a:solidFill>
                  <a:schemeClr val="tx1"/>
                </a:solidFill>
              </a:rPr>
              <a:t>Pterygium</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Retinal Detachment</a:t>
            </a:r>
          </a:p>
        </p:txBody>
      </p:sp>
      <p:sp>
        <p:nvSpPr>
          <p:cNvPr id="57347" name="Rectangle 3"/>
          <p:cNvSpPr>
            <a:spLocks noGrp="1" noChangeArrowheads="1"/>
          </p:cNvSpPr>
          <p:nvPr>
            <p:ph type="body" idx="1"/>
          </p:nvPr>
        </p:nvSpPr>
        <p:spPr>
          <a:xfrm>
            <a:off x="609600" y="1381388"/>
            <a:ext cx="8153400" cy="4724400"/>
          </a:xfrm>
        </p:spPr>
        <p:txBody>
          <a:bodyPr/>
          <a:lstStyle/>
          <a:p>
            <a:r>
              <a:rPr lang="es-ES" dirty="0"/>
              <a:t>Pronunciado
(desprendimiento RET-in-al)
Definido
Separación parcial o completa de la retina de la capa vascular pigmentada llamada coroides, interrumpiendo el suministro vascular a la retina y creando así una emergencia médica
</a:t>
            </a:r>
            <a:endParaRPr lang="en-US" dirty="0">
              <a:solidFill>
                <a:schemeClr val="accent2"/>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Retinal Tear</a:t>
            </a:r>
          </a:p>
        </p:txBody>
      </p:sp>
      <p:sp>
        <p:nvSpPr>
          <p:cNvPr id="58371" name="Rectangle 3"/>
          <p:cNvSpPr>
            <a:spLocks noGrp="1" noChangeArrowheads="1"/>
          </p:cNvSpPr>
          <p:nvPr>
            <p:ph type="body" idx="1"/>
          </p:nvPr>
        </p:nvSpPr>
        <p:spPr/>
        <p:txBody>
          <a:bodyPr/>
          <a:lstStyle/>
          <a:p>
            <a:r>
              <a:rPr lang="es-ES" dirty="0"/>
              <a:t>Pronunciado
(RET-in-al </a:t>
            </a:r>
            <a:r>
              <a:rPr lang="es-ES" dirty="0" err="1"/>
              <a:t>tear</a:t>
            </a:r>
            <a:r>
              <a:rPr lang="es-ES" dirty="0"/>
              <a:t>)
Definido
Apertura en la retina que permite la fuga de humor vítreo
</a:t>
            </a:r>
            <a:endParaRPr lang="en-US" dirty="0">
              <a:solidFill>
                <a:schemeClr val="accent2"/>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a:xfrm>
            <a:off x="533400" y="1447800"/>
            <a:ext cx="8153400" cy="4495800"/>
          </a:xfrm>
        </p:spPr>
        <p:txBody>
          <a:bodyPr/>
          <a:lstStyle/>
          <a:p>
            <a:r>
              <a:rPr lang="es-ES" dirty="0"/>
              <a:t>Pronunciado
(</a:t>
            </a:r>
            <a:r>
              <a:rPr lang="es-ES" dirty="0" err="1"/>
              <a:t>skleh</a:t>
            </a:r>
            <a:r>
              <a:rPr lang="es-ES" dirty="0"/>
              <a:t>-RYE-</a:t>
            </a:r>
            <a:r>
              <a:rPr lang="es-ES" dirty="0" err="1"/>
              <a:t>tis</a:t>
            </a:r>
            <a:r>
              <a:rPr lang="es-ES" dirty="0"/>
              <a:t>)
Definido
Presencia de inflamación en el blanco, revestimiento exterior del globo ocular, la esclerótica
Los síntomas incluyen enrojecimiento intenso con dolor sordo y posiblemente alguna pérdida de la visión
</a:t>
            </a:r>
            <a:endParaRPr lang="en-US" dirty="0"/>
          </a:p>
        </p:txBody>
      </p:sp>
      <p:sp>
        <p:nvSpPr>
          <p:cNvPr id="59396" name="Rectangle 4"/>
          <p:cNvSpPr>
            <a:spLocks noGrp="1" noChangeArrowheads="1"/>
          </p:cNvSpPr>
          <p:nvPr>
            <p:ph type="title"/>
          </p:nvPr>
        </p:nvSpPr>
        <p:spPr/>
        <p:txBody>
          <a:bodyPr/>
          <a:lstStyle/>
          <a:p>
            <a:r>
              <a:rPr lang="en-US"/>
              <a:t>Scleritis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Scotoma	</a:t>
            </a:r>
          </a:p>
        </p:txBody>
      </p:sp>
      <p:sp>
        <p:nvSpPr>
          <p:cNvPr id="61443" name="Rectangle 3"/>
          <p:cNvSpPr>
            <a:spLocks noGrp="1" noChangeArrowheads="1"/>
          </p:cNvSpPr>
          <p:nvPr>
            <p:ph type="body" idx="1"/>
          </p:nvPr>
        </p:nvSpPr>
        <p:spPr/>
        <p:txBody>
          <a:bodyPr/>
          <a:lstStyle/>
          <a:p>
            <a:r>
              <a:rPr lang="en-US" dirty="0"/>
              <a:t>Pronounced</a:t>
            </a:r>
          </a:p>
          <a:p>
            <a:pPr lvl="1"/>
            <a:r>
              <a:rPr lang="en-US" dirty="0">
                <a:solidFill>
                  <a:schemeClr val="accent2"/>
                </a:solidFill>
              </a:rPr>
              <a:t>(</a:t>
            </a:r>
            <a:r>
              <a:rPr lang="en-US" dirty="0" err="1">
                <a:solidFill>
                  <a:schemeClr val="accent2"/>
                </a:solidFill>
              </a:rPr>
              <a:t>skoh</a:t>
            </a:r>
            <a:r>
              <a:rPr lang="en-US" dirty="0">
                <a:solidFill>
                  <a:schemeClr val="accent2"/>
                </a:solidFill>
              </a:rPr>
              <a:t>-</a:t>
            </a:r>
            <a:r>
              <a:rPr lang="en-US" b="1" dirty="0">
                <a:solidFill>
                  <a:schemeClr val="accent2"/>
                </a:solidFill>
              </a:rPr>
              <a:t>TOH</a:t>
            </a:r>
            <a:r>
              <a:rPr lang="en-US" dirty="0">
                <a:solidFill>
                  <a:schemeClr val="accent2"/>
                </a:solidFill>
              </a:rPr>
              <a:t>-</a:t>
            </a:r>
            <a:r>
              <a:rPr lang="en-US" dirty="0" err="1">
                <a:solidFill>
                  <a:schemeClr val="accent2"/>
                </a:solidFill>
              </a:rPr>
              <a:t>mah</a:t>
            </a:r>
            <a:r>
              <a:rPr lang="en-US" dirty="0">
                <a:solidFill>
                  <a:schemeClr val="accent2"/>
                </a:solidFill>
              </a:rPr>
              <a:t>)</a:t>
            </a:r>
          </a:p>
          <a:p>
            <a:r>
              <a:rPr lang="en-US" dirty="0"/>
              <a:t>Defined</a:t>
            </a:r>
          </a:p>
          <a:p>
            <a:pPr lvl="1"/>
            <a:r>
              <a:rPr lang="en-US" dirty="0">
                <a:solidFill>
                  <a:schemeClr val="accent2"/>
                </a:solidFill>
              </a:rPr>
              <a:t>Defined area in one or both eyes</a:t>
            </a:r>
          </a:p>
          <a:p>
            <a:pPr lvl="1"/>
            <a:r>
              <a:rPr lang="en-US" dirty="0">
                <a:solidFill>
                  <a:schemeClr val="accent2"/>
                </a:solidFill>
              </a:rPr>
              <a:t>Decreased visual function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Strabismus</a:t>
            </a:r>
          </a:p>
        </p:txBody>
      </p:sp>
      <p:sp>
        <p:nvSpPr>
          <p:cNvPr id="62467" name="Rectangle 3"/>
          <p:cNvSpPr>
            <a:spLocks noGrp="1" noChangeArrowheads="1"/>
          </p:cNvSpPr>
          <p:nvPr>
            <p:ph type="body" idx="1"/>
          </p:nvPr>
        </p:nvSpPr>
        <p:spPr>
          <a:xfrm>
            <a:off x="533400" y="1371600"/>
            <a:ext cx="8153400" cy="4618038"/>
          </a:xfrm>
        </p:spPr>
        <p:txBody>
          <a:bodyPr>
            <a:normAutofit lnSpcReduction="10000"/>
          </a:bodyPr>
          <a:lstStyle/>
          <a:p>
            <a:r>
              <a:rPr lang="es-ES" dirty="0"/>
              <a:t>Pronunciado
(</a:t>
            </a:r>
            <a:r>
              <a:rPr lang="es-ES" dirty="0" err="1"/>
              <a:t>strah</a:t>
            </a:r>
            <a:r>
              <a:rPr lang="es-ES" dirty="0"/>
              <a:t>-BIZ-mus)
Definido
Fallo de los ojos para mirar en la misma dirección debido a la debilidad en los músculos que controlan la posición del ojo
El tipo más común es el estrabismo no paralítico
Defecto heredado en el que la posición ocular de los dos ojos no tiene relación
</a:t>
            </a:r>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Strabismus</a:t>
            </a:r>
          </a:p>
        </p:txBody>
      </p:sp>
      <p:sp>
        <p:nvSpPr>
          <p:cNvPr id="63491" name="Rectangle 3"/>
          <p:cNvSpPr>
            <a:spLocks noGrp="1" noChangeArrowheads="1"/>
          </p:cNvSpPr>
          <p:nvPr>
            <p:ph type="body" idx="1"/>
          </p:nvPr>
        </p:nvSpPr>
        <p:spPr/>
        <p:txBody>
          <a:bodyPr/>
          <a:lstStyle/>
          <a:p>
            <a:r>
              <a:rPr lang="es-ES" dirty="0"/>
              <a:t>Estrabismo convergente
También conocido como "</a:t>
            </a:r>
            <a:r>
              <a:rPr lang="es-ES" dirty="0" err="1"/>
              <a:t>Crosseye</a:t>
            </a:r>
            <a:r>
              <a:rPr lang="es-ES" dirty="0"/>
              <a:t>" 
También conocido como "</a:t>
            </a:r>
            <a:r>
              <a:rPr lang="es-ES" dirty="0" err="1"/>
              <a:t>Esotropia</a:t>
            </a:r>
            <a:r>
              <a:rPr lang="es-ES" dirty="0"/>
              <a:t>"
El ojo afectado gira hacia adentro
Por lo general se desarrolla en la infancia o en la primera infancia
</a:t>
            </a:r>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Strabismus</a:t>
            </a:r>
          </a:p>
        </p:txBody>
      </p:sp>
      <p:sp>
        <p:nvSpPr>
          <p:cNvPr id="64515" name="Rectangle 3"/>
          <p:cNvSpPr>
            <a:spLocks noGrp="1" noChangeArrowheads="1"/>
          </p:cNvSpPr>
          <p:nvPr>
            <p:ph type="body" idx="1"/>
          </p:nvPr>
        </p:nvSpPr>
        <p:spPr>
          <a:xfrm>
            <a:off x="457200" y="1371600"/>
            <a:ext cx="8229600" cy="4318000"/>
          </a:xfrm>
        </p:spPr>
        <p:txBody>
          <a:bodyPr/>
          <a:lstStyle/>
          <a:p>
            <a:r>
              <a:rPr lang="es-ES" dirty="0"/>
              <a:t>Estrabismo divergente
También conocido como "</a:t>
            </a:r>
            <a:r>
              <a:rPr lang="es-ES" dirty="0" err="1"/>
              <a:t>Walleye</a:t>
            </a:r>
            <a:r>
              <a:rPr lang="es-ES" dirty="0"/>
              <a:t>"
También conocido como "</a:t>
            </a:r>
            <a:r>
              <a:rPr lang="es-ES" dirty="0" err="1"/>
              <a:t>Exotropia</a:t>
            </a:r>
            <a:r>
              <a:rPr lang="es-ES" dirty="0"/>
              <a:t>"
El ojo afectado gira hacia afuera
</a:t>
            </a:r>
            <a:endParaRPr lang="en-US" dirty="0">
              <a:solidFill>
                <a:schemeClr val="accent2"/>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Strabismus</a:t>
            </a:r>
          </a:p>
        </p:txBody>
      </p:sp>
      <p:sp>
        <p:nvSpPr>
          <p:cNvPr id="65539" name="Rectangle 3"/>
          <p:cNvSpPr>
            <a:spLocks noGrp="1" noChangeArrowheads="1"/>
          </p:cNvSpPr>
          <p:nvPr>
            <p:ph type="body" idx="1"/>
          </p:nvPr>
        </p:nvSpPr>
        <p:spPr>
          <a:xfrm>
            <a:off x="457200" y="1447800"/>
            <a:ext cx="3581400" cy="1862138"/>
          </a:xfrm>
        </p:spPr>
        <p:txBody>
          <a:bodyPr/>
          <a:lstStyle/>
          <a:p>
            <a:pPr>
              <a:buFontTx/>
              <a:buNone/>
            </a:pPr>
            <a:r>
              <a:rPr lang="en-US">
                <a:solidFill>
                  <a:schemeClr val="tx1"/>
                </a:solidFill>
              </a:rPr>
              <a:t>Strabismus</a:t>
            </a:r>
            <a:br>
              <a:rPr lang="en-US">
                <a:solidFill>
                  <a:schemeClr val="tx1"/>
                </a:solidFill>
              </a:rPr>
            </a:br>
            <a:r>
              <a:rPr lang="en-US" sz="2800">
                <a:solidFill>
                  <a:schemeClr val="tx1"/>
                </a:solidFill>
              </a:rPr>
              <a:t>(A) Convergent</a:t>
            </a:r>
            <a:br>
              <a:rPr lang="en-US" sz="2800">
                <a:solidFill>
                  <a:schemeClr val="tx1"/>
                </a:solidFill>
              </a:rPr>
            </a:br>
            <a:r>
              <a:rPr lang="en-US" sz="2800">
                <a:solidFill>
                  <a:schemeClr val="tx1"/>
                </a:solidFill>
              </a:rPr>
              <a:t>(B) Divergent</a:t>
            </a:r>
          </a:p>
        </p:txBody>
      </p:sp>
      <p:pic>
        <p:nvPicPr>
          <p:cNvPr id="65541" name="Picture 5" descr="59"/>
          <p:cNvPicPr>
            <a:picLocks noChangeAspect="1" noChangeArrowheads="1"/>
          </p:cNvPicPr>
          <p:nvPr/>
        </p:nvPicPr>
        <p:blipFill>
          <a:blip r:embed="rId3" cstate="print"/>
          <a:srcRect/>
          <a:stretch>
            <a:fillRect/>
          </a:stretch>
        </p:blipFill>
        <p:spPr bwMode="auto">
          <a:xfrm>
            <a:off x="4038600" y="1447800"/>
            <a:ext cx="4652963" cy="4724400"/>
          </a:xfrm>
          <a:prstGeom prst="rect">
            <a:avLst/>
          </a:prstGeom>
          <a:noFill/>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a:xfrm>
            <a:off x="457200" y="1295400"/>
            <a:ext cx="8229600" cy="4724400"/>
          </a:xfrm>
        </p:spPr>
        <p:txBody>
          <a:bodyPr/>
          <a:lstStyle/>
          <a:p>
            <a:pPr>
              <a:lnSpc>
                <a:spcPct val="90000"/>
              </a:lnSpc>
            </a:pPr>
            <a:r>
              <a:rPr lang="es-ES" dirty="0"/>
              <a:t>Pronunciado
(Sentencia-I-</a:t>
            </a:r>
            <a:r>
              <a:rPr lang="es-ES" dirty="0" err="1"/>
              <a:t>ee</a:t>
            </a:r>
            <a:r>
              <a:rPr lang="es-ES" dirty="0"/>
              <a:t>-ah)
Definido
Adhesión en el ojo que se desarrolla como una complicación de trauma o cirugía
Afección secundaria de una de las siguientes afecciones patológicas: cataratas, glaucoma, queratitis o uveítis
La adhesión hace que el iris se adhiera a la lente o a la córnea
</a:t>
            </a:r>
            <a:endParaRPr lang="en-US" dirty="0"/>
          </a:p>
        </p:txBody>
      </p:sp>
      <p:sp>
        <p:nvSpPr>
          <p:cNvPr id="66564" name="Rectangle 4"/>
          <p:cNvSpPr>
            <a:spLocks noGrp="1" noChangeArrowheads="1"/>
          </p:cNvSpPr>
          <p:nvPr>
            <p:ph type="title"/>
          </p:nvPr>
        </p:nvSpPr>
        <p:spPr/>
        <p:txBody>
          <a:bodyPr/>
          <a:lstStyle/>
          <a:p>
            <a:r>
              <a:rPr lang="en-US"/>
              <a:t>Synechia</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Trachoma</a:t>
            </a:r>
          </a:p>
        </p:txBody>
      </p:sp>
      <p:sp>
        <p:nvSpPr>
          <p:cNvPr id="69635" name="Rectangle 3"/>
          <p:cNvSpPr>
            <a:spLocks noGrp="1" noChangeArrowheads="1"/>
          </p:cNvSpPr>
          <p:nvPr>
            <p:ph type="body" idx="1"/>
          </p:nvPr>
        </p:nvSpPr>
        <p:spPr/>
        <p:txBody>
          <a:bodyPr/>
          <a:lstStyle/>
          <a:p>
            <a:r>
              <a:rPr lang="es-ES" dirty="0"/>
              <a:t>Pronunciado
(bandeja-KOH-</a:t>
            </a:r>
            <a:r>
              <a:rPr lang="es-ES" dirty="0" err="1"/>
              <a:t>mah</a:t>
            </a:r>
            <a:r>
              <a:rPr lang="es-ES" dirty="0"/>
              <a:t>)
Definido
Enfermedad ocular infecciosa causada por Chlamydia </a:t>
            </a:r>
            <a:r>
              <a:rPr lang="es-ES" dirty="0" err="1"/>
              <a:t>trachomatis</a:t>
            </a:r>
            <a:r>
              <a:rPr lang="es-ES" dirty="0"/>
              <a:t>
Crónico y conducirá a la ceguera sin tratamiento
Los primeros síntomas incluyen desgarro, dolor, fotofobia e inflamación
</a:t>
            </a: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xfrm>
            <a:off x="685800" y="1295400"/>
            <a:ext cx="8001000" cy="4572000"/>
          </a:xfrm>
        </p:spPr>
        <p:txBody>
          <a:bodyPr/>
          <a:lstStyle/>
          <a:p>
            <a:r>
              <a:rPr lang="es-ES" dirty="0"/>
              <a:t>Pronunciado
(</a:t>
            </a:r>
            <a:r>
              <a:rPr lang="es-ES" dirty="0" err="1"/>
              <a:t>yoo</a:t>
            </a:r>
            <a:r>
              <a:rPr lang="es-ES" dirty="0"/>
              <a:t>-</a:t>
            </a:r>
            <a:r>
              <a:rPr lang="es-ES" dirty="0" err="1"/>
              <a:t>vee</a:t>
            </a:r>
            <a:r>
              <a:rPr lang="es-ES" dirty="0"/>
              <a:t>-EYE-</a:t>
            </a:r>
            <a:r>
              <a:rPr lang="es-ES" dirty="0" err="1"/>
              <a:t>tis</a:t>
            </a:r>
            <a:r>
              <a:rPr lang="es-ES" dirty="0"/>
              <a:t>)
Definido
Inflamación de la capa vascular media del ojo formada por el iris, el cuerpo ciliar y la coroides
Caracterizado por visión borrosa, dolor, enrojecimiento, constricción pupilar y fotofobia intensa
</a:t>
            </a:r>
            <a:endParaRPr lang="en-US" dirty="0"/>
          </a:p>
        </p:txBody>
      </p:sp>
      <p:sp>
        <p:nvSpPr>
          <p:cNvPr id="71684" name="Rectangle 4"/>
          <p:cNvSpPr>
            <a:spLocks noGrp="1" noChangeArrowheads="1"/>
          </p:cNvSpPr>
          <p:nvPr>
            <p:ph type="title"/>
          </p:nvPr>
        </p:nvSpPr>
        <p:spPr/>
        <p:txBody>
          <a:bodyPr/>
          <a:lstStyle/>
          <a:p>
            <a:r>
              <a:rPr lang="en-US"/>
              <a:t>Uveitis</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ctrTitle"/>
          </p:nvPr>
        </p:nvSpPr>
        <p:spPr>
          <a:xfrm>
            <a:off x="3124200" y="1600200"/>
            <a:ext cx="5638800" cy="1371600"/>
          </a:xfrm>
        </p:spPr>
        <p:txBody>
          <a:bodyPr>
            <a:normAutofit fontScale="90000"/>
          </a:bodyPr>
          <a:lstStyle/>
          <a:p>
            <a:r>
              <a:rPr lang="es-ES" dirty="0"/>
              <a:t>TECNIQUES, TRATAMIENTOS Y PROCEDIMIENTOS DIAGNOSTICOS
</a:t>
            </a:r>
            <a:endParaRPr lang="en-US" dirty="0"/>
          </a:p>
        </p:txBody>
      </p:sp>
      <p:sp>
        <p:nvSpPr>
          <p:cNvPr id="72707" name="Rectangle 3"/>
          <p:cNvSpPr>
            <a:spLocks noGrp="1" noChangeArrowheads="1"/>
          </p:cNvSpPr>
          <p:nvPr>
            <p:ph type="subTitle" idx="1"/>
          </p:nvPr>
        </p:nvSpPr>
        <p:spPr>
          <a:xfrm>
            <a:off x="3124200" y="3429000"/>
            <a:ext cx="5638800" cy="1295400"/>
          </a:xfrm>
        </p:spPr>
        <p:txBody>
          <a:bodyPr>
            <a:normAutofit fontScale="92500" lnSpcReduction="10000"/>
          </a:bodyPr>
          <a:lstStyle/>
          <a:p>
            <a:r>
              <a:rPr lang="en-US" sz="4400" dirty="0"/>
              <a:t>The Eye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body" idx="1"/>
          </p:nvPr>
        </p:nvSpPr>
        <p:spPr>
          <a:xfrm>
            <a:off x="685800" y="1752600"/>
            <a:ext cx="7772400" cy="4419600"/>
          </a:xfrm>
        </p:spPr>
        <p:txBody>
          <a:bodyPr/>
          <a:lstStyle/>
          <a:p>
            <a:pPr>
              <a:lnSpc>
                <a:spcPct val="90000"/>
              </a:lnSpc>
            </a:pPr>
            <a:r>
              <a:rPr lang="en-US" dirty="0"/>
              <a:t>Corneal transplant</a:t>
            </a:r>
          </a:p>
          <a:p>
            <a:pPr lvl="1">
              <a:lnSpc>
                <a:spcPct val="90000"/>
              </a:lnSpc>
            </a:pPr>
            <a:r>
              <a:rPr lang="es-ES" dirty="0">
                <a:solidFill>
                  <a:schemeClr val="accent2"/>
                </a:solidFill>
              </a:rPr>
              <a:t>Trasplante quirúrgico de una córnea donante (</a:t>
            </a:r>
            <a:r>
              <a:rPr lang="es-ES" dirty="0" err="1">
                <a:solidFill>
                  <a:schemeClr val="accent2"/>
                </a:solidFill>
              </a:rPr>
              <a:t>cadaver</a:t>
            </a:r>
            <a:r>
              <a:rPr lang="es-ES" dirty="0">
                <a:solidFill>
                  <a:schemeClr val="accent2"/>
                </a:solidFill>
              </a:rPr>
              <a:t>) en el ojo de un receptor generalmente bajo anestesia local
</a:t>
            </a:r>
            <a:r>
              <a:rPr lang="en-US" dirty="0"/>
              <a:t>Electronystagmography</a:t>
            </a:r>
          </a:p>
          <a:p>
            <a:pPr lvl="1">
              <a:lnSpc>
                <a:spcPct val="90000"/>
              </a:lnSpc>
            </a:pPr>
            <a:r>
              <a:rPr lang="es-ES" dirty="0">
                <a:solidFill>
                  <a:schemeClr val="accent2"/>
                </a:solidFill>
              </a:rPr>
              <a:t>Grupo de pruebas utilizadas en la evaluación del reflejo del vestíbulo-ocular
Reflejo normal producido por la estimulación del aparato vestibular en el que la posición ocular compensa el movimiento de la cabeza
</a:t>
            </a:r>
            <a:endParaRPr lang="en-US" dirty="0"/>
          </a:p>
        </p:txBody>
      </p:sp>
      <p:sp>
        <p:nvSpPr>
          <p:cNvPr id="73733" name="Rectangle 5"/>
          <p:cNvSpPr>
            <a:spLocks noGrp="1" noChangeArrowheads="1"/>
          </p:cNvSpPr>
          <p:nvPr>
            <p:ph type="title"/>
          </p:nvPr>
        </p:nvSpPr>
        <p:spPr>
          <a:xfrm>
            <a:off x="457200" y="304800"/>
            <a:ext cx="8229600" cy="1219200"/>
          </a:xfrm>
        </p:spPr>
        <p:txBody>
          <a:bodyPr>
            <a:normAutofit fontScale="90000"/>
          </a:bodyPr>
          <a:lstStyle/>
          <a:p>
            <a:r>
              <a:rPr lang="en-US"/>
              <a:t>Diagnostic Techniques, Treatments, and Procedures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1"/>
          </p:nvPr>
        </p:nvSpPr>
        <p:spPr>
          <a:xfrm>
            <a:off x="457200" y="1676400"/>
            <a:ext cx="8382000" cy="4267200"/>
          </a:xfrm>
        </p:spPr>
        <p:txBody>
          <a:bodyPr/>
          <a:lstStyle/>
          <a:p>
            <a:r>
              <a:rPr lang="en-US" dirty="0"/>
              <a:t>Electroretinogram (ERG)</a:t>
            </a:r>
          </a:p>
          <a:p>
            <a:pPr lvl="1"/>
            <a:r>
              <a:rPr lang="es-ES" dirty="0">
                <a:solidFill>
                  <a:schemeClr val="accent2"/>
                </a:solidFill>
              </a:rPr>
              <a:t>Registro de cambios en el potencial eléctrico de la retina después de la estimulación de la luz
</a:t>
            </a:r>
            <a:r>
              <a:rPr lang="en-US" dirty="0"/>
              <a:t>Extracapsular Cataract Extraction (ECCE)</a:t>
            </a:r>
          </a:p>
          <a:p>
            <a:pPr lvl="1"/>
            <a:r>
              <a:rPr lang="es-ES" dirty="0">
                <a:solidFill>
                  <a:schemeClr val="accent2"/>
                </a:solidFill>
              </a:rPr>
              <a:t>Extirpación quirúrgica del segmento anterior de la cápsula de la lente junto con la lente que permite la inserción de un implante de lente intraocular
</a:t>
            </a:r>
            <a:endParaRPr lang="en-US" dirty="0">
              <a:solidFill>
                <a:schemeClr val="accent2"/>
              </a:solidFill>
            </a:endParaRPr>
          </a:p>
        </p:txBody>
      </p:sp>
      <p:sp>
        <p:nvSpPr>
          <p:cNvPr id="74756" name="Rectangle 4"/>
          <p:cNvSpPr>
            <a:spLocks noGrp="1" noChangeArrowheads="1"/>
          </p:cNvSpPr>
          <p:nvPr>
            <p:ph type="title"/>
          </p:nvPr>
        </p:nvSpPr>
        <p:spPr>
          <a:xfrm>
            <a:off x="457200" y="304800"/>
            <a:ext cx="8229600" cy="1066800"/>
          </a:xfrm>
        </p:spPr>
        <p:txBody>
          <a:bodyPr>
            <a:normAutofit fontScale="90000"/>
          </a:bodyPr>
          <a:lstStyle/>
          <a:p>
            <a:r>
              <a:rPr lang="en-US"/>
              <a:t>Diagnostic Techniques, Treatments, and Procedures</a:t>
            </a:r>
            <a:r>
              <a:rPr lang="en-US" sz="4000"/>
              <a:t>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3"/>
          <p:cNvSpPr>
            <a:spLocks noGrp="1" noChangeArrowheads="1"/>
          </p:cNvSpPr>
          <p:nvPr>
            <p:ph type="body" idx="1"/>
          </p:nvPr>
        </p:nvSpPr>
        <p:spPr>
          <a:xfrm>
            <a:off x="457200" y="1676400"/>
            <a:ext cx="8229600" cy="4038600"/>
          </a:xfrm>
        </p:spPr>
        <p:txBody>
          <a:bodyPr/>
          <a:lstStyle/>
          <a:p>
            <a:r>
              <a:rPr lang="en-US" dirty="0"/>
              <a:t>Fluorescein staining</a:t>
            </a:r>
            <a:endParaRPr lang="en-US" dirty="0">
              <a:solidFill>
                <a:schemeClr val="accent2"/>
              </a:solidFill>
            </a:endParaRPr>
          </a:p>
          <a:p>
            <a:pPr lvl="1"/>
            <a:r>
              <a:rPr lang="es-ES" dirty="0">
                <a:solidFill>
                  <a:schemeClr val="accent2"/>
                </a:solidFill>
              </a:rPr>
              <a:t>Aplicación de una tira de papel de filtro estéril manchada de fluoresceína humedecida con unas gotas de solución salina estéril o anestésica estéril al bajo callejón sin salida del ojo para visualizar una abrasión corneal
</a:t>
            </a:r>
            <a:endParaRPr lang="en-US" dirty="0">
              <a:solidFill>
                <a:srgbClr val="FF0000"/>
              </a:solidFill>
            </a:endParaRPr>
          </a:p>
        </p:txBody>
      </p:sp>
      <p:sp>
        <p:nvSpPr>
          <p:cNvPr id="76804"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Treatments, and Procedures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a:xfrm>
            <a:off x="457200" y="1676400"/>
            <a:ext cx="8229600" cy="4495800"/>
          </a:xfrm>
        </p:spPr>
        <p:txBody>
          <a:bodyPr>
            <a:normAutofit lnSpcReduction="10000"/>
          </a:bodyPr>
          <a:lstStyle/>
          <a:p>
            <a:r>
              <a:rPr lang="en-US" dirty="0"/>
              <a:t>Gonioscopy</a:t>
            </a:r>
          </a:p>
          <a:p>
            <a:pPr lvl="1"/>
            <a:r>
              <a:rPr lang="es-ES" dirty="0">
                <a:solidFill>
                  <a:schemeClr val="accent2"/>
                </a:solidFill>
              </a:rPr>
              <a:t>Proceso de visualización del ángulo de visión del ojo de la cámara anterior para la evaluación, gestión y clasificación de estructuras de ángulo normales y anormales 
Implante de lente intraocular
Proceso quirúrgico de extracción de cataratas e inserción de una lente artificial en el ojo del paciente
Restaura la agudeza visual y proporciona una mejor percepción de la profundidad, refracción de la luz y visión binocular
</a:t>
            </a:r>
            <a:endParaRPr lang="en-US" dirty="0">
              <a:solidFill>
                <a:schemeClr val="tx2"/>
              </a:solidFill>
            </a:endParaRPr>
          </a:p>
        </p:txBody>
      </p:sp>
      <p:sp>
        <p:nvSpPr>
          <p:cNvPr id="77828"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r>
              <a:rPr lang="en-US" sz="4000"/>
              <a:t> </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a:xfrm>
            <a:off x="533400" y="1676400"/>
            <a:ext cx="8153400" cy="4419600"/>
          </a:xfrm>
        </p:spPr>
        <p:txBody>
          <a:bodyPr/>
          <a:lstStyle/>
          <a:p>
            <a:r>
              <a:rPr lang="en-US" dirty="0"/>
              <a:t>Iridectomy</a:t>
            </a:r>
          </a:p>
          <a:p>
            <a:pPr lvl="1"/>
            <a:r>
              <a:rPr lang="es-ES" dirty="0">
                <a:solidFill>
                  <a:schemeClr val="accent2"/>
                </a:solidFill>
              </a:rPr>
              <a:t>Extracción de un pequeño segmento del iris para abrir un ángulo de cámara anterior y permitir el flujo de humor acuoso entre las cámaras anterior y posterior
Alivia la presión intraocular de la persona
</a:t>
            </a:r>
            <a:endParaRPr lang="en-US" dirty="0">
              <a:solidFill>
                <a:schemeClr val="accent2"/>
              </a:solidFill>
            </a:endParaRPr>
          </a:p>
        </p:txBody>
      </p:sp>
      <p:sp>
        <p:nvSpPr>
          <p:cNvPr id="78852" name="Rectangle 4"/>
          <p:cNvSpPr>
            <a:spLocks noGrp="1" noChangeArrowheads="1"/>
          </p:cNvSpPr>
          <p:nvPr>
            <p:ph type="title"/>
          </p:nvPr>
        </p:nvSpPr>
        <p:spPr>
          <a:xfrm>
            <a:off x="457200" y="304800"/>
            <a:ext cx="82296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body" idx="1"/>
          </p:nvPr>
        </p:nvSpPr>
        <p:spPr>
          <a:xfrm>
            <a:off x="533400" y="1752600"/>
            <a:ext cx="8153400" cy="4191000"/>
          </a:xfrm>
        </p:spPr>
        <p:txBody>
          <a:bodyPr/>
          <a:lstStyle/>
          <a:p>
            <a:r>
              <a:rPr lang="en-US" dirty="0"/>
              <a:t>Keratoplasty</a:t>
            </a:r>
          </a:p>
          <a:p>
            <a:pPr lvl="1"/>
            <a:r>
              <a:rPr lang="es-ES" dirty="0">
                <a:solidFill>
                  <a:schemeClr val="accent2"/>
                </a:solidFill>
              </a:rPr>
              <a:t>Trasplante de tejido corneal de un ojo humano a otro para mejorar la visión en el ojo afectado
También llamado injerto corneal
</a:t>
            </a:r>
            <a:endParaRPr lang="en-US" dirty="0"/>
          </a:p>
        </p:txBody>
      </p:sp>
      <p:sp>
        <p:nvSpPr>
          <p:cNvPr id="121859" name="Rectangle 1027"/>
          <p:cNvSpPr>
            <a:spLocks noGrp="1" noChangeArrowheads="1"/>
          </p:cNvSpPr>
          <p:nvPr>
            <p:ph type="title"/>
          </p:nvPr>
        </p:nvSpPr>
        <p:spPr>
          <a:xfrm>
            <a:off x="457200" y="304800"/>
            <a:ext cx="82296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3"/>
          <p:cNvSpPr>
            <a:spLocks noGrp="1" noChangeArrowheads="1"/>
          </p:cNvSpPr>
          <p:nvPr>
            <p:ph type="body" idx="1"/>
          </p:nvPr>
        </p:nvSpPr>
        <p:spPr>
          <a:xfrm>
            <a:off x="457200" y="1676400"/>
            <a:ext cx="8305800" cy="4343400"/>
          </a:xfrm>
        </p:spPr>
        <p:txBody>
          <a:bodyPr/>
          <a:lstStyle/>
          <a:p>
            <a:r>
              <a:rPr lang="en-US" dirty="0"/>
              <a:t>Laser in situ Keratomileusis (LASIK)</a:t>
            </a:r>
          </a:p>
          <a:p>
            <a:pPr lvl="1"/>
            <a:r>
              <a:rPr lang="en-US" dirty="0">
                <a:solidFill>
                  <a:schemeClr val="accent2"/>
                </a:solidFill>
              </a:rPr>
              <a:t>LASIK procedure is a form of laser vision correction for nearsightedness (myopia)</a:t>
            </a:r>
          </a:p>
          <a:p>
            <a:r>
              <a:rPr lang="en-US" dirty="0"/>
              <a:t>Ophthalmoscopy</a:t>
            </a:r>
          </a:p>
          <a:p>
            <a:pPr lvl="1"/>
            <a:r>
              <a:rPr lang="es-ES" dirty="0">
                <a:solidFill>
                  <a:schemeClr val="accent2"/>
                </a:solidFill>
              </a:rPr>
              <a:t>Examen de las estructuras externas e internas del ojo
Utiliza un oftalmoscopio
</a:t>
            </a:r>
            <a:endParaRPr lang="en-US" dirty="0">
              <a:solidFill>
                <a:schemeClr val="accent2"/>
              </a:solidFill>
            </a:endParaRPr>
          </a:p>
        </p:txBody>
      </p:sp>
      <p:sp>
        <p:nvSpPr>
          <p:cNvPr id="79876"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304800"/>
            <a:ext cx="8229600" cy="1371600"/>
          </a:xfrm>
        </p:spPr>
        <p:txBody>
          <a:bodyPr/>
          <a:lstStyle/>
          <a:p>
            <a:r>
              <a:rPr lang="en-US"/>
              <a:t>Diagnostic Techniques, Treatments, and Procedures</a:t>
            </a:r>
          </a:p>
        </p:txBody>
      </p:sp>
      <p:sp>
        <p:nvSpPr>
          <p:cNvPr id="117763" name="Rectangle 3"/>
          <p:cNvSpPr>
            <a:spLocks noGrp="1" noChangeArrowheads="1"/>
          </p:cNvSpPr>
          <p:nvPr>
            <p:ph type="body" idx="1"/>
          </p:nvPr>
        </p:nvSpPr>
        <p:spPr>
          <a:xfrm>
            <a:off x="457200" y="1828800"/>
            <a:ext cx="8229600" cy="4191000"/>
          </a:xfrm>
        </p:spPr>
        <p:txBody>
          <a:bodyPr/>
          <a:lstStyle/>
          <a:p>
            <a:r>
              <a:rPr lang="en-US" dirty="0"/>
              <a:t>Pachymetry</a:t>
            </a:r>
            <a:endParaRPr lang="en-US" dirty="0">
              <a:solidFill>
                <a:schemeClr val="accent2"/>
              </a:solidFill>
            </a:endParaRPr>
          </a:p>
          <a:p>
            <a:pPr lvl="1"/>
            <a:r>
              <a:rPr lang="es-ES" dirty="0">
                <a:solidFill>
                  <a:schemeClr val="accent2"/>
                </a:solidFill>
              </a:rPr>
              <a:t>Mide el grosor de la córnea
Los ojos del paciente están adormecidos 
Utiliza un instrumento de onda ultrasónica para medir el grosor de cada córnea
</a:t>
            </a:r>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body" idx="1"/>
          </p:nvPr>
        </p:nvSpPr>
        <p:spPr>
          <a:xfrm>
            <a:off x="457200" y="1676400"/>
            <a:ext cx="8305800" cy="4419600"/>
          </a:xfrm>
        </p:spPr>
        <p:txBody>
          <a:bodyPr/>
          <a:lstStyle/>
          <a:p>
            <a:r>
              <a:rPr lang="en-US" dirty="0"/>
              <a:t>Phacoemulsification</a:t>
            </a:r>
          </a:p>
          <a:p>
            <a:pPr lvl="1"/>
            <a:r>
              <a:rPr lang="es-ES" dirty="0">
                <a:solidFill>
                  <a:schemeClr val="accent2"/>
                </a:solidFill>
              </a:rPr>
              <a:t>Extracción de una lente mediante el uso de vibraciones de ultrasonido para dividir el material de la lente en partículas diminutas que se pueden succionar fuera del ojo
</a:t>
            </a:r>
            <a:r>
              <a:rPr lang="en-US" dirty="0"/>
              <a:t>Photo Refractive Keratectomy</a:t>
            </a:r>
          </a:p>
          <a:p>
            <a:pPr lvl="1"/>
            <a:r>
              <a:rPr lang="es-ES" dirty="0">
                <a:solidFill>
                  <a:schemeClr val="accent2"/>
                </a:solidFill>
              </a:rPr>
              <a:t>Procedimiento quirúrgico en el que unas pocas capas de células superficiales corneales son afeitadas por un "rayo láser </a:t>
            </a:r>
            <a:r>
              <a:rPr lang="es-ES" dirty="0" err="1">
                <a:solidFill>
                  <a:schemeClr val="accent2"/>
                </a:solidFill>
              </a:rPr>
              <a:t>excimer</a:t>
            </a:r>
            <a:r>
              <a:rPr lang="es-ES" dirty="0">
                <a:solidFill>
                  <a:schemeClr val="accent2"/>
                </a:solidFill>
              </a:rPr>
              <a:t>" para aplanar la córnea y reducir la miopía o miopía
</a:t>
            </a:r>
            <a:endParaRPr lang="en-US" dirty="0">
              <a:solidFill>
                <a:schemeClr val="accent2"/>
              </a:solidFill>
            </a:endParaRPr>
          </a:p>
        </p:txBody>
      </p:sp>
      <p:sp>
        <p:nvSpPr>
          <p:cNvPr id="80900"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3"/>
          <p:cNvSpPr>
            <a:spLocks noGrp="1" noChangeArrowheads="1"/>
          </p:cNvSpPr>
          <p:nvPr>
            <p:ph type="body" idx="1"/>
          </p:nvPr>
        </p:nvSpPr>
        <p:spPr>
          <a:xfrm>
            <a:off x="533400" y="1600200"/>
            <a:ext cx="8229600" cy="4495800"/>
          </a:xfrm>
        </p:spPr>
        <p:txBody>
          <a:bodyPr>
            <a:normAutofit lnSpcReduction="10000"/>
          </a:bodyPr>
          <a:lstStyle/>
          <a:p>
            <a:r>
              <a:rPr lang="en-US" dirty="0"/>
              <a:t>Retinal Photocoagulation</a:t>
            </a:r>
          </a:p>
          <a:p>
            <a:pPr lvl="1"/>
            <a:r>
              <a:rPr lang="es-ES" dirty="0">
                <a:solidFill>
                  <a:schemeClr val="accent2"/>
                </a:solidFill>
              </a:rPr>
              <a:t>Procedimiento quirúrgico con un láser de argón para tratar afecciones como el desprendimiento de retina y la retinopatía diabética
Desprendimiento de retina – láser de argón utilizado para crear un área de inflamación, que desarrollará adherencias, causando una soldadura de las capas
Retinopatía diabética – láser de argón utilizado para sellar </a:t>
            </a:r>
            <a:r>
              <a:rPr lang="es-ES" dirty="0" err="1">
                <a:solidFill>
                  <a:schemeClr val="accent2"/>
                </a:solidFill>
              </a:rPr>
              <a:t>microaneurismas</a:t>
            </a:r>
            <a:r>
              <a:rPr lang="es-ES" dirty="0">
                <a:solidFill>
                  <a:schemeClr val="accent2"/>
                </a:solidFill>
              </a:rPr>
              <a:t> y áreas de fuga, y para reducir el riesgo de hemorragia
</a:t>
            </a:r>
            <a:endParaRPr lang="en-US" dirty="0"/>
          </a:p>
        </p:txBody>
      </p:sp>
      <p:sp>
        <p:nvSpPr>
          <p:cNvPr id="81924"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304800"/>
            <a:ext cx="8305800" cy="1219200"/>
          </a:xfrm>
        </p:spPr>
        <p:txBody>
          <a:bodyPr>
            <a:normAutofit fontScale="90000"/>
          </a:bodyPr>
          <a:lstStyle/>
          <a:p>
            <a:r>
              <a:rPr lang="en-US"/>
              <a:t>Diagnostic Techniques, Treatments, and Procedures</a:t>
            </a:r>
          </a:p>
        </p:txBody>
      </p:sp>
      <p:sp>
        <p:nvSpPr>
          <p:cNvPr id="118787" name="Rectangle 3"/>
          <p:cNvSpPr>
            <a:spLocks noGrp="1" noChangeArrowheads="1"/>
          </p:cNvSpPr>
          <p:nvPr>
            <p:ph type="body" idx="1"/>
          </p:nvPr>
        </p:nvSpPr>
        <p:spPr>
          <a:xfrm>
            <a:off x="457200" y="1752600"/>
            <a:ext cx="8229600" cy="4267200"/>
          </a:xfrm>
        </p:spPr>
        <p:txBody>
          <a:bodyPr/>
          <a:lstStyle/>
          <a:p>
            <a:r>
              <a:rPr lang="en-US" dirty="0"/>
              <a:t>Slit-Lamp exam</a:t>
            </a:r>
          </a:p>
          <a:p>
            <a:pPr lvl="1"/>
            <a:r>
              <a:rPr lang="es-ES" dirty="0">
                <a:solidFill>
                  <a:schemeClr val="accent2"/>
                </a:solidFill>
              </a:rPr>
              <a:t>Examen de las estructuras externas e internas del ojo utilizando un microscopio de baja potencia combinado con una fuente de luz de alta intensidad enfocada para brillar como un haz de hendidura
También conocido como </a:t>
            </a:r>
            <a:r>
              <a:rPr lang="es-ES" dirty="0" err="1">
                <a:solidFill>
                  <a:schemeClr val="accent2"/>
                </a:solidFill>
              </a:rPr>
              <a:t>biomicroscopía</a:t>
            </a:r>
            <a:r>
              <a:rPr lang="es-ES" dirty="0">
                <a:solidFill>
                  <a:schemeClr val="accent2"/>
                </a:solidFill>
              </a:rPr>
              <a:t>
</a:t>
            </a:r>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p:cNvSpPr>
            <a:spLocks noGrp="1" noChangeArrowheads="1"/>
          </p:cNvSpPr>
          <p:nvPr>
            <p:ph type="body" idx="1"/>
          </p:nvPr>
        </p:nvSpPr>
        <p:spPr>
          <a:xfrm>
            <a:off x="457200" y="1600200"/>
            <a:ext cx="8229600" cy="4572000"/>
          </a:xfrm>
        </p:spPr>
        <p:txBody>
          <a:bodyPr/>
          <a:lstStyle/>
          <a:p>
            <a:r>
              <a:rPr lang="en-US" dirty="0"/>
              <a:t>Tonometry</a:t>
            </a:r>
          </a:p>
          <a:p>
            <a:pPr lvl="1"/>
            <a:r>
              <a:rPr lang="es-ES" dirty="0">
                <a:solidFill>
                  <a:schemeClr val="accent2"/>
                </a:solidFill>
              </a:rPr>
              <a:t>Proceso de determinación de la presión intraocular calculando la resistencia del globo ocular a una fuerza aplicada que causa la sangría
</a:t>
            </a:r>
            <a:r>
              <a:rPr lang="en-US" dirty="0"/>
              <a:t>Trabeculectomy</a:t>
            </a:r>
          </a:p>
          <a:p>
            <a:pPr lvl="1"/>
            <a:r>
              <a:rPr lang="es-ES" dirty="0">
                <a:solidFill>
                  <a:schemeClr val="accent2"/>
                </a:solidFill>
              </a:rPr>
              <a:t>Escisión quirúrgica de una porción de tejido </a:t>
            </a:r>
            <a:r>
              <a:rPr lang="es-ES" dirty="0" err="1">
                <a:solidFill>
                  <a:schemeClr val="accent2"/>
                </a:solidFill>
              </a:rPr>
              <a:t>corneoscleral</a:t>
            </a:r>
            <a:r>
              <a:rPr lang="es-ES" dirty="0">
                <a:solidFill>
                  <a:schemeClr val="accent2"/>
                </a:solidFill>
              </a:rPr>
              <a:t> para disminuir la presión intraocular en personas con glaucoma grave
</a:t>
            </a:r>
            <a:endParaRPr lang="en-US" dirty="0"/>
          </a:p>
        </p:txBody>
      </p:sp>
      <p:sp>
        <p:nvSpPr>
          <p:cNvPr id="82948"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a:t>
            </a:r>
            <a:br>
              <a:rPr lang="en-US"/>
            </a:br>
            <a:r>
              <a:rPr lang="en-US"/>
              <a:t>Treatments, and Procedures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type="body" idx="1"/>
          </p:nvPr>
        </p:nvSpPr>
        <p:spPr>
          <a:xfrm>
            <a:off x="457200" y="1600200"/>
            <a:ext cx="8382000" cy="4419600"/>
          </a:xfrm>
        </p:spPr>
        <p:txBody>
          <a:bodyPr/>
          <a:lstStyle/>
          <a:p>
            <a:r>
              <a:rPr lang="en-US" dirty="0"/>
              <a:t>Trabeculoplasty</a:t>
            </a:r>
          </a:p>
          <a:p>
            <a:pPr lvl="1"/>
            <a:r>
              <a:rPr lang="es-ES" dirty="0">
                <a:solidFill>
                  <a:schemeClr val="accent2"/>
                </a:solidFill>
              </a:rPr>
              <a:t>Creación quirúrgica de una fístula permanente utilizada para drenar el líquido (humor acuoso) de la cámara anterior del ojo
Generalmente se realiza bajo anestesia general
La </a:t>
            </a:r>
            <a:r>
              <a:rPr lang="es-ES" dirty="0" err="1">
                <a:solidFill>
                  <a:schemeClr val="accent2"/>
                </a:solidFill>
              </a:rPr>
              <a:t>trabeculoplastia</a:t>
            </a:r>
            <a:r>
              <a:rPr lang="es-ES" dirty="0">
                <a:solidFill>
                  <a:schemeClr val="accent2"/>
                </a:solidFill>
              </a:rPr>
              <a:t> láser es un enfoque de cirugía plástica ambulatoria utilizado en el manejo del glaucoma
</a:t>
            </a:r>
            <a:endParaRPr lang="en-US" dirty="0"/>
          </a:p>
        </p:txBody>
      </p:sp>
      <p:sp>
        <p:nvSpPr>
          <p:cNvPr id="83972"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a:t>
            </a:r>
            <a:br>
              <a:rPr lang="en-US"/>
            </a:br>
            <a:r>
              <a:rPr lang="en-US"/>
              <a:t> Treatments, and Procedures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Overview of the Ear</a:t>
            </a:r>
          </a:p>
        </p:txBody>
      </p:sp>
      <p:sp>
        <p:nvSpPr>
          <p:cNvPr id="84995" name="Rectangle 3"/>
          <p:cNvSpPr>
            <a:spLocks noGrp="1" noChangeArrowheads="1"/>
          </p:cNvSpPr>
          <p:nvPr>
            <p:ph type="body" idx="1"/>
          </p:nvPr>
        </p:nvSpPr>
        <p:spPr/>
        <p:txBody>
          <a:bodyPr/>
          <a:lstStyle/>
          <a:p>
            <a:r>
              <a:rPr lang="es-ES" dirty="0"/>
              <a:t>Dos funciones importantes del oído
Nos permite escuchar
Órgano sensorial de equilibrio o equilibrio
La ubicación de una oreja a cada lado de la cabeza produce audición </a:t>
            </a:r>
            <a:r>
              <a:rPr lang="es-ES" dirty="0" err="1"/>
              <a:t>binaural</a:t>
            </a:r>
            <a:r>
              <a:rPr lang="es-ES" dirty="0"/>
              <a:t>
Escuchar por ambas partes
</a:t>
            </a:r>
            <a:endParaRPr lang="en-US" dirty="0">
              <a:solidFill>
                <a:schemeClr val="accent2"/>
              </a:solidFill>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body" idx="1"/>
          </p:nvPr>
        </p:nvSpPr>
        <p:spPr>
          <a:xfrm>
            <a:off x="457200" y="1219200"/>
            <a:ext cx="8305800" cy="4800600"/>
          </a:xfrm>
        </p:spPr>
        <p:txBody>
          <a:bodyPr/>
          <a:lstStyle/>
          <a:p>
            <a:r>
              <a:rPr lang="en-US" dirty="0"/>
              <a:t>External ear</a:t>
            </a:r>
          </a:p>
          <a:p>
            <a:pPr lvl="1"/>
            <a:r>
              <a:rPr lang="es-ES" dirty="0">
                <a:solidFill>
                  <a:schemeClr val="accent2"/>
                </a:solidFill>
              </a:rPr>
              <a:t>Porción visible no contenida dentro de la cabeza</a:t>
            </a:r>
            <a:endParaRPr lang="en-US" dirty="0">
              <a:solidFill>
                <a:schemeClr val="accent2"/>
              </a:solidFill>
            </a:endParaRPr>
          </a:p>
          <a:p>
            <a:pPr lvl="1"/>
            <a:r>
              <a:rPr lang="en-US" dirty="0">
                <a:solidFill>
                  <a:schemeClr val="accent2"/>
                </a:solidFill>
              </a:rPr>
              <a:t>Auricle or pinna</a:t>
            </a:r>
          </a:p>
          <a:p>
            <a:pPr lvl="2"/>
            <a:r>
              <a:rPr lang="en-US" dirty="0" err="1"/>
              <a:t>Colgajo</a:t>
            </a:r>
            <a:r>
              <a:rPr lang="en-US" dirty="0"/>
              <a:t> </a:t>
            </a:r>
            <a:r>
              <a:rPr lang="en-US" dirty="0" err="1"/>
              <a:t>cartilaginso</a:t>
            </a:r>
            <a:r>
              <a:rPr lang="en-US" dirty="0"/>
              <a:t> o </a:t>
            </a:r>
            <a:r>
              <a:rPr lang="en-US" dirty="0" err="1"/>
              <a:t>lóbulo</a:t>
            </a:r>
            <a:r>
              <a:rPr lang="en-US" dirty="0"/>
              <a:t> de la </a:t>
            </a:r>
            <a:r>
              <a:rPr lang="en-US" dirty="0" err="1"/>
              <a:t>oreja</a:t>
            </a:r>
            <a:r>
              <a:rPr lang="en-US" dirty="0"/>
              <a:t>
</a:t>
            </a:r>
            <a:r>
              <a:rPr lang="en-US" dirty="0">
                <a:solidFill>
                  <a:schemeClr val="accent2"/>
                </a:solidFill>
              </a:rPr>
              <a:t>External auditory canal</a:t>
            </a:r>
          </a:p>
          <a:p>
            <a:pPr lvl="2"/>
            <a:r>
              <a:rPr lang="es-ES" dirty="0"/>
              <a:t>Tubo que conduce de la aurícula al oído medio
Forrado con pelos diminutos llamados cilios para ayudar a transmitir ondas sonoras hacia adentro
</a:t>
            </a:r>
            <a:r>
              <a:rPr lang="en-US" dirty="0">
                <a:solidFill>
                  <a:schemeClr val="accent2"/>
                </a:solidFill>
              </a:rPr>
              <a:t>Tympanic membrane (eardrum)</a:t>
            </a:r>
          </a:p>
          <a:p>
            <a:pPr lvl="2"/>
            <a:r>
              <a:rPr lang="es-ES" dirty="0"/>
              <a:t>Separa el oído externo del oído medio
</a:t>
            </a:r>
            <a:endParaRPr lang="en-US" dirty="0"/>
          </a:p>
        </p:txBody>
      </p:sp>
      <p:sp>
        <p:nvSpPr>
          <p:cNvPr id="86020" name="Rectangle 4"/>
          <p:cNvSpPr>
            <a:spLocks noGrp="1" noChangeArrowheads="1"/>
          </p:cNvSpPr>
          <p:nvPr>
            <p:ph type="title"/>
          </p:nvPr>
        </p:nvSpPr>
        <p:spPr/>
        <p:txBody>
          <a:bodyPr/>
          <a:lstStyle/>
          <a:p>
            <a:r>
              <a:rPr lang="en-US"/>
              <a:t>Structures of the Ear</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1"/>
          </p:nvPr>
        </p:nvSpPr>
        <p:spPr>
          <a:xfrm>
            <a:off x="457200" y="1219200"/>
            <a:ext cx="8305800" cy="4953000"/>
          </a:xfrm>
        </p:spPr>
        <p:txBody>
          <a:bodyPr/>
          <a:lstStyle/>
          <a:p>
            <a:r>
              <a:rPr lang="en-US" dirty="0"/>
              <a:t>Middle ear</a:t>
            </a:r>
          </a:p>
          <a:p>
            <a:pPr lvl="1"/>
            <a:r>
              <a:rPr lang="es-ES" dirty="0">
                <a:solidFill>
                  <a:schemeClr val="accent2"/>
                </a:solidFill>
              </a:rPr>
              <a:t>Tres huesos diminutos conocidos como osículos auditivos
</a:t>
            </a:r>
            <a:r>
              <a:rPr lang="es-ES" dirty="0" err="1">
                <a:solidFill>
                  <a:schemeClr val="accent2"/>
                </a:solidFill>
              </a:rPr>
              <a:t>Malleus</a:t>
            </a:r>
            <a:r>
              <a:rPr lang="es-ES" dirty="0">
                <a:solidFill>
                  <a:schemeClr val="accent2"/>
                </a:solidFill>
              </a:rPr>
              <a:t>
Se asemeja a la forma de un martillo
Conectado a la membrana timpánica y transmite vibraciones sonoras al segundo osículo auditivo</a:t>
            </a:r>
            <a:endParaRPr lang="en-US" dirty="0"/>
          </a:p>
          <a:p>
            <a:pPr lvl="1"/>
            <a:r>
              <a:rPr lang="en-US" dirty="0">
                <a:solidFill>
                  <a:schemeClr val="accent2"/>
                </a:solidFill>
              </a:rPr>
              <a:t>Incus</a:t>
            </a:r>
          </a:p>
          <a:p>
            <a:pPr lvl="2"/>
            <a:r>
              <a:rPr lang="es-ES" dirty="0"/>
              <a:t>Se asemeja a la forma de un yunque
Transmite vibraciones sonoras de </a:t>
            </a:r>
            <a:r>
              <a:rPr lang="es-ES" dirty="0" err="1"/>
              <a:t>malleus</a:t>
            </a:r>
            <a:r>
              <a:rPr lang="es-ES" dirty="0"/>
              <a:t> al tercer osículo auditivo
</a:t>
            </a:r>
            <a:endParaRPr lang="en-US" dirty="0"/>
          </a:p>
        </p:txBody>
      </p:sp>
      <p:sp>
        <p:nvSpPr>
          <p:cNvPr id="87044" name="Rectangle 4"/>
          <p:cNvSpPr>
            <a:spLocks noGrp="1" noChangeArrowheads="1"/>
          </p:cNvSpPr>
          <p:nvPr>
            <p:ph type="title"/>
          </p:nvPr>
        </p:nvSpPr>
        <p:spPr/>
        <p:txBody>
          <a:bodyPr/>
          <a:lstStyle/>
          <a:p>
            <a:r>
              <a:rPr lang="en-US"/>
              <a:t>Structures of the Ear</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type="body" idx="1"/>
          </p:nvPr>
        </p:nvSpPr>
        <p:spPr>
          <a:xfrm>
            <a:off x="457200" y="1219200"/>
            <a:ext cx="8229600" cy="4953000"/>
          </a:xfrm>
        </p:spPr>
        <p:txBody>
          <a:bodyPr/>
          <a:lstStyle/>
          <a:p>
            <a:r>
              <a:rPr lang="en-US" dirty="0"/>
              <a:t>Middle ear </a:t>
            </a:r>
          </a:p>
          <a:p>
            <a:pPr lvl="1"/>
            <a:r>
              <a:rPr lang="en-US" dirty="0">
                <a:solidFill>
                  <a:schemeClr val="accent2"/>
                </a:solidFill>
              </a:rPr>
              <a:t>Stapes</a:t>
            </a:r>
          </a:p>
          <a:p>
            <a:pPr lvl="2"/>
            <a:r>
              <a:rPr lang="es-ES" dirty="0"/>
              <a:t>Con forma de estribo diminuto
Transmite vibraciones sonoras del </a:t>
            </a:r>
            <a:r>
              <a:rPr lang="es-ES" dirty="0" err="1"/>
              <a:t>incus</a:t>
            </a:r>
            <a:r>
              <a:rPr lang="es-ES" dirty="0"/>
              <a:t> al oído interno
</a:t>
            </a:r>
            <a:r>
              <a:rPr lang="en-US" dirty="0">
                <a:solidFill>
                  <a:schemeClr val="accent2"/>
                </a:solidFill>
              </a:rPr>
              <a:t>Eustachian tube</a:t>
            </a:r>
          </a:p>
          <a:p>
            <a:pPr lvl="2"/>
            <a:r>
              <a:rPr lang="es-ES" dirty="0"/>
              <a:t>Conecta el oído medio a la faringe
Tubo auditivo
</a:t>
            </a:r>
            <a:r>
              <a:rPr lang="en-US" dirty="0">
                <a:solidFill>
                  <a:schemeClr val="accent2"/>
                </a:solidFill>
              </a:rPr>
              <a:t>Oval window</a:t>
            </a:r>
          </a:p>
          <a:p>
            <a:pPr lvl="2"/>
            <a:r>
              <a:rPr lang="es-ES" dirty="0"/>
              <a:t>Separa el oído medio del oído interno
Base de </a:t>
            </a:r>
            <a:r>
              <a:rPr lang="es-ES" dirty="0" err="1"/>
              <a:t>estapas</a:t>
            </a:r>
            <a:r>
              <a:rPr lang="es-ES" dirty="0"/>
              <a:t> encaja en la ventana oval
</a:t>
            </a:r>
            <a:endParaRPr lang="en-US" dirty="0"/>
          </a:p>
        </p:txBody>
      </p:sp>
      <p:sp>
        <p:nvSpPr>
          <p:cNvPr id="88068" name="Rectangle 4"/>
          <p:cNvSpPr>
            <a:spLocks noGrp="1" noChangeArrowheads="1"/>
          </p:cNvSpPr>
          <p:nvPr>
            <p:ph type="title"/>
          </p:nvPr>
        </p:nvSpPr>
        <p:spPr/>
        <p:txBody>
          <a:bodyPr/>
          <a:lstStyle/>
          <a:p>
            <a:r>
              <a:rPr lang="en-US"/>
              <a:t>Structures of the Ear</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body" idx="1"/>
          </p:nvPr>
        </p:nvSpPr>
        <p:spPr>
          <a:xfrm>
            <a:off x="457200" y="1295400"/>
            <a:ext cx="8229600" cy="4953000"/>
          </a:xfrm>
        </p:spPr>
        <p:txBody>
          <a:bodyPr/>
          <a:lstStyle/>
          <a:p>
            <a:pPr>
              <a:lnSpc>
                <a:spcPct val="90000"/>
              </a:lnSpc>
            </a:pPr>
            <a:r>
              <a:rPr lang="en-US" dirty="0"/>
              <a:t>Inner ear</a:t>
            </a:r>
          </a:p>
          <a:p>
            <a:pPr lvl="1">
              <a:lnSpc>
                <a:spcPct val="90000"/>
              </a:lnSpc>
            </a:pPr>
            <a:r>
              <a:rPr lang="en-US" dirty="0">
                <a:solidFill>
                  <a:schemeClr val="accent2"/>
                </a:solidFill>
              </a:rPr>
              <a:t>Vestibule</a:t>
            </a:r>
          </a:p>
          <a:p>
            <a:pPr lvl="2">
              <a:lnSpc>
                <a:spcPct val="90000"/>
              </a:lnSpc>
            </a:pPr>
            <a:r>
              <a:rPr lang="es-ES" dirty="0"/>
              <a:t>Porción central del oído interno
Situado junto a </a:t>
            </a:r>
            <a:r>
              <a:rPr lang="es-ES" dirty="0" err="1"/>
              <a:t>estapas</a:t>
            </a:r>
            <a:r>
              <a:rPr lang="es-ES" dirty="0"/>
              <a:t> y entre </a:t>
            </a:r>
            <a:r>
              <a:rPr lang="es-ES" dirty="0" err="1"/>
              <a:t>cóclearas</a:t>
            </a:r>
            <a:r>
              <a:rPr lang="es-ES" dirty="0"/>
              <a:t> y canales semicirculares
Contiene bolsas o sacos de </a:t>
            </a:r>
            <a:r>
              <a:rPr lang="es-ES" dirty="0" err="1"/>
              <a:t>utricle</a:t>
            </a:r>
            <a:r>
              <a:rPr lang="es-ES" dirty="0"/>
              <a:t> y </a:t>
            </a:r>
            <a:r>
              <a:rPr lang="es-ES" dirty="0" err="1"/>
              <a:t>saccule</a:t>
            </a:r>
            <a:r>
              <a:rPr lang="es-ES" dirty="0"/>
              <a:t>-membranoso que ayudan a mantener el equilibrio
</a:t>
            </a:r>
            <a:r>
              <a:rPr lang="en-US" dirty="0">
                <a:solidFill>
                  <a:schemeClr val="accent2"/>
                </a:solidFill>
              </a:rPr>
              <a:t>Cochlea</a:t>
            </a:r>
          </a:p>
          <a:p>
            <a:pPr lvl="2">
              <a:lnSpc>
                <a:spcPct val="90000"/>
              </a:lnSpc>
            </a:pPr>
            <a:r>
              <a:rPr lang="es-ES" dirty="0"/>
              <a:t>Estructura ósea en forma de caracol
Contiene endolinfa y </a:t>
            </a:r>
            <a:r>
              <a:rPr lang="es-ES" dirty="0" err="1"/>
              <a:t>perilinfáctica</a:t>
            </a:r>
            <a:r>
              <a:rPr lang="es-ES" dirty="0"/>
              <a:t>
Fluidos auditivos que ayudan en la transmisión de vibraciones sonoras
</a:t>
            </a:r>
            <a:endParaRPr lang="en-US" dirty="0"/>
          </a:p>
        </p:txBody>
      </p:sp>
      <p:sp>
        <p:nvSpPr>
          <p:cNvPr id="89092" name="Rectangle 4"/>
          <p:cNvSpPr>
            <a:spLocks noGrp="1" noChangeArrowheads="1"/>
          </p:cNvSpPr>
          <p:nvPr>
            <p:ph type="title"/>
          </p:nvPr>
        </p:nvSpPr>
        <p:spPr/>
        <p:txBody>
          <a:bodyPr/>
          <a:lstStyle/>
          <a:p>
            <a:r>
              <a:rPr lang="en-US"/>
              <a:t>Structures of the Ear</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body" idx="1"/>
          </p:nvPr>
        </p:nvSpPr>
        <p:spPr>
          <a:xfrm>
            <a:off x="457200" y="1295400"/>
            <a:ext cx="8229600" cy="4800600"/>
          </a:xfrm>
        </p:spPr>
        <p:txBody>
          <a:bodyPr/>
          <a:lstStyle/>
          <a:p>
            <a:pPr>
              <a:lnSpc>
                <a:spcPct val="90000"/>
              </a:lnSpc>
            </a:pPr>
            <a:r>
              <a:rPr lang="en-US" dirty="0"/>
              <a:t>Inner ear </a:t>
            </a:r>
          </a:p>
          <a:p>
            <a:pPr lvl="1">
              <a:lnSpc>
                <a:spcPct val="90000"/>
              </a:lnSpc>
            </a:pPr>
            <a:r>
              <a:rPr lang="en-US" dirty="0">
                <a:solidFill>
                  <a:schemeClr val="accent2"/>
                </a:solidFill>
              </a:rPr>
              <a:t>Organ of </a:t>
            </a:r>
            <a:r>
              <a:rPr lang="en-US" dirty="0" err="1">
                <a:solidFill>
                  <a:schemeClr val="accent2"/>
                </a:solidFill>
              </a:rPr>
              <a:t>Corti</a:t>
            </a:r>
            <a:endParaRPr lang="en-US" dirty="0">
              <a:solidFill>
                <a:schemeClr val="accent2"/>
              </a:solidFill>
            </a:endParaRPr>
          </a:p>
          <a:p>
            <a:pPr lvl="2">
              <a:lnSpc>
                <a:spcPct val="90000"/>
              </a:lnSpc>
            </a:pPr>
            <a:r>
              <a:rPr lang="es-ES" dirty="0"/>
              <a:t>Verdadero órgano auditivo
Contenido dentro de la </a:t>
            </a:r>
            <a:r>
              <a:rPr lang="es-ES" dirty="0" err="1"/>
              <a:t>cócleara</a:t>
            </a:r>
            <a:r>
              <a:rPr lang="es-ES" dirty="0"/>
              <a:t>
Aquí, las vibraciones sonoras se convierten en impulsos nerviosos que se transmiten al cerebro para su interpretación como audición
</a:t>
            </a:r>
            <a:r>
              <a:rPr lang="en-US" dirty="0">
                <a:solidFill>
                  <a:schemeClr val="accent2"/>
                </a:solidFill>
              </a:rPr>
              <a:t>Semicircular canals</a:t>
            </a:r>
          </a:p>
          <a:p>
            <a:pPr lvl="2">
              <a:lnSpc>
                <a:spcPct val="90000"/>
              </a:lnSpc>
            </a:pPr>
            <a:r>
              <a:rPr lang="en-US" dirty="0"/>
              <a:t>Located behind the vestibule</a:t>
            </a:r>
          </a:p>
          <a:p>
            <a:pPr lvl="2">
              <a:lnSpc>
                <a:spcPct val="90000"/>
              </a:lnSpc>
            </a:pPr>
            <a:r>
              <a:rPr lang="en-US" dirty="0"/>
              <a:t>Three bony, fluid-filled loops that help to maintain one’s balance</a:t>
            </a:r>
            <a:endParaRPr lang="en-US" sz="1800" dirty="0"/>
          </a:p>
        </p:txBody>
      </p:sp>
      <p:sp>
        <p:nvSpPr>
          <p:cNvPr id="90116" name="Rectangle 4"/>
          <p:cNvSpPr>
            <a:spLocks noGrp="1" noChangeArrowheads="1"/>
          </p:cNvSpPr>
          <p:nvPr>
            <p:ph type="title"/>
          </p:nvPr>
        </p:nvSpPr>
        <p:spPr/>
        <p:txBody>
          <a:bodyPr/>
          <a:lstStyle/>
          <a:p>
            <a:r>
              <a:rPr lang="en-US"/>
              <a:t>Structures of the Ear</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p:txBody>
          <a:bodyPr/>
          <a:lstStyle/>
          <a:p>
            <a:r>
              <a:rPr lang="en-US"/>
              <a:t>Structures of the Ear</a:t>
            </a:r>
          </a:p>
        </p:txBody>
      </p:sp>
      <p:pic>
        <p:nvPicPr>
          <p:cNvPr id="91141" name="Picture 5" descr="80"/>
          <p:cNvPicPr>
            <a:picLocks noChangeAspect="1" noChangeArrowheads="1"/>
          </p:cNvPicPr>
          <p:nvPr/>
        </p:nvPicPr>
        <p:blipFill>
          <a:blip r:embed="rId3" cstate="print"/>
          <a:srcRect/>
          <a:stretch>
            <a:fillRect/>
          </a:stretch>
        </p:blipFill>
        <p:spPr bwMode="auto">
          <a:xfrm>
            <a:off x="1371600" y="1295400"/>
            <a:ext cx="6400800" cy="4724400"/>
          </a:xfrm>
          <a:prstGeom prst="rect">
            <a:avLst/>
          </a:prstGeom>
          <a:noFill/>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The Process of Hearing</a:t>
            </a:r>
          </a:p>
        </p:txBody>
      </p:sp>
      <p:sp>
        <p:nvSpPr>
          <p:cNvPr id="92163" name="Rectangle 3"/>
          <p:cNvSpPr>
            <a:spLocks noGrp="1" noChangeArrowheads="1"/>
          </p:cNvSpPr>
          <p:nvPr>
            <p:ph type="body" idx="1"/>
          </p:nvPr>
        </p:nvSpPr>
        <p:spPr>
          <a:xfrm>
            <a:off x="457200" y="1447800"/>
            <a:ext cx="2667000" cy="1447800"/>
          </a:xfrm>
        </p:spPr>
        <p:txBody>
          <a:bodyPr/>
          <a:lstStyle/>
          <a:p>
            <a:pPr marL="0" indent="0">
              <a:lnSpc>
                <a:spcPct val="90000"/>
              </a:lnSpc>
              <a:buFontTx/>
              <a:buNone/>
            </a:pPr>
            <a:r>
              <a:rPr lang="en-US">
                <a:solidFill>
                  <a:schemeClr val="tx1"/>
                </a:solidFill>
              </a:rPr>
              <a:t>Pathway of sound</a:t>
            </a:r>
            <a:br>
              <a:rPr lang="en-US">
                <a:solidFill>
                  <a:schemeClr val="tx1"/>
                </a:solidFill>
              </a:rPr>
            </a:br>
            <a:r>
              <a:rPr lang="en-US">
                <a:solidFill>
                  <a:schemeClr val="tx1"/>
                </a:solidFill>
              </a:rPr>
              <a:t>vibrations</a:t>
            </a:r>
          </a:p>
        </p:txBody>
      </p:sp>
      <p:pic>
        <p:nvPicPr>
          <p:cNvPr id="92166" name="Picture 6" descr="81"/>
          <p:cNvPicPr>
            <a:picLocks noChangeAspect="1" noChangeArrowheads="1"/>
          </p:cNvPicPr>
          <p:nvPr/>
        </p:nvPicPr>
        <p:blipFill>
          <a:blip r:embed="rId3" cstate="print"/>
          <a:srcRect/>
          <a:stretch>
            <a:fillRect/>
          </a:stretch>
        </p:blipFill>
        <p:spPr bwMode="auto">
          <a:xfrm>
            <a:off x="3276600" y="1447800"/>
            <a:ext cx="4953000" cy="4724400"/>
          </a:xfrm>
          <a:prstGeom prst="rect">
            <a:avLst/>
          </a:prstGeom>
          <a:noFill/>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ctrTitle"/>
          </p:nvPr>
        </p:nvSpPr>
        <p:spPr>
          <a:xfrm>
            <a:off x="3124200" y="1600200"/>
            <a:ext cx="5638800" cy="914400"/>
          </a:xfrm>
        </p:spPr>
        <p:txBody>
          <a:bodyPr>
            <a:normAutofit fontScale="90000"/>
          </a:bodyPr>
          <a:lstStyle/>
          <a:p>
            <a:r>
              <a:rPr lang="en-US" dirty="0"/>
              <a:t>CONDICIONES PATOLOGICAS
</a:t>
            </a:r>
          </a:p>
        </p:txBody>
      </p:sp>
      <p:sp>
        <p:nvSpPr>
          <p:cNvPr id="94211" name="Rectangle 3"/>
          <p:cNvSpPr>
            <a:spLocks noGrp="1" noChangeArrowheads="1"/>
          </p:cNvSpPr>
          <p:nvPr>
            <p:ph type="subTitle" idx="1"/>
          </p:nvPr>
        </p:nvSpPr>
        <p:spPr>
          <a:xfrm>
            <a:off x="3124200" y="3276600"/>
            <a:ext cx="5638800" cy="914400"/>
          </a:xfrm>
        </p:spPr>
        <p:txBody>
          <a:bodyPr>
            <a:normAutofit fontScale="62500" lnSpcReduction="20000"/>
          </a:bodyPr>
          <a:lstStyle/>
          <a:p>
            <a:r>
              <a:rPr lang="en-US" sz="4400" dirty="0"/>
              <a:t>The Ear
</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Cholesteatoma</a:t>
            </a:r>
          </a:p>
        </p:txBody>
      </p:sp>
      <p:sp>
        <p:nvSpPr>
          <p:cNvPr id="93187" name="Rectangle 3"/>
          <p:cNvSpPr>
            <a:spLocks noGrp="1" noChangeArrowheads="1"/>
          </p:cNvSpPr>
          <p:nvPr>
            <p:ph type="body" idx="1"/>
          </p:nvPr>
        </p:nvSpPr>
        <p:spPr/>
        <p:txBody>
          <a:bodyPr/>
          <a:lstStyle/>
          <a:p>
            <a:pPr>
              <a:lnSpc>
                <a:spcPct val="90000"/>
              </a:lnSpc>
            </a:pPr>
            <a:r>
              <a:rPr lang="es-ES" dirty="0"/>
              <a:t>Pronunciado
(</a:t>
            </a:r>
            <a:r>
              <a:rPr lang="es-ES" dirty="0" err="1"/>
              <a:t>koh</a:t>
            </a:r>
            <a:r>
              <a:rPr lang="es-ES" dirty="0"/>
              <a:t>-lee-</a:t>
            </a:r>
            <a:r>
              <a:rPr lang="es-ES" dirty="0" err="1"/>
              <a:t>stee</a:t>
            </a:r>
            <a:r>
              <a:rPr lang="es-ES" dirty="0"/>
              <a:t>-ah-TOH-</a:t>
            </a:r>
            <a:r>
              <a:rPr lang="es-ES" dirty="0" err="1"/>
              <a:t>mah</a:t>
            </a:r>
            <a:r>
              <a:rPr lang="es-ES" dirty="0"/>
              <a:t>)
Definido
Masa quística de crecimiento lento compuesta de desechos de células epiteliales y colesterol que se encuentra en el oído medio
Se produce como un defecto congénito o como resultado de la otitis media crónica
</a:t>
            </a:r>
            <a:endParaRPr lang="en-US" dirty="0">
              <a:solidFill>
                <a:srgbClr val="006600"/>
              </a:solidFill>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Deafness, Conductive</a:t>
            </a:r>
          </a:p>
        </p:txBody>
      </p:sp>
      <p:sp>
        <p:nvSpPr>
          <p:cNvPr id="95235" name="Rectangle 3"/>
          <p:cNvSpPr>
            <a:spLocks noGrp="1" noChangeArrowheads="1"/>
          </p:cNvSpPr>
          <p:nvPr>
            <p:ph type="body" idx="1"/>
          </p:nvPr>
        </p:nvSpPr>
        <p:spPr/>
        <p:txBody>
          <a:bodyPr/>
          <a:lstStyle/>
          <a:p>
            <a:r>
              <a:rPr lang="es-ES" dirty="0"/>
              <a:t>Pronunciado
(Sordera </a:t>
            </a:r>
            <a:r>
              <a:rPr lang="es-ES" dirty="0" err="1"/>
              <a:t>kon</a:t>
            </a:r>
            <a:r>
              <a:rPr lang="es-ES" dirty="0"/>
              <a:t>-DUK-tiv)
Definido
Pérdida auditiva causada por la ruptura de la transmisión de ondas sonoras a través del oído medio y/o externo
</a:t>
            </a:r>
            <a:endParaRPr lang="en-US" dirty="0">
              <a:solidFill>
                <a:schemeClr val="accent2"/>
              </a:solidFill>
            </a:endParaRP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Deafness, Sensorineural</a:t>
            </a:r>
          </a:p>
        </p:txBody>
      </p:sp>
      <p:sp>
        <p:nvSpPr>
          <p:cNvPr id="96259" name="Rectangle 3"/>
          <p:cNvSpPr>
            <a:spLocks noGrp="1" noChangeArrowheads="1"/>
          </p:cNvSpPr>
          <p:nvPr>
            <p:ph type="body" idx="1"/>
          </p:nvPr>
        </p:nvSpPr>
        <p:spPr/>
        <p:txBody>
          <a:bodyPr/>
          <a:lstStyle/>
          <a:p>
            <a:r>
              <a:rPr lang="es-ES" dirty="0"/>
              <a:t>Pronunciado
(Sordera sen-</a:t>
            </a:r>
            <a:r>
              <a:rPr lang="es-ES" dirty="0" err="1"/>
              <a:t>soh</a:t>
            </a:r>
            <a:r>
              <a:rPr lang="es-ES" dirty="0"/>
              <a:t>-</a:t>
            </a:r>
            <a:r>
              <a:rPr lang="es-ES" dirty="0" err="1"/>
              <a:t>ree</a:t>
            </a:r>
            <a:r>
              <a:rPr lang="es-ES" dirty="0"/>
              <a:t>-NOO-</a:t>
            </a:r>
            <a:r>
              <a:rPr lang="es-ES" dirty="0" err="1"/>
              <a:t>ral</a:t>
            </a:r>
            <a:r>
              <a:rPr lang="es-ES" dirty="0"/>
              <a:t>)
Definido
Pérdida de audición causada por la incapacidad de los estímulos nerviosos entregados al cerebro desde el oído interno debido al daño en el nervio auditivo o la </a:t>
            </a:r>
            <a:r>
              <a:rPr lang="es-ES" dirty="0" err="1"/>
              <a:t>cócleara</a:t>
            </a:r>
            <a:r>
              <a:rPr lang="es-ES" dirty="0"/>
              <a:t>
</a:t>
            </a:r>
            <a:endParaRPr lang="en-US" dirty="0">
              <a:solidFill>
                <a:schemeClr val="accent2"/>
              </a:solidFill>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Impacted Cerumen</a:t>
            </a:r>
          </a:p>
        </p:txBody>
      </p:sp>
      <p:sp>
        <p:nvSpPr>
          <p:cNvPr id="97283" name="Rectangle 3"/>
          <p:cNvSpPr>
            <a:spLocks noGrp="1" noChangeArrowheads="1"/>
          </p:cNvSpPr>
          <p:nvPr>
            <p:ph type="body" idx="1"/>
          </p:nvPr>
        </p:nvSpPr>
        <p:spPr/>
        <p:txBody>
          <a:bodyPr/>
          <a:lstStyle/>
          <a:p>
            <a:r>
              <a:rPr lang="es-ES" dirty="0"/>
              <a:t>Pronunciado
(Hombres </a:t>
            </a:r>
            <a:r>
              <a:rPr lang="es-ES" dirty="0" err="1"/>
              <a:t>she</a:t>
            </a:r>
            <a:r>
              <a:rPr lang="es-ES" dirty="0"/>
              <a:t>-ROO impactados)
Definido
Acumulación excesiva de secreciones en cera de las glándulas del conducto auditivo externo
</a:t>
            </a:r>
            <a:endParaRPr lang="en-US" dirty="0">
              <a:solidFill>
                <a:schemeClr val="accent2"/>
              </a:solidFill>
            </a:endParaRP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Labyrinthitis</a:t>
            </a:r>
          </a:p>
        </p:txBody>
      </p:sp>
      <p:sp>
        <p:nvSpPr>
          <p:cNvPr id="98307" name="Rectangle 3"/>
          <p:cNvSpPr>
            <a:spLocks noGrp="1" noChangeArrowheads="1"/>
          </p:cNvSpPr>
          <p:nvPr>
            <p:ph type="body" idx="1"/>
          </p:nvPr>
        </p:nvSpPr>
        <p:spPr/>
        <p:txBody>
          <a:bodyPr/>
          <a:lstStyle/>
          <a:p>
            <a:r>
              <a:rPr lang="es-ES" dirty="0"/>
              <a:t>Pronunciado
(</a:t>
            </a:r>
            <a:r>
              <a:rPr lang="es-ES" dirty="0" err="1"/>
              <a:t>lab</a:t>
            </a:r>
            <a:r>
              <a:rPr lang="es-ES" dirty="0"/>
              <a:t>-</a:t>
            </a:r>
            <a:r>
              <a:rPr lang="es-ES" dirty="0" err="1"/>
              <a:t>ih</a:t>
            </a:r>
            <a:r>
              <a:rPr lang="es-ES" dirty="0"/>
              <a:t>-rin-THIGH-</a:t>
            </a:r>
            <a:r>
              <a:rPr lang="es-ES" dirty="0" err="1"/>
              <a:t>tis</a:t>
            </a:r>
            <a:r>
              <a:rPr lang="es-ES" dirty="0"/>
              <a:t>)
Definido
Infección o inflamación del laberinto o del oído interno
Específicamente, los tres canales semicirculares en el oído interno
Cámaras llenas de líquido y equilibrio de control</a:t>
            </a:r>
            <a:endParaRPr lang="en-US" dirty="0">
              <a:solidFill>
                <a:schemeClr val="accent2"/>
              </a:solidFill>
            </a:endParaRP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Mastoiditis</a:t>
            </a:r>
          </a:p>
        </p:txBody>
      </p:sp>
      <p:sp>
        <p:nvSpPr>
          <p:cNvPr id="99331" name="Rectangle 3"/>
          <p:cNvSpPr>
            <a:spLocks noGrp="1" noChangeArrowheads="1"/>
          </p:cNvSpPr>
          <p:nvPr>
            <p:ph type="body" idx="1"/>
          </p:nvPr>
        </p:nvSpPr>
        <p:spPr/>
        <p:txBody>
          <a:bodyPr/>
          <a:lstStyle/>
          <a:p>
            <a:r>
              <a:rPr lang="es-ES" dirty="0"/>
              <a:t>Pronunciado
(</a:t>
            </a:r>
            <a:r>
              <a:rPr lang="es-ES" dirty="0" err="1"/>
              <a:t>mass</a:t>
            </a:r>
            <a:r>
              <a:rPr lang="es-ES" dirty="0"/>
              <a:t>-</a:t>
            </a:r>
            <a:r>
              <a:rPr lang="es-ES" dirty="0" err="1"/>
              <a:t>toyd</a:t>
            </a:r>
            <a:r>
              <a:rPr lang="es-ES" dirty="0"/>
              <a:t>-EYE-</a:t>
            </a:r>
            <a:r>
              <a:rPr lang="es-ES" dirty="0" err="1"/>
              <a:t>tis</a:t>
            </a:r>
            <a:r>
              <a:rPr lang="es-ES" dirty="0"/>
              <a:t>)
Definido
Inflamación del proceso mastoideo
Por lo general, una expansión aguda de una infección en el oído medio 
Otitis media</a:t>
            </a:r>
            <a:endParaRPr lang="en-US" dirty="0">
              <a:solidFill>
                <a:schemeClr val="accent2"/>
              </a:solidFill>
            </a:endParaRP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t>Ménière's Disease</a:t>
            </a:r>
          </a:p>
        </p:txBody>
      </p:sp>
      <p:sp>
        <p:nvSpPr>
          <p:cNvPr id="100355" name="Rectangle 3"/>
          <p:cNvSpPr>
            <a:spLocks noGrp="1" noChangeArrowheads="1"/>
          </p:cNvSpPr>
          <p:nvPr>
            <p:ph type="body" idx="1"/>
          </p:nvPr>
        </p:nvSpPr>
        <p:spPr>
          <a:xfrm>
            <a:off x="457200" y="1447800"/>
            <a:ext cx="8229600" cy="4419600"/>
          </a:xfrm>
        </p:spPr>
        <p:txBody>
          <a:bodyPr>
            <a:normAutofit lnSpcReduction="10000"/>
          </a:bodyPr>
          <a:lstStyle/>
          <a:p>
            <a:r>
              <a:rPr lang="es-ES" dirty="0"/>
              <a:t>Pronunciado
(</a:t>
            </a:r>
            <a:r>
              <a:rPr lang="es-ES" dirty="0" err="1"/>
              <a:t>may</a:t>
            </a:r>
            <a:r>
              <a:rPr lang="es-ES" dirty="0"/>
              <a:t>-</a:t>
            </a:r>
            <a:r>
              <a:rPr lang="es-ES" dirty="0" err="1"/>
              <a:t>nee</a:t>
            </a:r>
            <a:r>
              <a:rPr lang="es-ES" dirty="0"/>
              <a:t>-ARYZ </a:t>
            </a:r>
            <a:r>
              <a:rPr lang="es-ES" dirty="0" err="1"/>
              <a:t>dih</a:t>
            </a:r>
            <a:r>
              <a:rPr lang="es-ES" dirty="0"/>
              <a:t>-ZEEZ)
Definido
Enfermedad crónica del oído interno
Sobre acumulación de líquido en el laberinto
Caracterizado por episodios recurrentes de vértigo, pérdida de audición, sensación de presión o saciedad en el oído afectado, y </a:t>
            </a:r>
            <a:r>
              <a:rPr lang="es-ES" dirty="0" err="1"/>
              <a:t>tinnitus</a:t>
            </a:r>
            <a:r>
              <a:rPr lang="es-ES" dirty="0"/>
              <a:t>
</a:t>
            </a:r>
            <a:endParaRPr lang="en-US" dirty="0">
              <a:solidFill>
                <a:schemeClr val="accent2"/>
              </a:solidFill>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fontScale="90000"/>
          </a:bodyPr>
          <a:lstStyle/>
          <a:p>
            <a:r>
              <a:rPr lang="en-US"/>
              <a:t>Otitis Externa (O.E.) </a:t>
            </a:r>
            <a:br>
              <a:rPr lang="en-US"/>
            </a:br>
            <a:r>
              <a:rPr lang="en-US"/>
              <a:t>(Swimmer’s Ear)</a:t>
            </a:r>
          </a:p>
        </p:txBody>
      </p:sp>
      <p:sp>
        <p:nvSpPr>
          <p:cNvPr id="101379" name="Rectangle 3"/>
          <p:cNvSpPr>
            <a:spLocks noGrp="1" noChangeArrowheads="1"/>
          </p:cNvSpPr>
          <p:nvPr>
            <p:ph type="body" idx="1"/>
          </p:nvPr>
        </p:nvSpPr>
        <p:spPr>
          <a:xfrm>
            <a:off x="457200" y="1676400"/>
            <a:ext cx="8305800" cy="4114800"/>
          </a:xfrm>
        </p:spPr>
        <p:txBody>
          <a:bodyPr>
            <a:normAutofit fontScale="92500" lnSpcReduction="20000"/>
          </a:bodyPr>
          <a:lstStyle/>
          <a:p>
            <a:r>
              <a:rPr lang="es-ES" dirty="0"/>
              <a:t>Pronunciado
(oh-TYE-</a:t>
            </a:r>
            <a:r>
              <a:rPr lang="es-ES" dirty="0" err="1"/>
              <a:t>tis</a:t>
            </a:r>
            <a:r>
              <a:rPr lang="es-ES" dirty="0"/>
              <a:t> </a:t>
            </a:r>
            <a:r>
              <a:rPr lang="es-ES" dirty="0" err="1"/>
              <a:t>eks</a:t>
            </a:r>
            <a:r>
              <a:rPr lang="es-ES" dirty="0"/>
              <a:t>-TER-no)
Definido
Inflamación del conducto auditivo externo o externo
Resultado del crecimiento de bacterias u hongos en el oído externo
El síntoma principal es el dolor, especialmente cuando se tira el oído, junto con un canal auditivo rojo hinchado
</a:t>
            </a:r>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t>Otitis Media, Acute (A.O.M.)</a:t>
            </a:r>
          </a:p>
        </p:txBody>
      </p:sp>
      <p:sp>
        <p:nvSpPr>
          <p:cNvPr id="102403" name="Rectangle 3"/>
          <p:cNvSpPr>
            <a:spLocks noGrp="1" noChangeArrowheads="1"/>
          </p:cNvSpPr>
          <p:nvPr>
            <p:ph type="body" idx="1"/>
          </p:nvPr>
        </p:nvSpPr>
        <p:spPr/>
        <p:txBody>
          <a:bodyPr/>
          <a:lstStyle/>
          <a:p>
            <a:r>
              <a:rPr lang="es-ES" dirty="0"/>
              <a:t>Pronunciado
(oh-TYE-</a:t>
            </a:r>
            <a:r>
              <a:rPr lang="es-ES" dirty="0" err="1"/>
              <a:t>tis</a:t>
            </a:r>
            <a:r>
              <a:rPr lang="es-ES" dirty="0"/>
              <a:t> MEE-</a:t>
            </a:r>
            <a:r>
              <a:rPr lang="es-ES" dirty="0" err="1"/>
              <a:t>dee</a:t>
            </a:r>
            <a:r>
              <a:rPr lang="es-ES" dirty="0"/>
              <a:t>-ah)
Definido
Infección del oído medio
Afecta predominantemente a bebés, niños pequeños y preescolares
</a:t>
            </a:r>
            <a:endParaRPr lang="en-US" dirty="0">
              <a:solidFill>
                <a:schemeClr val="accent2"/>
              </a:solidFill>
            </a:endParaRP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t>Serous Otitis Media (S.O.M.)</a:t>
            </a:r>
          </a:p>
        </p:txBody>
      </p:sp>
      <p:sp>
        <p:nvSpPr>
          <p:cNvPr id="103427" name="Rectangle 3"/>
          <p:cNvSpPr>
            <a:spLocks noGrp="1" noChangeArrowheads="1"/>
          </p:cNvSpPr>
          <p:nvPr>
            <p:ph type="body" idx="1"/>
          </p:nvPr>
        </p:nvSpPr>
        <p:spPr/>
        <p:txBody>
          <a:bodyPr/>
          <a:lstStyle/>
          <a:p>
            <a:r>
              <a:rPr lang="es-ES" dirty="0"/>
              <a:t>Pronunciado
(SEER-</a:t>
            </a:r>
            <a:r>
              <a:rPr lang="es-ES" dirty="0" err="1"/>
              <a:t>us</a:t>
            </a:r>
            <a:r>
              <a:rPr lang="es-ES" dirty="0"/>
              <a:t> oh-TYE-</a:t>
            </a:r>
            <a:r>
              <a:rPr lang="es-ES" dirty="0" err="1"/>
              <a:t>tis</a:t>
            </a:r>
            <a:r>
              <a:rPr lang="es-ES" dirty="0"/>
              <a:t> MEE-</a:t>
            </a:r>
            <a:r>
              <a:rPr lang="es-ES" dirty="0" err="1"/>
              <a:t>dee</a:t>
            </a:r>
            <a:r>
              <a:rPr lang="es-ES" dirty="0"/>
              <a:t>-ah)
Definido
Recolección de líquido transparente en el oído medio que puede seguir la otitis media aguda o deberse a una obstrucción de la sonda de Eustaquio
</a:t>
            </a:r>
            <a:endParaRPr lang="en-US" dirty="0">
              <a:solidFill>
                <a:schemeClr val="accent2"/>
              </a:solidFill>
            </a:endParaRP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type="body" idx="1"/>
          </p:nvPr>
        </p:nvSpPr>
        <p:spPr>
          <a:xfrm>
            <a:off x="533400" y="1447800"/>
            <a:ext cx="8153400" cy="4468813"/>
          </a:xfrm>
        </p:spPr>
        <p:txBody>
          <a:bodyPr>
            <a:normAutofit lnSpcReduction="10000"/>
          </a:bodyPr>
          <a:lstStyle/>
          <a:p>
            <a:pPr>
              <a:lnSpc>
                <a:spcPct val="90000"/>
              </a:lnSpc>
            </a:pPr>
            <a:r>
              <a:rPr lang="es-ES" dirty="0"/>
              <a:t>Pronunciado
(SOO-per-ah-tiv oh-TYE-</a:t>
            </a:r>
            <a:r>
              <a:rPr lang="es-ES" dirty="0" err="1"/>
              <a:t>tis</a:t>
            </a:r>
            <a:r>
              <a:rPr lang="es-ES" dirty="0"/>
              <a:t> MEE-</a:t>
            </a:r>
            <a:r>
              <a:rPr lang="es-ES" dirty="0" err="1"/>
              <a:t>dee</a:t>
            </a:r>
            <a:r>
              <a:rPr lang="es-ES" dirty="0"/>
              <a:t>-ah)
Definido
Colección purulenta de líquido en el oído medio
La persona puede experimentar dolor (posiblemente grave), una elevación de la temperatura, mareos, disminución de la audición, vértigo y </a:t>
            </a:r>
            <a:r>
              <a:rPr lang="es-ES" dirty="0" err="1"/>
              <a:t>tinnitus</a:t>
            </a:r>
            <a:r>
              <a:rPr lang="es-ES" dirty="0"/>
              <a:t>
También llamada otitis media aguda
</a:t>
            </a:r>
            <a:endParaRPr lang="en-US" dirty="0">
              <a:solidFill>
                <a:schemeClr val="accent2"/>
              </a:solidFill>
            </a:endParaRPr>
          </a:p>
        </p:txBody>
      </p:sp>
      <p:sp>
        <p:nvSpPr>
          <p:cNvPr id="104452" name="Rectangle 4"/>
          <p:cNvSpPr>
            <a:spLocks noGrp="1" noChangeArrowheads="1"/>
          </p:cNvSpPr>
          <p:nvPr>
            <p:ph type="title"/>
          </p:nvPr>
        </p:nvSpPr>
        <p:spPr/>
        <p:txBody>
          <a:bodyPr/>
          <a:lstStyle/>
          <a:p>
            <a:r>
              <a:rPr lang="en-US"/>
              <a:t>Suppurative Otitis Media</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t>Otosclerosis</a:t>
            </a:r>
          </a:p>
        </p:txBody>
      </p:sp>
      <p:sp>
        <p:nvSpPr>
          <p:cNvPr id="105475" name="Rectangle 3"/>
          <p:cNvSpPr>
            <a:spLocks noGrp="1" noChangeArrowheads="1"/>
          </p:cNvSpPr>
          <p:nvPr>
            <p:ph type="body" idx="1"/>
          </p:nvPr>
        </p:nvSpPr>
        <p:spPr/>
        <p:txBody>
          <a:bodyPr/>
          <a:lstStyle/>
          <a:p>
            <a:r>
              <a:rPr lang="es-ES" dirty="0"/>
              <a:t>Pronunciado
(OH-</a:t>
            </a:r>
            <a:r>
              <a:rPr lang="es-ES" dirty="0" err="1"/>
              <a:t>toh</a:t>
            </a:r>
            <a:r>
              <a:rPr lang="es-ES" dirty="0"/>
              <a:t>-</a:t>
            </a:r>
            <a:r>
              <a:rPr lang="es-ES" dirty="0" err="1"/>
              <a:t>sklair</a:t>
            </a:r>
            <a:r>
              <a:rPr lang="es-ES" dirty="0"/>
              <a:t>-OH-</a:t>
            </a:r>
            <a:r>
              <a:rPr lang="es-ES" dirty="0" err="1"/>
              <a:t>sis</a:t>
            </a:r>
            <a:r>
              <a:rPr lang="es-ES" dirty="0"/>
              <a:t>)
Definido
Condición en la que la placa de pie de las </a:t>
            </a:r>
            <a:r>
              <a:rPr lang="es-ES" dirty="0" err="1"/>
              <a:t>estapas</a:t>
            </a:r>
            <a:r>
              <a:rPr lang="es-ES" dirty="0"/>
              <a:t> se vuelve inmóvil y asegurada a la ventana ovalada
Resultados en una pérdida auditiva
</a:t>
            </a:r>
            <a:endParaRPr lang="en-US" dirty="0">
              <a:solidFill>
                <a:schemeClr val="accent2"/>
              </a:solidFill>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304800"/>
            <a:ext cx="8229600" cy="1219200"/>
          </a:xfrm>
        </p:spPr>
        <p:txBody>
          <a:bodyPr>
            <a:normAutofit fontScale="90000"/>
          </a:bodyPr>
          <a:lstStyle/>
          <a:p>
            <a:r>
              <a:rPr lang="en-US"/>
              <a:t>Perforation of </a:t>
            </a:r>
            <a:br>
              <a:rPr lang="en-US"/>
            </a:br>
            <a:r>
              <a:rPr lang="en-US"/>
              <a:t>Tympanic Membrane</a:t>
            </a:r>
          </a:p>
        </p:txBody>
      </p:sp>
      <p:sp>
        <p:nvSpPr>
          <p:cNvPr id="106499" name="Rectangle 3"/>
          <p:cNvSpPr>
            <a:spLocks noGrp="1" noChangeArrowheads="1"/>
          </p:cNvSpPr>
          <p:nvPr>
            <p:ph type="body" idx="1"/>
          </p:nvPr>
        </p:nvSpPr>
        <p:spPr>
          <a:xfrm>
            <a:off x="457200" y="1752600"/>
            <a:ext cx="8229600" cy="4267200"/>
          </a:xfrm>
        </p:spPr>
        <p:txBody>
          <a:bodyPr/>
          <a:lstStyle/>
          <a:p>
            <a:r>
              <a:rPr lang="es-ES" dirty="0"/>
              <a:t>Pronunciado
(por-a-AY-</a:t>
            </a:r>
            <a:r>
              <a:rPr lang="es-ES" dirty="0" err="1"/>
              <a:t>shun</a:t>
            </a:r>
            <a:r>
              <a:rPr lang="es-ES" dirty="0"/>
              <a:t> de la membrana </a:t>
            </a:r>
            <a:r>
              <a:rPr lang="es-ES" dirty="0" err="1"/>
              <a:t>tim</a:t>
            </a:r>
            <a:r>
              <a:rPr lang="es-ES" dirty="0"/>
              <a:t>-PAN-ik)
Definido
Ruptura de la membrana timpánica o del tímpano</a:t>
            </a:r>
            <a:endParaRPr lang="en-US" dirty="0">
              <a:solidFill>
                <a:schemeClr val="accent2"/>
              </a:solidFill>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ctrTitle"/>
          </p:nvPr>
        </p:nvSpPr>
        <p:spPr>
          <a:xfrm>
            <a:off x="3124200" y="1524000"/>
            <a:ext cx="5638800" cy="1371600"/>
          </a:xfrm>
        </p:spPr>
        <p:txBody>
          <a:bodyPr>
            <a:normAutofit fontScale="90000"/>
          </a:bodyPr>
          <a:lstStyle/>
          <a:p>
            <a:r>
              <a:rPr lang="es-ES" dirty="0"/>
              <a:t>TECNIQUES, TRATAMIENTOS Y PROCEDIMIENTOS DIAGNOSTICOS
</a:t>
            </a:r>
            <a:endParaRPr lang="en-US" dirty="0"/>
          </a:p>
        </p:txBody>
      </p:sp>
      <p:sp>
        <p:nvSpPr>
          <p:cNvPr id="107523" name="Rectangle 3"/>
          <p:cNvSpPr>
            <a:spLocks noGrp="1" noChangeArrowheads="1"/>
          </p:cNvSpPr>
          <p:nvPr>
            <p:ph type="subTitle" idx="1"/>
          </p:nvPr>
        </p:nvSpPr>
        <p:spPr>
          <a:xfrm>
            <a:off x="3124200" y="3657600"/>
            <a:ext cx="5638800" cy="914400"/>
          </a:xfrm>
        </p:spPr>
        <p:txBody>
          <a:bodyPr/>
          <a:lstStyle/>
          <a:p>
            <a:r>
              <a:rPr lang="en-US" sz="4400"/>
              <a:t>The Ear</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304800"/>
            <a:ext cx="8229600" cy="1143000"/>
          </a:xfrm>
        </p:spPr>
        <p:txBody>
          <a:bodyPr>
            <a:normAutofit fontScale="90000"/>
          </a:bodyPr>
          <a:lstStyle/>
          <a:p>
            <a:r>
              <a:rPr lang="en-US"/>
              <a:t>Diagnostic Techniques, Treatments, and Procedures</a:t>
            </a:r>
          </a:p>
        </p:txBody>
      </p:sp>
      <p:sp>
        <p:nvSpPr>
          <p:cNvPr id="108547" name="Rectangle 3"/>
          <p:cNvSpPr>
            <a:spLocks noGrp="1" noChangeArrowheads="1"/>
          </p:cNvSpPr>
          <p:nvPr>
            <p:ph type="body" idx="1"/>
          </p:nvPr>
        </p:nvSpPr>
        <p:spPr>
          <a:xfrm>
            <a:off x="685800" y="1600200"/>
            <a:ext cx="7772400" cy="4316413"/>
          </a:xfrm>
        </p:spPr>
        <p:txBody>
          <a:bodyPr/>
          <a:lstStyle/>
          <a:p>
            <a:r>
              <a:rPr lang="en-US" dirty="0"/>
              <a:t>Audiometry </a:t>
            </a:r>
          </a:p>
          <a:p>
            <a:pPr lvl="1"/>
            <a:r>
              <a:rPr lang="es-ES" dirty="0">
                <a:solidFill>
                  <a:schemeClr val="accent2"/>
                </a:solidFill>
              </a:rPr>
              <a:t>Proceso de medición de lo bien que un individuo escucha varias frecuencias de ondas sonoras
</a:t>
            </a:r>
            <a:r>
              <a:rPr lang="en-US" dirty="0"/>
              <a:t>Otoscopy</a:t>
            </a:r>
          </a:p>
          <a:p>
            <a:pPr lvl="1"/>
            <a:r>
              <a:rPr lang="es-ES" dirty="0">
                <a:solidFill>
                  <a:schemeClr val="accent2"/>
                </a:solidFill>
              </a:rPr>
              <a:t>Uso de un otoscopio para ver y examinar la membrana timpánica y varias partes del oído externo
</a:t>
            </a:r>
            <a:endParaRPr lang="en-US" dirty="0">
              <a:solidFill>
                <a:schemeClr val="accent2"/>
              </a:solidFill>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685800" y="1600200"/>
            <a:ext cx="7772400" cy="4241800"/>
          </a:xfrm>
        </p:spPr>
        <p:txBody>
          <a:bodyPr/>
          <a:lstStyle/>
          <a:p>
            <a:r>
              <a:rPr lang="en-US" dirty="0"/>
              <a:t>Tuning Fork Test (Rinne Test)</a:t>
            </a:r>
          </a:p>
          <a:p>
            <a:pPr lvl="1"/>
            <a:r>
              <a:rPr lang="es-ES" dirty="0">
                <a:solidFill>
                  <a:schemeClr val="accent2"/>
                </a:solidFill>
              </a:rPr>
              <a:t>Examen que compara la conducción ósea y la conducción aérea
</a:t>
            </a:r>
            <a:r>
              <a:rPr lang="en-US" dirty="0"/>
              <a:t>Tuning Fork Test (Weber Test)</a:t>
            </a:r>
          </a:p>
          <a:p>
            <a:pPr lvl="1"/>
            <a:r>
              <a:rPr lang="es-ES" dirty="0">
                <a:solidFill>
                  <a:schemeClr val="accent2"/>
                </a:solidFill>
              </a:rPr>
              <a:t>Examen utilizado para evaluar la agudeza auditiva, así como para descubrir si un déficit auditivo es una pérdida conductiva o una pérdida neurosensorial
</a:t>
            </a:r>
            <a:endParaRPr lang="en-US" dirty="0">
              <a:solidFill>
                <a:schemeClr val="accent2"/>
              </a:solidFill>
            </a:endParaRPr>
          </a:p>
        </p:txBody>
      </p:sp>
      <p:sp>
        <p:nvSpPr>
          <p:cNvPr id="109572"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a:t>
            </a:r>
            <a:br>
              <a:rPr lang="en-US"/>
            </a:br>
            <a:r>
              <a:rPr lang="en-US"/>
              <a:t> Treatments, and Procedures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a:xfrm>
            <a:off x="457200" y="1676400"/>
            <a:ext cx="8229600" cy="4419600"/>
          </a:xfrm>
        </p:spPr>
        <p:txBody>
          <a:bodyPr/>
          <a:lstStyle/>
          <a:p>
            <a:r>
              <a:rPr lang="en-US" dirty="0"/>
              <a:t>Otoplasty</a:t>
            </a:r>
          </a:p>
          <a:p>
            <a:pPr lvl="1"/>
            <a:r>
              <a:rPr lang="es-ES" dirty="0">
                <a:solidFill>
                  <a:schemeClr val="accent2"/>
                </a:solidFill>
              </a:rPr>
              <a:t>Extirpación de una porción de cartílago auditivo para llevar pinna y aurícula cerca de la cabeza
</a:t>
            </a:r>
            <a:r>
              <a:rPr lang="en-US" dirty="0"/>
              <a:t>Stapedectomy</a:t>
            </a:r>
          </a:p>
          <a:p>
            <a:pPr lvl="1"/>
            <a:r>
              <a:rPr lang="es-ES" dirty="0">
                <a:solidFill>
                  <a:schemeClr val="accent2"/>
                </a:solidFill>
              </a:rPr>
              <a:t>Extirpación microquirúrgica de </a:t>
            </a:r>
            <a:r>
              <a:rPr lang="es-ES" dirty="0" err="1">
                <a:solidFill>
                  <a:schemeClr val="accent2"/>
                </a:solidFill>
              </a:rPr>
              <a:t>estapas</a:t>
            </a:r>
            <a:r>
              <a:rPr lang="es-ES" dirty="0">
                <a:solidFill>
                  <a:schemeClr val="accent2"/>
                </a:solidFill>
              </a:rPr>
              <a:t> enfermas por la otosclerosis
Típicamente bajo anestesia local
</a:t>
            </a:r>
            <a:endParaRPr lang="en-US" dirty="0">
              <a:solidFill>
                <a:schemeClr val="accent2"/>
              </a:solidFill>
            </a:endParaRPr>
          </a:p>
        </p:txBody>
      </p:sp>
      <p:sp>
        <p:nvSpPr>
          <p:cNvPr id="110596" name="Rectangle 4"/>
          <p:cNvSpPr>
            <a:spLocks noGrp="1" noChangeArrowheads="1"/>
          </p:cNvSpPr>
          <p:nvPr>
            <p:ph type="title"/>
          </p:nvPr>
        </p:nvSpPr>
        <p:spPr>
          <a:xfrm>
            <a:off x="457200" y="304800"/>
            <a:ext cx="8229600" cy="12192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3"/>
          <p:cNvSpPr>
            <a:spLocks noGrp="1" noChangeArrowheads="1"/>
          </p:cNvSpPr>
          <p:nvPr>
            <p:ph type="body" idx="1"/>
          </p:nvPr>
        </p:nvSpPr>
        <p:spPr>
          <a:xfrm>
            <a:off x="533400" y="1600200"/>
            <a:ext cx="8153400" cy="4419600"/>
          </a:xfrm>
        </p:spPr>
        <p:txBody>
          <a:bodyPr>
            <a:normAutofit lnSpcReduction="10000"/>
          </a:bodyPr>
          <a:lstStyle/>
          <a:p>
            <a:r>
              <a:rPr lang="en-US" dirty="0"/>
              <a:t>Hearing aids</a:t>
            </a:r>
          </a:p>
          <a:p>
            <a:pPr lvl="1"/>
            <a:r>
              <a:rPr lang="es-ES" dirty="0">
                <a:solidFill>
                  <a:schemeClr val="accent2"/>
                </a:solidFill>
              </a:rPr>
              <a:t>Dispositivos que amplifican el sonido para proporcionar una percepción e interpretación precisas de las palabras 
Estilo en el canal – encaja completamente en el canal auditivo
Estilo en la oreja – usado en el oído externo
Estilo detrás de la oreja – colocado detrás de la oreja
Audífono corporal – sonido entregado al canal auditivo a través del micrófono
</a:t>
            </a:r>
            <a:endParaRPr lang="en-US" dirty="0"/>
          </a:p>
        </p:txBody>
      </p:sp>
      <p:sp>
        <p:nvSpPr>
          <p:cNvPr id="111620"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3"/>
          <p:cNvSpPr>
            <a:spLocks noGrp="1" noChangeArrowheads="1"/>
          </p:cNvSpPr>
          <p:nvPr>
            <p:ph type="body" idx="1"/>
          </p:nvPr>
        </p:nvSpPr>
        <p:spPr>
          <a:xfrm>
            <a:off x="457200" y="1746250"/>
            <a:ext cx="8229600" cy="4021138"/>
          </a:xfrm>
        </p:spPr>
        <p:txBody>
          <a:bodyPr/>
          <a:lstStyle/>
          <a:p>
            <a:r>
              <a:rPr lang="en-US" dirty="0"/>
              <a:t>Myringotomy</a:t>
            </a:r>
          </a:p>
          <a:p>
            <a:pPr lvl="1"/>
            <a:r>
              <a:rPr lang="es-ES" dirty="0">
                <a:solidFill>
                  <a:schemeClr val="accent2"/>
                </a:solidFill>
              </a:rPr>
              <a:t>Procedimiento quirúrgico con inserción de un pequeño tubo de ventilación en un segmento inferior de la membrana timpánica
</a:t>
            </a:r>
            <a:r>
              <a:rPr lang="en-US" dirty="0"/>
              <a:t>Tympanotomy</a:t>
            </a:r>
          </a:p>
          <a:p>
            <a:pPr lvl="1"/>
            <a:r>
              <a:rPr lang="en-US" dirty="0" err="1">
                <a:solidFill>
                  <a:schemeClr val="accent2"/>
                </a:solidFill>
              </a:rPr>
              <a:t>También</a:t>
            </a:r>
            <a:r>
              <a:rPr lang="en-US" dirty="0">
                <a:solidFill>
                  <a:schemeClr val="accent2"/>
                </a:solidFill>
              </a:rPr>
              <a:t> </a:t>
            </a:r>
            <a:r>
              <a:rPr lang="en-US" dirty="0" err="1">
                <a:solidFill>
                  <a:schemeClr val="accent2"/>
                </a:solidFill>
              </a:rPr>
              <a:t>llamada</a:t>
            </a:r>
            <a:r>
              <a:rPr lang="en-US" dirty="0">
                <a:solidFill>
                  <a:schemeClr val="accent2"/>
                </a:solidFill>
              </a:rPr>
              <a:t> </a:t>
            </a:r>
            <a:r>
              <a:rPr lang="en-US" dirty="0" err="1">
                <a:solidFill>
                  <a:schemeClr val="accent2"/>
                </a:solidFill>
              </a:rPr>
              <a:t>miringotomía</a:t>
            </a:r>
            <a:r>
              <a:rPr lang="en-US" dirty="0">
                <a:solidFill>
                  <a:schemeClr val="accent2"/>
                </a:solidFill>
              </a:rPr>
              <a:t>
</a:t>
            </a:r>
          </a:p>
        </p:txBody>
      </p:sp>
      <p:sp>
        <p:nvSpPr>
          <p:cNvPr id="112644" name="Rectangle 4"/>
          <p:cNvSpPr>
            <a:spLocks noGrp="1" noChangeArrowheads="1"/>
          </p:cNvSpPr>
          <p:nvPr>
            <p:ph type="title"/>
          </p:nvPr>
        </p:nvSpPr>
        <p:spPr>
          <a:xfrm>
            <a:off x="457200" y="304800"/>
            <a:ext cx="83058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p:cNvSpPr>
            <a:spLocks noGrp="1" noChangeArrowheads="1"/>
          </p:cNvSpPr>
          <p:nvPr>
            <p:ph type="body" idx="1"/>
          </p:nvPr>
        </p:nvSpPr>
        <p:spPr>
          <a:xfrm>
            <a:off x="457200" y="1676400"/>
            <a:ext cx="8229600" cy="4267200"/>
          </a:xfrm>
        </p:spPr>
        <p:txBody>
          <a:bodyPr/>
          <a:lstStyle/>
          <a:p>
            <a:r>
              <a:rPr lang="en-US" dirty="0"/>
              <a:t>Myringoplasty</a:t>
            </a:r>
          </a:p>
          <a:p>
            <a:pPr lvl="1"/>
            <a:r>
              <a:rPr lang="es-ES" dirty="0">
                <a:solidFill>
                  <a:schemeClr val="accent2"/>
                </a:solidFill>
              </a:rPr>
              <a:t>Reparación quirúrgica de la membrana timpánica con un injerto de tejido después de una ruptura espontánea que resulta en pérdida de audición
</a:t>
            </a:r>
            <a:r>
              <a:rPr lang="en-US" dirty="0"/>
              <a:t>Tympanoplasty</a:t>
            </a:r>
          </a:p>
          <a:p>
            <a:pPr lvl="1"/>
            <a:r>
              <a:rPr lang="en-US" dirty="0" err="1">
                <a:solidFill>
                  <a:schemeClr val="accent2"/>
                </a:solidFill>
              </a:rPr>
              <a:t>También</a:t>
            </a:r>
            <a:r>
              <a:rPr lang="en-US" dirty="0">
                <a:solidFill>
                  <a:schemeClr val="accent2"/>
                </a:solidFill>
              </a:rPr>
              <a:t> </a:t>
            </a:r>
            <a:r>
              <a:rPr lang="en-US" dirty="0" err="1">
                <a:solidFill>
                  <a:schemeClr val="accent2"/>
                </a:solidFill>
              </a:rPr>
              <a:t>llamada</a:t>
            </a:r>
            <a:r>
              <a:rPr lang="en-US" dirty="0">
                <a:solidFill>
                  <a:schemeClr val="accent2"/>
                </a:solidFill>
              </a:rPr>
              <a:t> </a:t>
            </a:r>
            <a:r>
              <a:rPr lang="en-US" dirty="0" err="1">
                <a:solidFill>
                  <a:schemeClr val="accent2"/>
                </a:solidFill>
              </a:rPr>
              <a:t>miringoplastia</a:t>
            </a:r>
            <a:r>
              <a:rPr lang="en-US" dirty="0">
                <a:solidFill>
                  <a:schemeClr val="accent2"/>
                </a:solidFill>
              </a:rPr>
              <a:t>
</a:t>
            </a:r>
          </a:p>
        </p:txBody>
      </p:sp>
      <p:sp>
        <p:nvSpPr>
          <p:cNvPr id="113668" name="Rectangle 4"/>
          <p:cNvSpPr>
            <a:spLocks noGrp="1" noChangeArrowheads="1"/>
          </p:cNvSpPr>
          <p:nvPr>
            <p:ph type="title"/>
          </p:nvPr>
        </p:nvSpPr>
        <p:spPr>
          <a:xfrm>
            <a:off x="457200" y="304800"/>
            <a:ext cx="8229600" cy="1143000"/>
          </a:xfrm>
        </p:spPr>
        <p:txBody>
          <a:bodyPr>
            <a:normAutofit fontScale="90000"/>
          </a:bodyPr>
          <a:lstStyle/>
          <a:p>
            <a:r>
              <a:rPr lang="en-US"/>
              <a:t>Diagnostic Techniques, </a:t>
            </a:r>
            <a:br>
              <a:rPr lang="en-US"/>
            </a:br>
            <a:r>
              <a:rPr lang="en-US"/>
              <a:t>Treatments, and Procedures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106</TotalTime>
  <Words>2348</Words>
  <Application>Microsoft Office PowerPoint</Application>
  <PresentationFormat>On-screen Show (4:3)</PresentationFormat>
  <Paragraphs>759</Paragraphs>
  <Slides>199</Slides>
  <Notes>198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199</vt:i4>
      </vt:variant>
    </vt:vector>
  </HeadingPairs>
  <TitlesOfParts>
    <vt:vector size="206" baseType="lpstr">
      <vt:lpstr>Arial</vt:lpstr>
      <vt:lpstr>Calibri</vt:lpstr>
      <vt:lpstr>Lucida Sans Unicode</vt:lpstr>
      <vt:lpstr>Verdana</vt:lpstr>
      <vt:lpstr>Wingdings 2</vt:lpstr>
      <vt:lpstr>Wingdings 3</vt:lpstr>
      <vt:lpstr>Concourse</vt:lpstr>
      <vt:lpstr>Medical Language</vt:lpstr>
      <vt:lpstr>Sistema nervioso
</vt:lpstr>
      <vt:lpstr>Descripción general del sistema nervioso
</vt:lpstr>
      <vt:lpstr>Divisiones del Sistema Nervioso
</vt:lpstr>
      <vt:lpstr>Nervous System Divisions</vt:lpstr>
      <vt:lpstr>Nervous System Divisions</vt:lpstr>
      <vt:lpstr>Sistema nervioso periférico
</vt:lpstr>
      <vt:lpstr>Sistema nervioso periférico
</vt:lpstr>
      <vt:lpstr>Sistema Nervioso Autónomo
</vt:lpstr>
      <vt:lpstr>Células del Sistema Nervioso
</vt:lpstr>
      <vt:lpstr>Cells of the Nervous System</vt:lpstr>
      <vt:lpstr>Cells of the Nervous System</vt:lpstr>
      <vt:lpstr>Central Nervous System</vt:lpstr>
      <vt:lpstr>Meninges</vt:lpstr>
      <vt:lpstr>Meninges</vt:lpstr>
      <vt:lpstr>Structures of the Brain</vt:lpstr>
      <vt:lpstr>Structures of the Brain</vt:lpstr>
      <vt:lpstr>Structures of the Brain</vt:lpstr>
      <vt:lpstr>Spinal Cord</vt:lpstr>
      <vt:lpstr>CONDICIONES PATOLOGICAS
</vt:lpstr>
      <vt:lpstr>Alzheimer’s Disease</vt:lpstr>
      <vt:lpstr>Amyotrophic Lateral Sclerosis (ALS)</vt:lpstr>
      <vt:lpstr>Anencephaly</vt:lpstr>
      <vt:lpstr>Bell’s Palsy</vt:lpstr>
      <vt:lpstr>Brain Abscess</vt:lpstr>
      <vt:lpstr>Carpal Tunnel Syndrome</vt:lpstr>
      <vt:lpstr>Cerebral Concussion</vt:lpstr>
      <vt:lpstr>Cerebral Contusion</vt:lpstr>
      <vt:lpstr>Cerebral Palsy</vt:lpstr>
      <vt:lpstr>Cerebral Palsy</vt:lpstr>
      <vt:lpstr>Cerebral Palsy</vt:lpstr>
      <vt:lpstr>Cerebrovascular Accident (CVA)</vt:lpstr>
      <vt:lpstr>Cerebrovascular Accident</vt:lpstr>
      <vt:lpstr>Degenerative Disk</vt:lpstr>
      <vt:lpstr>Encephalitis</vt:lpstr>
      <vt:lpstr>Epilepsy</vt:lpstr>
      <vt:lpstr>Grand Mal Seizure</vt:lpstr>
      <vt:lpstr>Petit Mal Seizure</vt:lpstr>
      <vt:lpstr>Guillain-Bàrré Syndrome</vt:lpstr>
      <vt:lpstr>Headache (Cephalalgia)</vt:lpstr>
      <vt:lpstr>Migraine Headache</vt:lpstr>
      <vt:lpstr>Cluster Headache</vt:lpstr>
      <vt:lpstr>Tension Headache</vt:lpstr>
      <vt:lpstr>Epidural Hematoma</vt:lpstr>
      <vt:lpstr>Subdural Hematoma</vt:lpstr>
      <vt:lpstr>Herniated Disk</vt:lpstr>
      <vt:lpstr>Huntington’s Chorea</vt:lpstr>
      <vt:lpstr>Hydrocephalus</vt:lpstr>
      <vt:lpstr>Intracranial Tumors</vt:lpstr>
      <vt:lpstr>Primary Intracranial Tumors</vt:lpstr>
      <vt:lpstr>Primary Intracranial Tumors</vt:lpstr>
      <vt:lpstr>Metastatic Intracranial Tumors (Secondary)</vt:lpstr>
      <vt:lpstr>Meningitis  (Acute Bacterial) </vt:lpstr>
      <vt:lpstr>Multiple Sclerosis (MS)</vt:lpstr>
      <vt:lpstr>Myasthenia Gravis</vt:lpstr>
      <vt:lpstr>Narcolepsy</vt:lpstr>
      <vt:lpstr>Neuroblastoma</vt:lpstr>
      <vt:lpstr>Parkinson’s Disease</vt:lpstr>
      <vt:lpstr>Peripheral Neuritis</vt:lpstr>
      <vt:lpstr>Poliomyelitis</vt:lpstr>
      <vt:lpstr>Post Polio Syndrome</vt:lpstr>
      <vt:lpstr>Reye’s Syndrome</vt:lpstr>
      <vt:lpstr>Shingles (Herpes Zoster)</vt:lpstr>
      <vt:lpstr>Shingles</vt:lpstr>
      <vt:lpstr>Skull Fracture (Depressed)</vt:lpstr>
      <vt:lpstr>Spina Bifida Cystica</vt:lpstr>
      <vt:lpstr>Meningocele</vt:lpstr>
      <vt:lpstr>Meningomyelocele</vt:lpstr>
      <vt:lpstr>Spina Bifida Occulta</vt:lpstr>
      <vt:lpstr>Paraplegia</vt:lpstr>
      <vt:lpstr>Quadriplegia</vt:lpstr>
      <vt:lpstr>Tay-Sachs Disease</vt:lpstr>
      <vt:lpstr>Trigeminal Neuralgia (Tic Douloureux)</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 </vt:lpstr>
      <vt:lpstr>Diagnostic Techniques, Treatments, and Procedures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Los sentidos especiales (Ojo y oreja)
</vt:lpstr>
      <vt:lpstr>Overview of the Eye</vt:lpstr>
      <vt:lpstr>Structures of the Eye (Front View)</vt:lpstr>
      <vt:lpstr>Structures of the Eye (Front View)</vt:lpstr>
      <vt:lpstr>Structures of the Eye (Front View)</vt:lpstr>
      <vt:lpstr>Structures of the Eye (Front View)</vt:lpstr>
      <vt:lpstr>Structures of the Eye (Cross Section)</vt:lpstr>
      <vt:lpstr>Structures of the Eye (Cross Section)</vt:lpstr>
      <vt:lpstr>Structures of the Eye (Cross Section)</vt:lpstr>
      <vt:lpstr>Structures of the Eye (Cross Section)</vt:lpstr>
      <vt:lpstr>Structures of the Eye (Cross Section)</vt:lpstr>
      <vt:lpstr>Structures of the Eye (Cross Section)</vt:lpstr>
      <vt:lpstr>Structures of the Eye (Cross Section)</vt:lpstr>
      <vt:lpstr>Structures of the Eye (Cross Section)</vt:lpstr>
      <vt:lpstr>Structures of the Eye (Cross Section)</vt:lpstr>
      <vt:lpstr>Structures of the Eye (Cross Section)</vt:lpstr>
      <vt:lpstr>Process of Vision</vt:lpstr>
      <vt:lpstr>Process of Vision</vt:lpstr>
      <vt:lpstr>CONDICIONES PATOLOGICAS
</vt:lpstr>
      <vt:lpstr>Astigmatism</vt:lpstr>
      <vt:lpstr>Blepharitis</vt:lpstr>
      <vt:lpstr>Blepharoptosis (Ptosis)</vt:lpstr>
      <vt:lpstr>Blepharoptosis</vt:lpstr>
      <vt:lpstr>Blindness</vt:lpstr>
      <vt:lpstr>Monochromatism (Color Blindness) </vt:lpstr>
      <vt:lpstr>Cataract</vt:lpstr>
      <vt:lpstr>Chalazion</vt:lpstr>
      <vt:lpstr>Conjunctivitis, Acute</vt:lpstr>
      <vt:lpstr>Corneal Abrasion</vt:lpstr>
      <vt:lpstr>Diabetic Retinopathy</vt:lpstr>
      <vt:lpstr>Diabetic Retinopathy</vt:lpstr>
      <vt:lpstr>Ectropion</vt:lpstr>
      <vt:lpstr>Entropion</vt:lpstr>
      <vt:lpstr>Exophthalmia</vt:lpstr>
      <vt:lpstr>Glaucoma</vt:lpstr>
      <vt:lpstr>Glaucoma</vt:lpstr>
      <vt:lpstr>Glaucoma</vt:lpstr>
      <vt:lpstr>Hemianopia</vt:lpstr>
      <vt:lpstr>Hordeolum (Stye)</vt:lpstr>
      <vt:lpstr>Hyperopia</vt:lpstr>
      <vt:lpstr>Hyperopia</vt:lpstr>
      <vt:lpstr>Hyphema (Hyphemia)</vt:lpstr>
      <vt:lpstr>Keratitis</vt:lpstr>
      <vt:lpstr>Myopia</vt:lpstr>
      <vt:lpstr>Myopia</vt:lpstr>
      <vt:lpstr>Nyctalopia (Night Blindness)</vt:lpstr>
      <vt:lpstr>Nystagmus</vt:lpstr>
      <vt:lpstr>Ophthalmia Neonatorum</vt:lpstr>
      <vt:lpstr>Presbyopia</vt:lpstr>
      <vt:lpstr>Pterygium</vt:lpstr>
      <vt:lpstr>Pterygium</vt:lpstr>
      <vt:lpstr>Retinal Detachment</vt:lpstr>
      <vt:lpstr>Retinal Tear</vt:lpstr>
      <vt:lpstr>Scleritis</vt:lpstr>
      <vt:lpstr>Scotoma </vt:lpstr>
      <vt:lpstr>Strabismus</vt:lpstr>
      <vt:lpstr>Strabismus</vt:lpstr>
      <vt:lpstr>Strabismus</vt:lpstr>
      <vt:lpstr>Strabismus</vt:lpstr>
      <vt:lpstr>Synechia</vt:lpstr>
      <vt:lpstr>Trachoma</vt:lpstr>
      <vt:lpstr>Uveitis</vt:lpstr>
      <vt:lpstr>TECNIQUES, TRATAMIENTOS Y PROCEDIMIENTOS DIAGNOSTICOS
</vt:lpstr>
      <vt:lpstr>Diagnostic Techniques, Treatments, and Procedures</vt:lpstr>
      <vt:lpstr>Diagnostic Techniques, Treatments, and Procedures </vt:lpstr>
      <vt:lpstr>Diagnostic Techniques, Treatments, and Procedures</vt:lpstr>
      <vt:lpstr>Diagnostic Techniques,  Treatments, and Procedures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Overview of the Ear</vt:lpstr>
      <vt:lpstr>Structures of the Ear</vt:lpstr>
      <vt:lpstr>Structures of the Ear</vt:lpstr>
      <vt:lpstr>Structures of the Ear</vt:lpstr>
      <vt:lpstr>Structures of the Ear</vt:lpstr>
      <vt:lpstr>Structures of the Ear</vt:lpstr>
      <vt:lpstr>Structures of the Ear</vt:lpstr>
      <vt:lpstr>The Process of Hearing</vt:lpstr>
      <vt:lpstr>CONDICIONES PATOLOGICAS
</vt:lpstr>
      <vt:lpstr>Cholesteatoma</vt:lpstr>
      <vt:lpstr>Deafness, Conductive</vt:lpstr>
      <vt:lpstr>Deafness, Sensorineural</vt:lpstr>
      <vt:lpstr>Impacted Cerumen</vt:lpstr>
      <vt:lpstr>Labyrinthitis</vt:lpstr>
      <vt:lpstr>Mastoiditis</vt:lpstr>
      <vt:lpstr>Ménière's Disease</vt:lpstr>
      <vt:lpstr>Otitis Externa (O.E.)  (Swimmer’s Ear)</vt:lpstr>
      <vt:lpstr>Otitis Media, Acute (A.O.M.)</vt:lpstr>
      <vt:lpstr>Serous Otitis Media (S.O.M.)</vt:lpstr>
      <vt:lpstr>Suppurative Otitis Media</vt:lpstr>
      <vt:lpstr>Otosclerosis</vt:lpstr>
      <vt:lpstr>Perforation of  Tympanic Membrane</vt:lpstr>
      <vt:lpstr>TECNIQUES, TRATAMIENTOS Y PROCEDIMIENTOS DIAGNOSTICOS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Me4dical Languaje</dc:title>
  <dc:creator>Faculty</dc:creator>
  <cp:lastModifiedBy> </cp:lastModifiedBy>
  <cp:revision>12</cp:revision>
  <dcterms:created xsi:type="dcterms:W3CDTF">2013-10-07T21:15:38Z</dcterms:created>
  <dcterms:modified xsi:type="dcterms:W3CDTF">2020-04-21T20:12:04Z</dcterms:modified>
</cp:coreProperties>
</file>