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6" autoAdjust="0"/>
    <p:restoredTop sz="94660"/>
  </p:normalViewPr>
  <p:slideViewPr>
    <p:cSldViewPr>
      <p:cViewPr varScale="1">
        <p:scale>
          <a:sx n="108" d="100"/>
          <a:sy n="108" d="100"/>
        </p:scale>
        <p:origin x="78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650B2-18CB-43A7-BBB2-68042991369A}"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35251-04C1-45CC-8C2F-21A33D53DA36}" type="slidenum">
              <a:rPr lang="en-US" smtClean="0"/>
              <a:t>‹#›</a:t>
            </a:fld>
            <a:endParaRPr lang="en-US"/>
          </a:p>
        </p:txBody>
      </p:sp>
    </p:spTree>
    <p:extLst>
      <p:ext uri="{BB962C8B-B14F-4D97-AF65-F5344CB8AC3E}">
        <p14:creationId xmlns:p14="http://schemas.microsoft.com/office/powerpoint/2010/main" val="2671836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5F4B53-26E4-4443-912A-6D13BB1D5622}" type="slidenum">
              <a:rPr lang="en-US"/>
              <a:pPr/>
              <a:t>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86FF2-0E94-4260-84A0-3B9CE5868A56}" type="slidenum">
              <a:rPr lang="en-US"/>
              <a:pPr/>
              <a:t>3</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16ABE5-3446-4A46-BD17-374AA2A368D6}" type="slidenum">
              <a:rPr lang="en-US"/>
              <a:pPr/>
              <a:t>4</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96ED02-A3F2-4FE7-9672-B316DD256591}" type="slidenum">
              <a:rPr lang="en-US"/>
              <a:pPr/>
              <a:t>5</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A0EDDB-D185-4AC1-9FD6-58F5AF6C2D0A}" type="slidenum">
              <a:rPr lang="en-US"/>
              <a:pPr/>
              <a:t>6</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894374-06F6-469E-8469-63F0395A3440}" type="slidenum">
              <a:rPr lang="en-US"/>
              <a:pPr/>
              <a:t>7</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50CD94-EA21-4C3C-8FEA-8BB92C6B6EF3}" type="slidenum">
              <a:rPr lang="en-US"/>
              <a:pPr/>
              <a:t>8</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5A667F-FA5A-4EAE-958A-CB33853CF1CD}" type="slidenum">
              <a:rPr lang="en-US"/>
              <a:pPr/>
              <a:t>9</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EE8C2-4BC2-4277-A18F-B77283C75C59}" type="slidenum">
              <a:rPr lang="en-US"/>
              <a:pPr/>
              <a:t>10</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86523F-BAD6-4308-AF08-65CDFA2A586D}" type="slidenum">
              <a:rPr lang="en-US"/>
              <a:pPr/>
              <a:t>11</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5FA635-0B03-4A1F-8CD0-34DA34049878}" type="slidenum">
              <a:rPr lang="en-US"/>
              <a:pPr/>
              <a:t>12</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865379-8DDD-47D1-A2B4-C16D6307CCBA}" type="slidenum">
              <a:rPr lang="en-US"/>
              <a:pPr/>
              <a:t>13</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F5015A-C5DB-4AF4-8B71-71F53D4F8612}" type="slidenum">
              <a:rPr lang="en-US"/>
              <a:pPr/>
              <a:t>14</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11704F-16C1-4E7A-98C0-4C77C62864F5}" type="slidenum">
              <a:rPr lang="en-US"/>
              <a:pPr/>
              <a:t>15</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1D397-A5BA-401B-8CB2-4CEF25310EF6}" type="slidenum">
              <a:rPr lang="en-US"/>
              <a:pPr/>
              <a:t>16</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2B30B7-2BB8-4E2D-821D-AC92C5371C91}" type="slidenum">
              <a:rPr lang="en-US"/>
              <a:pPr/>
              <a:t>17</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DDA582-49ED-4A8C-B57B-A832F1B4C784}" type="slidenum">
              <a:rPr lang="en-US"/>
              <a:pPr/>
              <a:t>18</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FE1FA8-5334-4434-A9B7-4FAE58D794E4}" type="slidenum">
              <a:rPr lang="en-US"/>
              <a:pPr/>
              <a:t>19</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1F5020-E61B-4466-865B-53C453E83093}" type="slidenum">
              <a:rPr lang="en-US"/>
              <a:pPr/>
              <a:t>20</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398DF5-5A89-47C0-9F4C-6678F1D46DFC}" type="slidenum">
              <a:rPr lang="en-US"/>
              <a:pPr/>
              <a:t>21</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B21F7-82C2-44E7-BBF9-E26EA09710B1}" type="slidenum">
              <a:rPr lang="en-US"/>
              <a:pPr/>
              <a:t>22</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DF1D20-6618-45CE-91AC-70FCCDC2C42E}" type="slidenum">
              <a:rPr lang="en-US"/>
              <a:pPr/>
              <a:t>23</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9D2FB2-C3E8-49EC-9C19-B4AE6A3D5CF9}" type="slidenum">
              <a:rPr lang="en-US"/>
              <a:pPr/>
              <a:t>24</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7B9665-7B5E-461C-AED4-83A03349EEB4}" type="slidenum">
              <a:rPr lang="en-US"/>
              <a:pPr/>
              <a:t>25</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C55929-C3B2-4B2F-A24A-35689686247A}" type="slidenum">
              <a:rPr lang="en-US"/>
              <a:pPr/>
              <a:t>26</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9E28E9-00A0-412E-B15D-CE684190B10A}" type="slidenum">
              <a:rPr lang="en-US"/>
              <a:pPr/>
              <a:t>27</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5B4888-674A-4525-8505-F8A7231BD76B}" type="slidenum">
              <a:rPr lang="en-US"/>
              <a:pPr/>
              <a:t>28</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17F7C1-1FD6-476E-BFCA-8DBBFA1A3A08}" type="slidenum">
              <a:rPr lang="en-US"/>
              <a:pPr/>
              <a:t>29</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652595-CCFD-4792-9AAD-4131D0BF4F79}" type="slidenum">
              <a:rPr lang="en-US"/>
              <a:pPr/>
              <a:t>30</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AEF55-2048-4CB5-A56E-371328C13AAF}" type="slidenum">
              <a:rPr lang="en-US"/>
              <a:pPr/>
              <a:t>31</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C1F280-DF4F-418A-AD3B-D3C94790BA11}" type="slidenum">
              <a:rPr lang="en-US"/>
              <a:pPr/>
              <a:t>32</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0B17C-5534-4920-ABBA-0DD88719AB97}" type="slidenum">
              <a:rPr lang="en-US"/>
              <a:pPr/>
              <a:t>33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E69070-199D-4551-AC6E-51F29D935E1F}" type="slidenum">
              <a:rPr lang="en-US"/>
              <a:pPr/>
              <a:t>34</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36C9A4-995D-490E-8EAB-5B2C63F0DD14}" type="slidenum">
              <a:rPr lang="en-US"/>
              <a:pPr/>
              <a:t>35</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BC4C8-36A8-4AEA-A3F1-B8561D31A5DB}" type="slidenum">
              <a:rPr lang="en-US"/>
              <a:pPr/>
              <a:t>36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09178-E35D-4A9A-BA63-6977BA0BCD3D}" type="slidenum">
              <a:rPr lang="en-US"/>
              <a:pPr/>
              <a:t>37</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3A527C-2850-4F2F-8763-E3F94F28AA5C}" type="slidenum">
              <a:rPr lang="en-US"/>
              <a:pPr/>
              <a:t>38</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8B5E65-C5BB-480F-9E8C-28548FB37DA5}" type="slidenum">
              <a:rPr lang="en-US"/>
              <a:pPr/>
              <a:t>39</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BF674-B706-4EAC-A87E-C5030D5F339B}" type="slidenum">
              <a:rPr lang="en-US"/>
              <a:pPr/>
              <a:t>40</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657AE0-482A-44A5-8089-B790A03E7642}" type="slidenum">
              <a:rPr lang="en-US"/>
              <a:pPr/>
              <a:t>41</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6AD04-2626-4554-84B1-46A5193D1BBB}" type="slidenum">
              <a:rPr lang="en-US"/>
              <a:pPr/>
              <a:t>42</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B9B8FF-4D7C-4579-8A8E-873C3FD1AEF5}" type="slidenum">
              <a:rPr lang="en-US"/>
              <a:pPr/>
              <a:t>43</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AA922F-9B50-4CDB-AA71-5B29314FA07D}" type="slidenum">
              <a:rPr lang="en-US"/>
              <a:pPr/>
              <a:t>44</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71C83-E643-4078-9B6B-6096F1A61ED4}" type="slidenum">
              <a:rPr lang="en-US"/>
              <a:pPr/>
              <a:t>45</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4060CD-97D5-49F5-9173-114B64E091B0}" type="slidenum">
              <a:rPr lang="en-US"/>
              <a:pPr/>
              <a:t>46</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247C7C-F8A2-48C5-ADD9-26A17105BD78}" type="slidenum">
              <a:rPr lang="en-US"/>
              <a:pPr/>
              <a:t>47</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D5C7AC-7D7D-4261-82CD-CCC2020C3CF1}" type="slidenum">
              <a:rPr lang="en-US"/>
              <a:pPr/>
              <a:t>48</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8983EB-6624-401A-B063-03C52BC22F8B}" type="slidenum">
              <a:rPr lang="en-US"/>
              <a:pPr/>
              <a:t>49</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CD608F-377A-40D0-B081-8823571ABB18}" type="slidenum">
              <a:rPr lang="en-US"/>
              <a:pPr/>
              <a:t>50</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F82703-8F8A-4DAE-8518-2916254F0273}" type="slidenum">
              <a:rPr lang="en-US"/>
              <a:pPr/>
              <a:t>51</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21B2E2-95E1-41B1-A61B-3B84D4DDA252}" type="slidenum">
              <a:rPr lang="en-US"/>
              <a:pPr/>
              <a:t>52</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4EE8E-6686-4264-A012-B33799B72DAF}" type="slidenum">
              <a:rPr lang="en-US"/>
              <a:pPr/>
              <a:t>53</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B1ED5E-A0E6-4F17-B59E-F957B0094874}" type="slidenum">
              <a:rPr lang="en-US"/>
              <a:pPr/>
              <a:t>54</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CB9933-942A-4869-A971-EA0E8464404D}" type="slidenum">
              <a:rPr lang="en-US"/>
              <a:pPr/>
              <a:t>55</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996435-7E00-4D60-A690-883E2F053DB2}" type="slidenum">
              <a:rPr lang="en-US"/>
              <a:pPr/>
              <a:t>56</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F3A748-177C-401B-A3EF-FAF3DA8302C9}" type="slidenum">
              <a:rPr lang="en-US"/>
              <a:pPr/>
              <a:t>57</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78BA07-3894-480E-9E18-E87A60182581}" type="slidenum">
              <a:rPr lang="en-US"/>
              <a:pPr/>
              <a:t>58</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763A0A-25B8-40DA-ABBE-6E3B01D6C9F1}" type="slidenum">
              <a:rPr lang="en-US"/>
              <a:pPr/>
              <a:t>59</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D5C06-1CE8-4EF1-AEEA-83D82F6EFBA4}" type="slidenum">
              <a:rPr lang="en-US"/>
              <a:pPr/>
              <a:t>60</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3A3B47-AA1D-4C7F-BDC6-D479C67B179F}" type="slidenum">
              <a:rPr lang="en-US"/>
              <a:pPr/>
              <a:t>61</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B6CD6E-014F-48E6-86DD-D42949E726BF}" type="slidenum">
              <a:rPr lang="en-US"/>
              <a:pPr/>
              <a:t>62</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E74D9F-1A29-42E7-942D-FFE2EE08A9A5}" type="slidenum">
              <a:rPr lang="en-US"/>
              <a:pPr/>
              <a:t>63</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6F3E32-9CCA-48D5-BEC2-822E39D1B5D7}" type="slidenum">
              <a:rPr lang="en-US"/>
              <a:pPr/>
              <a:t>64</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2FA3D6-E015-44C5-90E4-74163AA68507}" type="slidenum">
              <a:rPr lang="en-US"/>
              <a:pPr/>
              <a:t>65</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3F20983-9012-4452-B406-6529FAF0ED4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E41BC1-BFDE-4EAD-B915-481281606D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3F20983-9012-4452-B406-6529FAF0ED4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F20983-9012-4452-B406-6529FAF0ED4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1BC1-BFDE-4EAD-B915-481281606DF9}"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20983-9012-4452-B406-6529FAF0ED4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E41BC1-BFDE-4EAD-B915-481281606DF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F20983-9012-4452-B406-6529FAF0ED4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E41BC1-BFDE-4EAD-B915-481281606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00400" y="3429000"/>
            <a:ext cx="5638800" cy="914400"/>
          </a:xfrm>
        </p:spPr>
        <p:txBody>
          <a:bodyPr>
            <a:normAutofit fontScale="90000"/>
          </a:bodyPr>
          <a:lstStyle/>
          <a:p>
            <a:r>
              <a:rPr lang="en-US" sz="4400" dirty="0"/>
              <a:t>Sistema </a:t>
            </a:r>
            <a:r>
              <a:rPr lang="en-US" sz="4400" dirty="0" err="1"/>
              <a:t>urinario</a:t>
            </a:r>
            <a:r>
              <a:rPr lang="en-US" sz="4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Urinary System Overview</a:t>
            </a:r>
          </a:p>
        </p:txBody>
      </p:sp>
      <p:sp>
        <p:nvSpPr>
          <p:cNvPr id="3075" name="Rectangle 3"/>
          <p:cNvSpPr>
            <a:spLocks noGrp="1" noChangeArrowheads="1"/>
          </p:cNvSpPr>
          <p:nvPr>
            <p:ph type="body" idx="1"/>
          </p:nvPr>
        </p:nvSpPr>
        <p:spPr>
          <a:xfrm>
            <a:off x="838200" y="1447800"/>
            <a:ext cx="7772400" cy="4495800"/>
          </a:xfrm>
        </p:spPr>
        <p:txBody>
          <a:bodyPr>
            <a:normAutofit lnSpcReduction="10000"/>
          </a:bodyPr>
          <a:lstStyle/>
          <a:p>
            <a:r>
              <a:rPr lang="es-ES" dirty="0"/>
              <a:t>Funciones del sistema urinario
Elimina los productos de desecho de la sangre
Produce y elimina la orina
Los riñones producen hormona Eritropoyetina (EPO)
Estimula la producción de glóbulos rojos dentro de la médula ósea
Los riñones producen enzima Renin
Ayuda sin aumentar la presión arterial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a:t>Structures of the Urinary System</a:t>
            </a:r>
          </a:p>
        </p:txBody>
      </p:sp>
      <p:sp>
        <p:nvSpPr>
          <p:cNvPr id="4099" name="Rectangle 3"/>
          <p:cNvSpPr>
            <a:spLocks noGrp="1" noChangeArrowheads="1"/>
          </p:cNvSpPr>
          <p:nvPr>
            <p:ph type="body" idx="1"/>
          </p:nvPr>
        </p:nvSpPr>
        <p:spPr>
          <a:xfrm>
            <a:off x="838200" y="1371600"/>
            <a:ext cx="7772400" cy="4495800"/>
          </a:xfrm>
        </p:spPr>
        <p:txBody>
          <a:bodyPr/>
          <a:lstStyle/>
          <a:p>
            <a:r>
              <a:rPr lang="en-US" dirty="0"/>
              <a:t>Kidneys</a:t>
            </a:r>
          </a:p>
          <a:p>
            <a:pPr lvl="1"/>
            <a:r>
              <a:rPr lang="es-ES" dirty="0">
                <a:solidFill>
                  <a:schemeClr val="accent2"/>
                </a:solidFill>
              </a:rPr>
              <a:t>Los órganos de color marrón rojizo en forma de frijol se encuentran a ambos lados de la columna vertebral en la parte posterior de la cavidad abdominal superior
Corteza 
Capa externa de riñón
Contiene millones de unidades microscópicas llamadas nefronas
Unidades funcionales de riñones</a:t>
            </a:r>
            <a:endParaRPr lang="en-US" sz="1800" dirty="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685800" y="1371600"/>
            <a:ext cx="8001000" cy="4724400"/>
          </a:xfrm>
        </p:spPr>
        <p:txBody>
          <a:bodyPr/>
          <a:lstStyle/>
          <a:p>
            <a:pPr>
              <a:lnSpc>
                <a:spcPct val="90000"/>
              </a:lnSpc>
            </a:pPr>
            <a:r>
              <a:rPr lang="en-US" dirty="0"/>
              <a:t>Kidneys: Components of </a:t>
            </a:r>
            <a:r>
              <a:rPr lang="en-US" dirty="0" err="1"/>
              <a:t>Nephron</a:t>
            </a:r>
            <a:r>
              <a:rPr lang="en-US" sz="2800" dirty="0"/>
              <a:t> </a:t>
            </a:r>
          </a:p>
          <a:p>
            <a:pPr lvl="1">
              <a:lnSpc>
                <a:spcPct val="90000"/>
              </a:lnSpc>
            </a:pPr>
            <a:r>
              <a:rPr lang="en-US" dirty="0" err="1">
                <a:solidFill>
                  <a:schemeClr val="accent2"/>
                </a:solidFill>
              </a:rPr>
              <a:t>Glomerulus</a:t>
            </a:r>
            <a:endParaRPr lang="en-US" dirty="0">
              <a:solidFill>
                <a:schemeClr val="accent2"/>
              </a:solidFill>
            </a:endParaRPr>
          </a:p>
          <a:p>
            <a:pPr lvl="2">
              <a:lnSpc>
                <a:spcPct val="90000"/>
              </a:lnSpc>
            </a:pPr>
            <a:r>
              <a:rPr lang="es-ES" dirty="0">
                <a:solidFill>
                  <a:srgbClr val="006600"/>
                </a:solidFill>
              </a:rPr>
              <a:t>Colección en forma de bola de capilares muy pequeños, enrollados y entrelazados
</a:t>
            </a:r>
            <a:r>
              <a:rPr lang="en-US" dirty="0">
                <a:solidFill>
                  <a:schemeClr val="accent2"/>
                </a:solidFill>
              </a:rPr>
              <a:t>Bowman’s capsule (renal capsule)</a:t>
            </a:r>
          </a:p>
          <a:p>
            <a:pPr lvl="2">
              <a:lnSpc>
                <a:spcPct val="90000"/>
              </a:lnSpc>
            </a:pPr>
            <a:r>
              <a:rPr lang="es-ES" dirty="0">
                <a:solidFill>
                  <a:srgbClr val="006600"/>
                </a:solidFill>
              </a:rPr>
              <a:t>Taza de doble pared que rodea el glomérulo
</a:t>
            </a:r>
            <a:r>
              <a:rPr lang="en-US" dirty="0">
                <a:solidFill>
                  <a:schemeClr val="accent2"/>
                </a:solidFill>
              </a:rPr>
              <a:t>Renal tubule</a:t>
            </a:r>
          </a:p>
          <a:p>
            <a:pPr lvl="2">
              <a:lnSpc>
                <a:spcPct val="90000"/>
              </a:lnSpc>
            </a:pPr>
            <a:r>
              <a:rPr lang="en-US" dirty="0" err="1">
                <a:solidFill>
                  <a:srgbClr val="006600"/>
                </a:solidFill>
              </a:rPr>
              <a:t>Túbulo</a:t>
            </a:r>
            <a:r>
              <a:rPr lang="en-US" dirty="0">
                <a:solidFill>
                  <a:srgbClr val="006600"/>
                </a:solidFill>
              </a:rPr>
              <a:t> proximal </a:t>
            </a:r>
            <a:r>
              <a:rPr lang="en-US" dirty="0" err="1">
                <a:solidFill>
                  <a:srgbClr val="006600"/>
                </a:solidFill>
              </a:rPr>
              <a:t>enrevesado</a:t>
            </a:r>
            <a:r>
              <a:rPr lang="en-US" dirty="0">
                <a:solidFill>
                  <a:srgbClr val="006600"/>
                </a:solidFill>
              </a:rPr>
              <a:t>
Loop of Henle
</a:t>
            </a:r>
            <a:r>
              <a:rPr lang="en-US" dirty="0" err="1">
                <a:solidFill>
                  <a:srgbClr val="006600"/>
                </a:solidFill>
              </a:rPr>
              <a:t>Túbulo</a:t>
            </a:r>
            <a:r>
              <a:rPr lang="en-US" dirty="0">
                <a:solidFill>
                  <a:srgbClr val="006600"/>
                </a:solidFill>
              </a:rPr>
              <a:t> </a:t>
            </a:r>
            <a:r>
              <a:rPr lang="en-US" dirty="0" err="1">
                <a:solidFill>
                  <a:srgbClr val="006600"/>
                </a:solidFill>
              </a:rPr>
              <a:t>enrevesado</a:t>
            </a:r>
            <a:r>
              <a:rPr lang="en-US" dirty="0">
                <a:solidFill>
                  <a:srgbClr val="006600"/>
                </a:solidFill>
              </a:rPr>
              <a:t> distal
</a:t>
            </a:r>
            <a:r>
              <a:rPr lang="en-US" dirty="0">
                <a:solidFill>
                  <a:schemeClr val="accent2"/>
                </a:solidFill>
              </a:rPr>
              <a:t>Peritubular capillaries</a:t>
            </a:r>
          </a:p>
        </p:txBody>
      </p:sp>
      <p:sp>
        <p:nvSpPr>
          <p:cNvPr id="5124" name="Rectangle 4"/>
          <p:cNvSpPr>
            <a:spLocks noGrp="1" noChangeArrowheads="1"/>
          </p:cNvSpPr>
          <p:nvPr>
            <p:ph type="title"/>
          </p:nvPr>
        </p:nvSpPr>
        <p:spPr>
          <a:xfrm>
            <a:off x="457200" y="304800"/>
            <a:ext cx="8305800" cy="914400"/>
          </a:xfrm>
        </p:spPr>
        <p:txBody>
          <a:bodyPr>
            <a:normAutofit fontScale="90000"/>
          </a:bodyPr>
          <a:lstStyle/>
          <a:p>
            <a:r>
              <a:rPr lang="en-US"/>
              <a:t>Structures of the Urinary System</a:t>
            </a:r>
            <a:endParaRPr lang="en-US" sz="4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p:txBody>
          <a:bodyPr/>
          <a:lstStyle/>
          <a:p>
            <a:r>
              <a:rPr lang="en-US" dirty="0"/>
              <a:t>Kidneys </a:t>
            </a:r>
          </a:p>
          <a:p>
            <a:pPr lvl="1"/>
            <a:r>
              <a:rPr lang="en-US" dirty="0">
                <a:solidFill>
                  <a:schemeClr val="accent2"/>
                </a:solidFill>
              </a:rPr>
              <a:t>Medulla</a:t>
            </a:r>
          </a:p>
          <a:p>
            <a:pPr lvl="2"/>
            <a:r>
              <a:rPr lang="es-ES" dirty="0">
                <a:solidFill>
                  <a:srgbClr val="006600"/>
                </a:solidFill>
              </a:rPr>
              <a:t>Capa interna de riñón
Consiste en tejidos triangulares llamados pirámides renales- bucles y la recolección de túbulos de nefrona 
Las pirámides se extienden hasta una cavidad de recolección de orina similar a una copa llamada cáliz menor
Cálices menores se fusionan para formar cáliz mayor
Cálices principales se fusionan para formar pelvis renal
</a:t>
            </a:r>
            <a:endParaRPr lang="en-US" dirty="0">
              <a:solidFill>
                <a:srgbClr val="006600"/>
              </a:solidFill>
            </a:endParaRPr>
          </a:p>
        </p:txBody>
      </p:sp>
      <p:sp>
        <p:nvSpPr>
          <p:cNvPr id="6148" name="Rectangle 4"/>
          <p:cNvSpPr>
            <a:spLocks noGrp="1" noChangeArrowheads="1"/>
          </p:cNvSpPr>
          <p:nvPr>
            <p:ph type="title"/>
          </p:nvPr>
        </p:nvSpPr>
        <p:spPr/>
        <p:txBody>
          <a:bodyPr>
            <a:normAutofit fontScale="90000"/>
          </a:bodyPr>
          <a:lstStyle/>
          <a:p>
            <a:r>
              <a:rPr lang="en-US"/>
              <a:t>Structures of the Urinary System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p:txBody>
          <a:bodyPr/>
          <a:lstStyle/>
          <a:p>
            <a:r>
              <a:rPr lang="en-US" dirty="0"/>
              <a:t>Ureters</a:t>
            </a:r>
          </a:p>
          <a:p>
            <a:pPr lvl="1"/>
            <a:r>
              <a:rPr lang="es-ES" dirty="0">
                <a:solidFill>
                  <a:schemeClr val="accent2"/>
                </a:solidFill>
              </a:rPr>
              <a:t>Tubos musculares forrados con membrana mucosa
Uno conduce de cada riñón hasta la vejiga urinaria
La orina es propulsada desde la pelvis renal a través de uréteres por contracciones onduladas conocidas como peristalsis
</a:t>
            </a:r>
            <a:endParaRPr lang="en-US" dirty="0">
              <a:solidFill>
                <a:schemeClr val="accent2"/>
              </a:solidFill>
            </a:endParaRPr>
          </a:p>
        </p:txBody>
      </p:sp>
      <p:sp>
        <p:nvSpPr>
          <p:cNvPr id="7172" name="Rectangle 4"/>
          <p:cNvSpPr>
            <a:spLocks noGrp="1" noChangeArrowheads="1"/>
          </p:cNvSpPr>
          <p:nvPr>
            <p:ph type="title"/>
          </p:nvPr>
        </p:nvSpPr>
        <p:spPr/>
        <p:txBody>
          <a:bodyPr>
            <a:normAutofit fontScale="90000"/>
          </a:bodyPr>
          <a:lstStyle/>
          <a:p>
            <a:r>
              <a:rPr lang="en-US"/>
              <a:t>Structures of the Urinary System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457200" y="1371600"/>
            <a:ext cx="8229600" cy="4648200"/>
          </a:xfrm>
        </p:spPr>
        <p:txBody>
          <a:bodyPr/>
          <a:lstStyle/>
          <a:p>
            <a:r>
              <a:rPr lang="en-US" dirty="0"/>
              <a:t>Bladder</a:t>
            </a:r>
          </a:p>
          <a:p>
            <a:pPr lvl="1"/>
            <a:r>
              <a:rPr lang="es-ES" dirty="0">
                <a:solidFill>
                  <a:schemeClr val="accent2"/>
                </a:solidFill>
              </a:rPr>
              <a:t>Saco hueco y muscular en la cavidad pélvica
Entre la sínfisis púbica y el recto en los hombres
Entre la sínfisis púbica y el útero y la vagina en mujeres
Sirve como reservorio temporal para la orina
Forma esférica cuando está lleno
Se asemeja a pirámide invertida cuando está vacía
</a:t>
            </a:r>
            <a:endParaRPr lang="en-US" dirty="0">
              <a:solidFill>
                <a:srgbClr val="006600"/>
              </a:solidFill>
            </a:endParaRPr>
          </a:p>
        </p:txBody>
      </p:sp>
      <p:sp>
        <p:nvSpPr>
          <p:cNvPr id="8196" name="Rectangle 4"/>
          <p:cNvSpPr>
            <a:spLocks noGrp="1" noChangeArrowheads="1"/>
          </p:cNvSpPr>
          <p:nvPr>
            <p:ph type="title"/>
          </p:nvPr>
        </p:nvSpPr>
        <p:spPr/>
        <p:txBody>
          <a:bodyPr>
            <a:normAutofit fontScale="90000"/>
          </a:bodyPr>
          <a:lstStyle/>
          <a:p>
            <a:r>
              <a:rPr lang="en-US"/>
              <a:t>Structures of the Urinary System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p:txBody>
          <a:bodyPr/>
          <a:lstStyle/>
          <a:p>
            <a:r>
              <a:rPr lang="en-US" dirty="0"/>
              <a:t>Urethra</a:t>
            </a:r>
          </a:p>
          <a:p>
            <a:pPr lvl="1"/>
            <a:r>
              <a:rPr lang="es-ES" dirty="0">
                <a:solidFill>
                  <a:schemeClr val="accent2"/>
                </a:solidFill>
              </a:rPr>
              <a:t>Tubo mucoso revestido de membrana que conduce de la vejiga al exterior del cuerpo
La orina sale de la vejiga a través de la uretra
La abertura externa de la uretra es la carne urinaria
La uretra femenina solo transporta orina 
La uretra masculina transporta tanto la orina como el semen durante la eyaculación
</a:t>
            </a:r>
            <a:endParaRPr lang="en-US" dirty="0">
              <a:solidFill>
                <a:schemeClr val="accent2"/>
              </a:solidFill>
            </a:endParaRPr>
          </a:p>
        </p:txBody>
      </p:sp>
      <p:sp>
        <p:nvSpPr>
          <p:cNvPr id="9220" name="Rectangle 4"/>
          <p:cNvSpPr>
            <a:spLocks noGrp="1" noChangeArrowheads="1"/>
          </p:cNvSpPr>
          <p:nvPr>
            <p:ph type="title"/>
          </p:nvPr>
        </p:nvSpPr>
        <p:spPr/>
        <p:txBody>
          <a:bodyPr>
            <a:normAutofit fontScale="90000"/>
          </a:bodyPr>
          <a:lstStyle/>
          <a:p>
            <a:r>
              <a:rPr lang="en-US"/>
              <a:t>Structures of the Urinary System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Formation of Urine</a:t>
            </a:r>
          </a:p>
        </p:txBody>
      </p:sp>
      <p:sp>
        <p:nvSpPr>
          <p:cNvPr id="10243" name="Rectangle 3"/>
          <p:cNvSpPr>
            <a:spLocks noGrp="1" noChangeArrowheads="1"/>
          </p:cNvSpPr>
          <p:nvPr>
            <p:ph type="body" idx="1"/>
          </p:nvPr>
        </p:nvSpPr>
        <p:spPr/>
        <p:txBody>
          <a:bodyPr>
            <a:normAutofit fontScale="92500"/>
          </a:bodyPr>
          <a:lstStyle/>
          <a:p>
            <a:r>
              <a:rPr lang="es-ES" dirty="0"/>
              <a:t>La formación de orina consta de tres procesos distintos: filtración glomerular, reabsorción tubular y secreción tubular
El proceso comienza cuando la sangre entra en los riñones a través de las arterias renales izquierda y derecha
Las arterias renales se ramifican hacia los vasos más pequeños a través del tejido renal, hasta que estas arterias alcanzan la corteza del riñón
Cada arteriola conduce a un glomérulo
</a:t>
            </a:r>
            <a:endParaRPr lang="en-US" dirty="0">
              <a:solidFill>
                <a:srgbClr val="0066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914400"/>
          </a:xfrm>
        </p:spPr>
        <p:txBody>
          <a:bodyPr/>
          <a:lstStyle/>
          <a:p>
            <a:r>
              <a:rPr lang="en-US"/>
              <a:t>Formation of Urine</a:t>
            </a:r>
          </a:p>
        </p:txBody>
      </p:sp>
      <p:sp>
        <p:nvSpPr>
          <p:cNvPr id="11267" name="Rectangle 3"/>
          <p:cNvSpPr>
            <a:spLocks noGrp="1" noChangeArrowheads="1"/>
          </p:cNvSpPr>
          <p:nvPr>
            <p:ph type="body" idx="1"/>
          </p:nvPr>
        </p:nvSpPr>
        <p:spPr>
          <a:xfrm>
            <a:off x="457200" y="1219200"/>
            <a:ext cx="8229600" cy="4572000"/>
          </a:xfrm>
        </p:spPr>
        <p:txBody>
          <a:bodyPr/>
          <a:lstStyle/>
          <a:p>
            <a:r>
              <a:rPr lang="en-US" dirty="0"/>
              <a:t>Glomerular filtration</a:t>
            </a:r>
          </a:p>
          <a:p>
            <a:pPr lvl="1"/>
            <a:r>
              <a:rPr lang="es-ES" dirty="0">
                <a:solidFill>
                  <a:schemeClr val="accent2"/>
                </a:solidFill>
              </a:rPr>
              <a:t>A medida que la sangre pasa a través de los glomérulos, la presión arterial fuerza los materiales a través de las paredes glomerulares en la cápsula de Bowman
Filtrado Glomerular: agua, azúcar, sales y productos de desecho nitrogenados como la urea, la creatinina y el ácido úrico que se filtran de la sangre a través de paredes delgadas de glomérulos
</a:t>
            </a:r>
            <a:endParaRPr lang="en-US" dirty="0">
              <a:solidFill>
                <a:srgbClr val="0066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Formation of Urine</a:t>
            </a:r>
          </a:p>
        </p:txBody>
      </p:sp>
      <p:sp>
        <p:nvSpPr>
          <p:cNvPr id="12291" name="Rectangle 3"/>
          <p:cNvSpPr>
            <a:spLocks noGrp="1" noChangeArrowheads="1"/>
          </p:cNvSpPr>
          <p:nvPr>
            <p:ph type="body" idx="1"/>
          </p:nvPr>
        </p:nvSpPr>
        <p:spPr>
          <a:xfrm>
            <a:off x="457200" y="1295400"/>
            <a:ext cx="8229600" cy="4724400"/>
          </a:xfrm>
        </p:spPr>
        <p:txBody>
          <a:bodyPr/>
          <a:lstStyle/>
          <a:p>
            <a:r>
              <a:rPr lang="en-US" dirty="0"/>
              <a:t>Tubular reabsorption</a:t>
            </a:r>
          </a:p>
          <a:p>
            <a:pPr lvl="1"/>
            <a:r>
              <a:rPr lang="es-ES" dirty="0">
                <a:solidFill>
                  <a:schemeClr val="accent2"/>
                </a:solidFill>
              </a:rPr>
              <a:t>A medida que el filtrado glomerular pasa a través de túbulos renales, el agua, el azúcar y las sales se devuelven al torrente sanguíneo a través de una red de capilares que los rodean</a:t>
            </a:r>
            <a:endParaRPr lang="en-US" dirty="0"/>
          </a:p>
          <a:p>
            <a:r>
              <a:rPr lang="en-US" dirty="0"/>
              <a:t>Tubular secretion</a:t>
            </a:r>
          </a:p>
          <a:p>
            <a:pPr lvl="1"/>
            <a:r>
              <a:rPr lang="es-ES" dirty="0">
                <a:solidFill>
                  <a:schemeClr val="accent2"/>
                </a:solidFill>
              </a:rPr>
              <a:t>Los materiales se transfieren selectivamente de la sangre al filtrado para excretarse en la orina
</a:t>
            </a:r>
            <a:endParaRPr lang="en-US" dirty="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Formation of Urine</a:t>
            </a:r>
            <a:endParaRPr lang="en-US" sz="4000"/>
          </a:p>
        </p:txBody>
      </p:sp>
      <p:sp>
        <p:nvSpPr>
          <p:cNvPr id="13315" name="Rectangle 3"/>
          <p:cNvSpPr>
            <a:spLocks noGrp="1" noChangeArrowheads="1"/>
          </p:cNvSpPr>
          <p:nvPr>
            <p:ph type="body" idx="1"/>
          </p:nvPr>
        </p:nvSpPr>
        <p:spPr>
          <a:xfrm>
            <a:off x="457200" y="1371600"/>
            <a:ext cx="8229600" cy="4289425"/>
          </a:xfrm>
        </p:spPr>
        <p:txBody>
          <a:bodyPr/>
          <a:lstStyle/>
          <a:p>
            <a:r>
              <a:rPr lang="en-US" dirty="0"/>
              <a:t>Urine</a:t>
            </a:r>
          </a:p>
          <a:p>
            <a:pPr lvl="1"/>
            <a:r>
              <a:rPr lang="es-ES" dirty="0">
                <a:solidFill>
                  <a:schemeClr val="accent2"/>
                </a:solidFill>
              </a:rPr>
              <a:t>La orina consiste en agua y otros materiales que fueron filtrados o secretados en los túbulos pero no reabsorbidos
Normalmente el uno por ciento del filtrado glomerular se excreta como orina
</a:t>
            </a:r>
            <a:endParaRPr lang="en-US" dirty="0">
              <a:solidFill>
                <a:srgbClr val="0066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Characteristics of Normal Urine</a:t>
            </a:r>
          </a:p>
        </p:txBody>
      </p:sp>
      <p:sp>
        <p:nvSpPr>
          <p:cNvPr id="15363" name="Rectangle 3"/>
          <p:cNvSpPr>
            <a:spLocks noGrp="1" noChangeArrowheads="1"/>
          </p:cNvSpPr>
          <p:nvPr>
            <p:ph type="body" idx="1"/>
          </p:nvPr>
        </p:nvSpPr>
        <p:spPr/>
        <p:txBody>
          <a:bodyPr/>
          <a:lstStyle/>
          <a:p>
            <a:r>
              <a:rPr lang="en-US" dirty="0"/>
              <a:t>Color</a:t>
            </a:r>
          </a:p>
          <a:p>
            <a:pPr lvl="1"/>
            <a:r>
              <a:rPr lang="es-ES" dirty="0">
                <a:solidFill>
                  <a:schemeClr val="accent2"/>
                </a:solidFill>
              </a:rPr>
              <a:t>Del amarillo pálido a un color dorado profundo
Más oscura la orina, mayor </a:t>
            </a:r>
            <a:r>
              <a:rPr lang="es-ES" dirty="0" err="1">
                <a:solidFill>
                  <a:schemeClr val="accent2"/>
                </a:solidFill>
              </a:rPr>
              <a:t>esla</a:t>
            </a:r>
            <a:r>
              <a:rPr lang="es-ES" dirty="0">
                <a:solidFill>
                  <a:schemeClr val="accent2"/>
                </a:solidFill>
              </a:rPr>
              <a:t> concentración
</a:t>
            </a:r>
            <a:r>
              <a:rPr lang="en-US" dirty="0"/>
              <a:t>Clarity</a:t>
            </a:r>
          </a:p>
          <a:p>
            <a:pPr lvl="1"/>
            <a:r>
              <a:rPr lang="es-ES" dirty="0">
                <a:solidFill>
                  <a:schemeClr val="accent2"/>
                </a:solidFill>
              </a:rPr>
              <a:t>La orina normal es clara
La apariencia turbia y turbia en la orina puede deberse a la presencia de pus, bacterias, presencia de infección de vejiga o riñón, o a un espécimen que ha estado de pie durante más de una hora
</a:t>
            </a:r>
            <a:endParaRPr lang="en-US" dirty="0">
              <a:solidFill>
                <a:schemeClr val="accent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Characteristics of Normal Urine</a:t>
            </a:r>
          </a:p>
        </p:txBody>
      </p:sp>
      <p:sp>
        <p:nvSpPr>
          <p:cNvPr id="16387" name="Rectangle 3"/>
          <p:cNvSpPr>
            <a:spLocks noGrp="1" noChangeArrowheads="1"/>
          </p:cNvSpPr>
          <p:nvPr>
            <p:ph type="body" idx="1"/>
          </p:nvPr>
        </p:nvSpPr>
        <p:spPr/>
        <p:txBody>
          <a:bodyPr/>
          <a:lstStyle/>
          <a:p>
            <a:pPr>
              <a:lnSpc>
                <a:spcPct val="90000"/>
              </a:lnSpc>
            </a:pPr>
            <a:r>
              <a:rPr lang="en-US" dirty="0"/>
              <a:t>Odor</a:t>
            </a:r>
          </a:p>
          <a:p>
            <a:pPr lvl="1">
              <a:lnSpc>
                <a:spcPct val="90000"/>
              </a:lnSpc>
            </a:pPr>
            <a:r>
              <a:rPr lang="es-ES" dirty="0">
                <a:solidFill>
                  <a:schemeClr val="accent2"/>
                </a:solidFill>
              </a:rPr>
              <a:t>La orina normal es aromática 
Tiene un olor fuerte pero agradable</a:t>
            </a:r>
            <a:endParaRPr lang="en-US" dirty="0">
              <a:solidFill>
                <a:schemeClr val="accent2"/>
              </a:solidFill>
            </a:endParaRPr>
          </a:p>
          <a:p>
            <a:pPr>
              <a:lnSpc>
                <a:spcPct val="90000"/>
              </a:lnSpc>
            </a:pPr>
            <a:r>
              <a:rPr lang="en-US" dirty="0"/>
              <a:t>Specific gravity</a:t>
            </a:r>
          </a:p>
          <a:p>
            <a:pPr lvl="1">
              <a:lnSpc>
                <a:spcPct val="90000"/>
              </a:lnSpc>
            </a:pPr>
            <a:r>
              <a:rPr lang="es-ES" dirty="0">
                <a:solidFill>
                  <a:schemeClr val="accent2"/>
                </a:solidFill>
              </a:rPr>
              <a:t>La orina normal tiene una gravedad específica de 1.003 – 1.030
Gravedad específica: medición de la cantidad de sólidos en la orina
</a:t>
            </a:r>
            <a:endParaRPr lang="en-US"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457200" y="1447800"/>
            <a:ext cx="8305800" cy="4495800"/>
          </a:xfrm>
        </p:spPr>
        <p:txBody>
          <a:bodyPr/>
          <a:lstStyle/>
          <a:p>
            <a:r>
              <a:rPr lang="en-US" dirty="0"/>
              <a:t>pH</a:t>
            </a:r>
          </a:p>
          <a:p>
            <a:pPr lvl="1"/>
            <a:r>
              <a:rPr lang="en-US" dirty="0">
                <a:solidFill>
                  <a:schemeClr val="accent2"/>
                </a:solidFill>
              </a:rPr>
              <a:t>Normal urine is slightly acid, pH of 6.0</a:t>
            </a:r>
          </a:p>
          <a:p>
            <a:pPr lvl="2"/>
            <a:r>
              <a:rPr lang="en-US" dirty="0">
                <a:solidFill>
                  <a:srgbClr val="006600"/>
                </a:solidFill>
              </a:rPr>
              <a:t>pH range is 4.5 – 8.0</a:t>
            </a:r>
          </a:p>
          <a:p>
            <a:pPr lvl="1"/>
            <a:r>
              <a:rPr lang="en-US" dirty="0">
                <a:solidFill>
                  <a:schemeClr val="accent2"/>
                </a:solidFill>
              </a:rPr>
              <a:t>pH represents relative acidity or alkalinity of a solution</a:t>
            </a:r>
          </a:p>
          <a:p>
            <a:pPr lvl="2"/>
            <a:r>
              <a:rPr lang="en-US" dirty="0">
                <a:solidFill>
                  <a:srgbClr val="006600"/>
                </a:solidFill>
              </a:rPr>
              <a:t>pH of 7.0 is neutral</a:t>
            </a:r>
          </a:p>
          <a:p>
            <a:pPr lvl="2"/>
            <a:r>
              <a:rPr lang="en-US" dirty="0">
                <a:solidFill>
                  <a:srgbClr val="006600"/>
                </a:solidFill>
              </a:rPr>
              <a:t>pH below 7.0 is acid</a:t>
            </a:r>
          </a:p>
          <a:p>
            <a:pPr lvl="2"/>
            <a:r>
              <a:rPr lang="en-US" dirty="0">
                <a:solidFill>
                  <a:srgbClr val="006600"/>
                </a:solidFill>
              </a:rPr>
              <a:t>pH above 7.0 is alkaline (base)</a:t>
            </a:r>
            <a:endParaRPr lang="en-US" dirty="0"/>
          </a:p>
        </p:txBody>
      </p:sp>
      <p:sp>
        <p:nvSpPr>
          <p:cNvPr id="17412" name="Rectangle 4"/>
          <p:cNvSpPr>
            <a:spLocks noGrp="1" noChangeArrowheads="1"/>
          </p:cNvSpPr>
          <p:nvPr>
            <p:ph type="title"/>
          </p:nvPr>
        </p:nvSpPr>
        <p:spPr/>
        <p:txBody>
          <a:bodyPr/>
          <a:lstStyle/>
          <a:p>
            <a:r>
              <a:rPr lang="en-US"/>
              <a:t>Characteristics of Normal Urine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457200" y="1524000"/>
            <a:ext cx="8229600" cy="4495800"/>
          </a:xfrm>
        </p:spPr>
        <p:txBody>
          <a:bodyPr/>
          <a:lstStyle/>
          <a:p>
            <a:pPr>
              <a:lnSpc>
                <a:spcPct val="90000"/>
              </a:lnSpc>
            </a:pPr>
            <a:r>
              <a:rPr lang="en-US" dirty="0"/>
              <a:t>Protein</a:t>
            </a:r>
          </a:p>
          <a:p>
            <a:pPr lvl="1">
              <a:lnSpc>
                <a:spcPct val="90000"/>
              </a:lnSpc>
            </a:pPr>
            <a:r>
              <a:rPr lang="es-ES" dirty="0">
                <a:solidFill>
                  <a:schemeClr val="accent2"/>
                </a:solidFill>
              </a:rPr>
              <a:t>La orina normal puede tener pequeñas cantidades de proteína presente
Sólo en cantidades insignificantes, demasiado pequeñas para ser detectadas por tira de reactivo
</a:t>
            </a:r>
            <a:r>
              <a:rPr lang="en-US" dirty="0"/>
              <a:t>Glucose</a:t>
            </a:r>
          </a:p>
          <a:p>
            <a:pPr lvl="1">
              <a:lnSpc>
                <a:spcPct val="90000"/>
              </a:lnSpc>
            </a:pPr>
            <a:r>
              <a:rPr lang="en-US" dirty="0">
                <a:solidFill>
                  <a:schemeClr val="accent2"/>
                </a:solidFill>
              </a:rPr>
              <a:t>La </a:t>
            </a:r>
            <a:r>
              <a:rPr lang="en-US" dirty="0" err="1">
                <a:solidFill>
                  <a:schemeClr val="accent2"/>
                </a:solidFill>
              </a:rPr>
              <a:t>orina</a:t>
            </a:r>
            <a:r>
              <a:rPr lang="en-US" dirty="0">
                <a:solidFill>
                  <a:schemeClr val="accent2"/>
                </a:solidFill>
              </a:rPr>
              <a:t> normal no </a:t>
            </a:r>
            <a:r>
              <a:rPr lang="en-US" dirty="0" err="1">
                <a:solidFill>
                  <a:schemeClr val="accent2"/>
                </a:solidFill>
              </a:rPr>
              <a:t>contiene</a:t>
            </a:r>
            <a:r>
              <a:rPr lang="en-US" dirty="0">
                <a:solidFill>
                  <a:schemeClr val="accent2"/>
                </a:solidFill>
              </a:rPr>
              <a:t> </a:t>
            </a:r>
            <a:r>
              <a:rPr lang="en-US" dirty="0" err="1">
                <a:solidFill>
                  <a:schemeClr val="accent2"/>
                </a:solidFill>
              </a:rPr>
              <a:t>glucosa</a:t>
            </a:r>
            <a:r>
              <a:rPr lang="en-US" dirty="0">
                <a:solidFill>
                  <a:schemeClr val="accent2"/>
                </a:solidFill>
              </a:rPr>
              <a:t>
</a:t>
            </a:r>
          </a:p>
        </p:txBody>
      </p:sp>
      <p:sp>
        <p:nvSpPr>
          <p:cNvPr id="18436" name="Rectangle 4"/>
          <p:cNvSpPr>
            <a:spLocks noGrp="1" noChangeArrowheads="1"/>
          </p:cNvSpPr>
          <p:nvPr>
            <p:ph type="title"/>
          </p:nvPr>
        </p:nvSpPr>
        <p:spPr/>
        <p:txBody>
          <a:bodyPr/>
          <a:lstStyle/>
          <a:p>
            <a:r>
              <a:rPr lang="en-US"/>
              <a:t>Characteristics of Normal Urine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685800" y="1447800"/>
            <a:ext cx="7772400" cy="4495800"/>
          </a:xfrm>
        </p:spPr>
        <p:txBody>
          <a:bodyPr/>
          <a:lstStyle/>
          <a:p>
            <a:r>
              <a:rPr lang="en-US" dirty="0"/>
              <a:t>Ketones</a:t>
            </a:r>
          </a:p>
          <a:p>
            <a:pPr lvl="1"/>
            <a:r>
              <a:rPr lang="es-ES" dirty="0">
                <a:solidFill>
                  <a:schemeClr val="accent2"/>
                </a:solidFill>
              </a:rPr>
              <a:t>La orina normal no contiene cuerpos cetónicos
Las cetonas son el resultado de la descomposición de las grasas
</a:t>
            </a:r>
            <a:endParaRPr lang="en-US" dirty="0">
              <a:solidFill>
                <a:schemeClr val="accent2"/>
              </a:solidFill>
            </a:endParaRPr>
          </a:p>
        </p:txBody>
      </p:sp>
      <p:sp>
        <p:nvSpPr>
          <p:cNvPr id="19460" name="Rectangle 4"/>
          <p:cNvSpPr>
            <a:spLocks noGrp="1" noChangeArrowheads="1"/>
          </p:cNvSpPr>
          <p:nvPr>
            <p:ph type="title"/>
          </p:nvPr>
        </p:nvSpPr>
        <p:spPr/>
        <p:txBody>
          <a:bodyPr/>
          <a:lstStyle/>
          <a:p>
            <a:r>
              <a:rPr lang="en-US"/>
              <a:t>Characteristics of Normal Urine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Common Signs and Symptoms</a:t>
            </a:r>
          </a:p>
        </p:txBody>
      </p:sp>
      <p:sp>
        <p:nvSpPr>
          <p:cNvPr id="20483" name="Rectangle 3"/>
          <p:cNvSpPr>
            <a:spLocks noGrp="1" noChangeArrowheads="1"/>
          </p:cNvSpPr>
          <p:nvPr>
            <p:ph type="body" idx="1"/>
          </p:nvPr>
        </p:nvSpPr>
        <p:spPr/>
        <p:txBody>
          <a:bodyPr/>
          <a:lstStyle/>
          <a:p>
            <a:pPr>
              <a:lnSpc>
                <a:spcPct val="90000"/>
              </a:lnSpc>
            </a:pPr>
            <a:r>
              <a:rPr lang="en-US" dirty="0"/>
              <a:t>Albuminuria</a:t>
            </a:r>
          </a:p>
          <a:p>
            <a:pPr lvl="1">
              <a:lnSpc>
                <a:spcPct val="90000"/>
              </a:lnSpc>
            </a:pPr>
            <a:r>
              <a:rPr lang="es-ES" dirty="0">
                <a:solidFill>
                  <a:schemeClr val="accent2"/>
                </a:solidFill>
              </a:rPr>
              <a:t>Presencia en la orina de cantidades anormalmente grandes de proteína, generalmente albúmina
También conocida como proteinuria
</a:t>
            </a:r>
            <a:r>
              <a:rPr lang="en-US" dirty="0"/>
              <a:t>Anuria</a:t>
            </a:r>
          </a:p>
          <a:p>
            <a:pPr lvl="1">
              <a:lnSpc>
                <a:spcPct val="90000"/>
              </a:lnSpc>
            </a:pPr>
            <a:r>
              <a:rPr lang="es-ES" dirty="0">
                <a:solidFill>
                  <a:schemeClr val="accent2"/>
                </a:solidFill>
              </a:rPr>
              <a:t>Cese (parada) de la producción de orina, o una producción urinaria de menos de 100 ml por día
</a:t>
            </a:r>
            <a:endParaRPr lang="en-US" dirty="0">
              <a:solidFill>
                <a:schemeClr val="accen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762000" y="1447800"/>
            <a:ext cx="7772400" cy="4394200"/>
          </a:xfrm>
        </p:spPr>
        <p:txBody>
          <a:bodyPr/>
          <a:lstStyle/>
          <a:p>
            <a:r>
              <a:rPr lang="en-US" dirty="0" err="1"/>
              <a:t>Bacteriuria</a:t>
            </a:r>
            <a:endParaRPr lang="en-US" dirty="0"/>
          </a:p>
          <a:p>
            <a:pPr lvl="1"/>
            <a:r>
              <a:rPr lang="es-ES" dirty="0">
                <a:solidFill>
                  <a:schemeClr val="accent2"/>
                </a:solidFill>
              </a:rPr>
              <a:t>Presencia de bacterias en la orina
</a:t>
            </a:r>
            <a:r>
              <a:rPr lang="en-US" dirty="0"/>
              <a:t>Dysuria</a:t>
            </a:r>
          </a:p>
          <a:p>
            <a:pPr lvl="1"/>
            <a:r>
              <a:rPr lang="en-US" dirty="0" err="1">
                <a:solidFill>
                  <a:schemeClr val="accent2"/>
                </a:solidFill>
              </a:rPr>
              <a:t>Micción</a:t>
            </a:r>
            <a:r>
              <a:rPr lang="en-US" dirty="0">
                <a:solidFill>
                  <a:schemeClr val="accent2"/>
                </a:solidFill>
              </a:rPr>
              <a:t> dolorosa
</a:t>
            </a:r>
            <a:r>
              <a:rPr lang="en-US" dirty="0"/>
              <a:t>Enuresis</a:t>
            </a:r>
          </a:p>
          <a:p>
            <a:pPr lvl="1"/>
            <a:r>
              <a:rPr lang="es-ES" dirty="0">
                <a:solidFill>
                  <a:schemeClr val="accent2"/>
                </a:solidFill>
              </a:rPr>
              <a:t>Condición de incontinencia urinaria, especialmente por la noche en la cama
Enuresis
</a:t>
            </a:r>
            <a:endParaRPr lang="en-US" dirty="0">
              <a:solidFill>
                <a:schemeClr val="accent2"/>
              </a:solidFill>
            </a:endParaRPr>
          </a:p>
        </p:txBody>
      </p:sp>
      <p:sp>
        <p:nvSpPr>
          <p:cNvPr id="21508"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685800" y="1295400"/>
            <a:ext cx="7772400" cy="4572000"/>
          </a:xfrm>
        </p:spPr>
        <p:txBody>
          <a:bodyPr/>
          <a:lstStyle/>
          <a:p>
            <a:r>
              <a:rPr lang="en-US" dirty="0"/>
              <a:t>Fatigue</a:t>
            </a:r>
          </a:p>
          <a:p>
            <a:pPr lvl="1"/>
            <a:r>
              <a:rPr lang="es-ES" dirty="0">
                <a:solidFill>
                  <a:schemeClr val="accent2"/>
                </a:solidFill>
              </a:rPr>
              <a:t>Estado de agotamiento o pérdida de fuerza o resistencia
Puede seguir la actividad física extenuante
</a:t>
            </a:r>
            <a:r>
              <a:rPr lang="en-US" dirty="0"/>
              <a:t>Frequency</a:t>
            </a:r>
          </a:p>
          <a:p>
            <a:pPr lvl="1"/>
            <a:r>
              <a:rPr lang="es-ES" dirty="0">
                <a:solidFill>
                  <a:schemeClr val="accent2"/>
                </a:solidFill>
              </a:rPr>
              <a:t>En caso de frecuencia urinaria, micción a intervalos cortos (frecuentemente) sin aumento del volumen diario de la producción urinaria debido a la reducción de la capacidad de la vejiga
</a:t>
            </a:r>
            <a:endParaRPr lang="en-US" dirty="0">
              <a:solidFill>
                <a:schemeClr val="accent2"/>
              </a:solidFill>
            </a:endParaRPr>
          </a:p>
        </p:txBody>
      </p:sp>
      <p:sp>
        <p:nvSpPr>
          <p:cNvPr id="22532"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p:txBody>
          <a:bodyPr/>
          <a:lstStyle/>
          <a:p>
            <a:pPr>
              <a:lnSpc>
                <a:spcPct val="90000"/>
              </a:lnSpc>
            </a:pPr>
            <a:r>
              <a:rPr lang="en-US" dirty="0"/>
              <a:t>Glycosuria</a:t>
            </a:r>
          </a:p>
          <a:p>
            <a:pPr lvl="1">
              <a:lnSpc>
                <a:spcPct val="90000"/>
              </a:lnSpc>
            </a:pPr>
            <a:r>
              <a:rPr lang="es-ES" dirty="0">
                <a:solidFill>
                  <a:schemeClr val="accent2"/>
                </a:solidFill>
              </a:rPr>
              <a:t>Presencia anormal de azúcar, especialmente glucosa, en la orina
</a:t>
            </a:r>
            <a:r>
              <a:rPr lang="en-US" dirty="0"/>
              <a:t>Hematuria</a:t>
            </a:r>
          </a:p>
          <a:p>
            <a:pPr lvl="1">
              <a:lnSpc>
                <a:spcPct val="90000"/>
              </a:lnSpc>
            </a:pPr>
            <a:r>
              <a:rPr lang="es-ES" dirty="0">
                <a:solidFill>
                  <a:schemeClr val="accent2"/>
                </a:solidFill>
              </a:rPr>
              <a:t>Presencia anormal de sangre en la orina
</a:t>
            </a:r>
            <a:endParaRPr lang="en-US" dirty="0"/>
          </a:p>
        </p:txBody>
      </p:sp>
      <p:sp>
        <p:nvSpPr>
          <p:cNvPr id="23556"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p:txBody>
          <a:bodyPr/>
          <a:lstStyle/>
          <a:p>
            <a:r>
              <a:rPr lang="en-US" dirty="0"/>
              <a:t>Ketonuria</a:t>
            </a:r>
          </a:p>
          <a:p>
            <a:pPr lvl="1"/>
            <a:r>
              <a:rPr lang="es-ES" dirty="0">
                <a:solidFill>
                  <a:schemeClr val="accent2"/>
                </a:solidFill>
              </a:rPr>
              <a:t>Presencia de cantidades excesivas de cuerpos cetónicos en la orina
</a:t>
            </a:r>
            <a:r>
              <a:rPr lang="en-US" dirty="0"/>
              <a:t>Lethargy</a:t>
            </a:r>
          </a:p>
          <a:p>
            <a:pPr lvl="1"/>
            <a:r>
              <a:rPr lang="en-US" dirty="0">
                <a:solidFill>
                  <a:schemeClr val="accent2"/>
                </a:solidFill>
              </a:rPr>
              <a:t>Estado o </a:t>
            </a:r>
            <a:r>
              <a:rPr lang="en-US" dirty="0" err="1">
                <a:solidFill>
                  <a:schemeClr val="accent2"/>
                </a:solidFill>
              </a:rPr>
              <a:t>calidad</a:t>
            </a:r>
            <a:r>
              <a:rPr lang="en-US" dirty="0">
                <a:solidFill>
                  <a:schemeClr val="accent2"/>
                </a:solidFill>
              </a:rPr>
              <a:t> de ser </a:t>
            </a:r>
            <a:r>
              <a:rPr lang="en-US" dirty="0" err="1">
                <a:solidFill>
                  <a:schemeClr val="accent2"/>
                </a:solidFill>
              </a:rPr>
              <a:t>indiferente</a:t>
            </a:r>
            <a:r>
              <a:rPr lang="en-US" dirty="0">
                <a:solidFill>
                  <a:schemeClr val="accent2"/>
                </a:solidFill>
              </a:rPr>
              <a:t>, </a:t>
            </a:r>
            <a:r>
              <a:rPr lang="en-US" dirty="0" err="1">
                <a:solidFill>
                  <a:schemeClr val="accent2"/>
                </a:solidFill>
              </a:rPr>
              <a:t>apático</a:t>
            </a:r>
            <a:r>
              <a:rPr lang="en-US" dirty="0">
                <a:solidFill>
                  <a:schemeClr val="accent2"/>
                </a:solidFill>
              </a:rPr>
              <a:t> (sin </a:t>
            </a:r>
            <a:r>
              <a:rPr lang="en-US" dirty="0" err="1">
                <a:solidFill>
                  <a:schemeClr val="accent2"/>
                </a:solidFill>
              </a:rPr>
              <a:t>emoción</a:t>
            </a:r>
            <a:r>
              <a:rPr lang="en-US" dirty="0">
                <a:solidFill>
                  <a:schemeClr val="accent2"/>
                </a:solidFill>
              </a:rPr>
              <a:t>) o lento
</a:t>
            </a:r>
          </a:p>
        </p:txBody>
      </p:sp>
      <p:sp>
        <p:nvSpPr>
          <p:cNvPr id="24580"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p:txBody>
          <a:bodyPr/>
          <a:lstStyle/>
          <a:p>
            <a:pPr>
              <a:lnSpc>
                <a:spcPct val="90000"/>
              </a:lnSpc>
            </a:pPr>
            <a:r>
              <a:rPr lang="en-US" dirty="0"/>
              <a:t>Malaise</a:t>
            </a:r>
          </a:p>
          <a:p>
            <a:pPr lvl="1">
              <a:lnSpc>
                <a:spcPct val="90000"/>
              </a:lnSpc>
            </a:pPr>
            <a:r>
              <a:rPr lang="es-ES" dirty="0">
                <a:solidFill>
                  <a:schemeClr val="accent2"/>
                </a:solidFill>
              </a:rPr>
              <a:t>Vaga sensación de debilidad corporal o malestar, a menudo marcando la aparición de la enfermedad de la infección
</a:t>
            </a:r>
            <a:r>
              <a:rPr lang="en-US" dirty="0"/>
              <a:t>Nocturia</a:t>
            </a:r>
          </a:p>
          <a:p>
            <a:pPr lvl="1">
              <a:lnSpc>
                <a:spcPct val="90000"/>
              </a:lnSpc>
            </a:pPr>
            <a:r>
              <a:rPr lang="es-ES" dirty="0">
                <a:solidFill>
                  <a:schemeClr val="accent2"/>
                </a:solidFill>
              </a:rPr>
              <a:t>La micción, especialmente excesiva, por la noche
También llamado </a:t>
            </a:r>
            <a:r>
              <a:rPr lang="es-ES" dirty="0" err="1">
                <a:solidFill>
                  <a:schemeClr val="accent2"/>
                </a:solidFill>
              </a:rPr>
              <a:t>nycturia</a:t>
            </a:r>
            <a:r>
              <a:rPr lang="es-ES" dirty="0">
                <a:solidFill>
                  <a:schemeClr val="accent2"/>
                </a:solidFill>
              </a:rPr>
              <a:t>
</a:t>
            </a:r>
            <a:endParaRPr lang="en-US" dirty="0">
              <a:solidFill>
                <a:schemeClr val="accent2"/>
              </a:solidFill>
            </a:endParaRPr>
          </a:p>
        </p:txBody>
      </p:sp>
      <p:sp>
        <p:nvSpPr>
          <p:cNvPr id="25604"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685800" y="1524000"/>
            <a:ext cx="7772400" cy="4168775"/>
          </a:xfrm>
        </p:spPr>
        <p:txBody>
          <a:bodyPr/>
          <a:lstStyle/>
          <a:p>
            <a:r>
              <a:rPr lang="en-US" dirty="0"/>
              <a:t>Oliguria</a:t>
            </a:r>
          </a:p>
          <a:p>
            <a:pPr lvl="1"/>
            <a:r>
              <a:rPr lang="es-ES" dirty="0">
                <a:solidFill>
                  <a:schemeClr val="accent2"/>
                </a:solidFill>
              </a:rPr>
              <a:t>Secreción de una cantidad disminuida de orina en relación con la ingesta de líquidos
Salida de orina escasa
</a:t>
            </a:r>
            <a:r>
              <a:rPr lang="en-US" dirty="0"/>
              <a:t>Polydipsia</a:t>
            </a:r>
          </a:p>
          <a:p>
            <a:pPr lvl="1"/>
            <a:r>
              <a:rPr lang="en-US" dirty="0">
                <a:solidFill>
                  <a:schemeClr val="accent2"/>
                </a:solidFill>
              </a:rPr>
              <a:t>Sed </a:t>
            </a:r>
            <a:r>
              <a:rPr lang="en-US" dirty="0" err="1">
                <a:solidFill>
                  <a:schemeClr val="accent2"/>
                </a:solidFill>
              </a:rPr>
              <a:t>excesiva</a:t>
            </a:r>
            <a:r>
              <a:rPr lang="en-US" dirty="0">
                <a:solidFill>
                  <a:schemeClr val="accent2"/>
                </a:solidFill>
              </a:rPr>
              <a:t>
</a:t>
            </a:r>
          </a:p>
        </p:txBody>
      </p:sp>
      <p:sp>
        <p:nvSpPr>
          <p:cNvPr id="26629" name="Rectangle 5"/>
          <p:cNvSpPr>
            <a:spLocks noGrp="1" noChangeArrowheads="1"/>
          </p:cNvSpPr>
          <p:nvPr>
            <p:ph type="title"/>
          </p:nvPr>
        </p:nvSpPr>
        <p:spPr/>
        <p:txBody>
          <a:bodyPr/>
          <a:lstStyle/>
          <a:p>
            <a:r>
              <a:rPr lang="en-US"/>
              <a:t>Common Signs and Symptoms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609600" y="1447800"/>
            <a:ext cx="7772400" cy="4572000"/>
          </a:xfrm>
        </p:spPr>
        <p:txBody>
          <a:bodyPr/>
          <a:lstStyle/>
          <a:p>
            <a:r>
              <a:rPr lang="en-US" dirty="0" err="1"/>
              <a:t>Polyuria</a:t>
            </a:r>
            <a:endParaRPr lang="en-US" dirty="0"/>
          </a:p>
          <a:p>
            <a:pPr lvl="1"/>
            <a:r>
              <a:rPr lang="en-US" dirty="0" err="1">
                <a:solidFill>
                  <a:schemeClr val="accent2"/>
                </a:solidFill>
              </a:rPr>
              <a:t>Excreción</a:t>
            </a:r>
            <a:r>
              <a:rPr lang="en-US" dirty="0">
                <a:solidFill>
                  <a:schemeClr val="accent2"/>
                </a:solidFill>
              </a:rPr>
              <a:t> de </a:t>
            </a:r>
            <a:r>
              <a:rPr lang="en-US" dirty="0" err="1">
                <a:solidFill>
                  <a:schemeClr val="accent2"/>
                </a:solidFill>
              </a:rPr>
              <a:t>cantidades</a:t>
            </a:r>
            <a:r>
              <a:rPr lang="en-US" dirty="0">
                <a:solidFill>
                  <a:schemeClr val="accent2"/>
                </a:solidFill>
              </a:rPr>
              <a:t> </a:t>
            </a:r>
            <a:r>
              <a:rPr lang="en-US" dirty="0" err="1">
                <a:solidFill>
                  <a:schemeClr val="accent2"/>
                </a:solidFill>
              </a:rPr>
              <a:t>anormalmente</a:t>
            </a:r>
            <a:r>
              <a:rPr lang="en-US" dirty="0">
                <a:solidFill>
                  <a:schemeClr val="accent2"/>
                </a:solidFill>
              </a:rPr>
              <a:t> </a:t>
            </a:r>
            <a:r>
              <a:rPr lang="en-US" dirty="0" err="1">
                <a:solidFill>
                  <a:schemeClr val="accent2"/>
                </a:solidFill>
              </a:rPr>
              <a:t>grandes</a:t>
            </a:r>
            <a:r>
              <a:rPr lang="en-US" dirty="0">
                <a:solidFill>
                  <a:schemeClr val="accent2"/>
                </a:solidFill>
              </a:rPr>
              <a:t> de </a:t>
            </a:r>
            <a:r>
              <a:rPr lang="en-US" dirty="0" err="1">
                <a:solidFill>
                  <a:schemeClr val="accent2"/>
                </a:solidFill>
              </a:rPr>
              <a:t>orina</a:t>
            </a:r>
            <a:r>
              <a:rPr lang="en-US" dirty="0">
                <a:solidFill>
                  <a:schemeClr val="accent2"/>
                </a:solidFill>
              </a:rPr>
              <a:t>
</a:t>
            </a:r>
            <a:r>
              <a:rPr lang="en-US" dirty="0"/>
              <a:t>Pyuria</a:t>
            </a:r>
          </a:p>
          <a:p>
            <a:pPr lvl="1"/>
            <a:r>
              <a:rPr lang="es-ES" dirty="0">
                <a:solidFill>
                  <a:schemeClr val="accent2"/>
                </a:solidFill>
              </a:rPr>
              <a:t>Pus en la orina, generalmente un signo de una infección de las vías urinarias
</a:t>
            </a:r>
            <a:r>
              <a:rPr lang="en-US" dirty="0"/>
              <a:t>Urgency</a:t>
            </a:r>
          </a:p>
          <a:p>
            <a:pPr lvl="1"/>
            <a:r>
              <a:rPr lang="es-ES" dirty="0">
                <a:solidFill>
                  <a:schemeClr val="accent2"/>
                </a:solidFill>
              </a:rPr>
              <a:t>Sensación de vaciar la orina inmediatamente
</a:t>
            </a:r>
            <a:endParaRPr lang="en-US" dirty="0">
              <a:solidFill>
                <a:schemeClr val="accent2"/>
              </a:solidFill>
            </a:endParaRPr>
          </a:p>
        </p:txBody>
      </p:sp>
      <p:sp>
        <p:nvSpPr>
          <p:cNvPr id="27652"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3124200" y="1676400"/>
            <a:ext cx="5638800" cy="914400"/>
          </a:xfrm>
        </p:spPr>
        <p:txBody>
          <a:bodyPr>
            <a:normAutofit fontScale="90000"/>
          </a:bodyPr>
          <a:lstStyle/>
          <a:p>
            <a:r>
              <a:rPr lang="en-US" dirty="0"/>
              <a:t>PATHOLOGICAL CONDITIONS</a:t>
            </a:r>
          </a:p>
        </p:txBody>
      </p:sp>
      <p:sp>
        <p:nvSpPr>
          <p:cNvPr id="28675" name="Rectangle 3"/>
          <p:cNvSpPr>
            <a:spLocks noGrp="1" noChangeArrowheads="1"/>
          </p:cNvSpPr>
          <p:nvPr>
            <p:ph type="subTitle" idx="1"/>
          </p:nvPr>
        </p:nvSpPr>
        <p:spPr>
          <a:xfrm>
            <a:off x="3124200" y="3276600"/>
            <a:ext cx="5638800" cy="1143000"/>
          </a:xfrm>
        </p:spPr>
        <p:txBody>
          <a:bodyPr/>
          <a:lstStyle/>
          <a:p>
            <a:r>
              <a:rPr lang="en-US" sz="4400"/>
              <a:t>Urinary System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Cystitis</a:t>
            </a:r>
          </a:p>
        </p:txBody>
      </p:sp>
      <p:sp>
        <p:nvSpPr>
          <p:cNvPr id="29699" name="Rectangle 3"/>
          <p:cNvSpPr>
            <a:spLocks noGrp="1" noChangeArrowheads="1"/>
          </p:cNvSpPr>
          <p:nvPr>
            <p:ph type="body" idx="1"/>
          </p:nvPr>
        </p:nvSpPr>
        <p:spPr/>
        <p:txBody>
          <a:bodyPr/>
          <a:lstStyle/>
          <a:p>
            <a:r>
              <a:rPr lang="es-ES" dirty="0"/>
              <a:t>Pronunciado
(</a:t>
            </a:r>
            <a:r>
              <a:rPr lang="es-ES" dirty="0" err="1"/>
              <a:t>siss</a:t>
            </a:r>
            <a:r>
              <a:rPr lang="es-ES" dirty="0"/>
              <a:t>-TYE-</a:t>
            </a:r>
            <a:r>
              <a:rPr lang="es-ES" dirty="0" err="1"/>
              <a:t>tis</a:t>
            </a:r>
            <a:r>
              <a:rPr lang="es-ES" dirty="0"/>
              <a:t>)
Definido
Inflamación de la vejiga urinaria
Caracterizado por la urgencia y la frecuencia de orinar, y por la hematuria</a:t>
            </a:r>
            <a:endParaRPr lang="en-US" dirty="0">
              <a:solidFill>
                <a:srgbClr val="0066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Glomerulonephritis (Acute)</a:t>
            </a:r>
          </a:p>
        </p:txBody>
      </p:sp>
      <p:sp>
        <p:nvSpPr>
          <p:cNvPr id="30723" name="Rectangle 3"/>
          <p:cNvSpPr>
            <a:spLocks noGrp="1" noChangeArrowheads="1"/>
          </p:cNvSpPr>
          <p:nvPr>
            <p:ph type="body" idx="1"/>
          </p:nvPr>
        </p:nvSpPr>
        <p:spPr/>
        <p:txBody>
          <a:bodyPr/>
          <a:lstStyle/>
          <a:p>
            <a:r>
              <a:rPr lang="es-ES" dirty="0"/>
              <a:t>Pronunciado
(</a:t>
            </a:r>
            <a:r>
              <a:rPr lang="es-ES" dirty="0" err="1"/>
              <a:t>gloh</a:t>
            </a:r>
            <a:r>
              <a:rPr lang="es-ES" dirty="0"/>
              <a:t>-</a:t>
            </a:r>
            <a:r>
              <a:rPr lang="es-ES" dirty="0" err="1"/>
              <a:t>mair</a:t>
            </a:r>
            <a:r>
              <a:rPr lang="es-ES" dirty="0"/>
              <a:t>-</a:t>
            </a:r>
            <a:r>
              <a:rPr lang="es-ES" dirty="0" err="1"/>
              <a:t>yoo</a:t>
            </a:r>
            <a:r>
              <a:rPr lang="es-ES" dirty="0"/>
              <a:t>-</a:t>
            </a:r>
            <a:r>
              <a:rPr lang="es-ES" dirty="0" err="1"/>
              <a:t>loh</a:t>
            </a:r>
            <a:r>
              <a:rPr lang="es-ES" dirty="0"/>
              <a:t>-</a:t>
            </a:r>
            <a:r>
              <a:rPr lang="es-ES" dirty="0" err="1"/>
              <a:t>neh</a:t>
            </a:r>
            <a:r>
              <a:rPr lang="es-ES" dirty="0"/>
              <a:t>-FRYE-</a:t>
            </a:r>
            <a:r>
              <a:rPr lang="es-ES" dirty="0" err="1"/>
              <a:t>tis</a:t>
            </a:r>
            <a:r>
              <a:rPr lang="es-ES" dirty="0"/>
              <a:t>)
Definido
Inflamación de los glomérulos de los riñones
Condición caracterizada por proteinuria, hematuria y disminución de la producción de orina
</a:t>
            </a:r>
            <a:endParaRPr lang="en-US" dirty="0">
              <a:solidFill>
                <a:srgbClr val="0066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Hydronephrosis</a:t>
            </a:r>
          </a:p>
        </p:txBody>
      </p:sp>
      <p:sp>
        <p:nvSpPr>
          <p:cNvPr id="31747" name="Rectangle 3"/>
          <p:cNvSpPr>
            <a:spLocks noGrp="1" noChangeArrowheads="1"/>
          </p:cNvSpPr>
          <p:nvPr>
            <p:ph type="body" idx="1"/>
          </p:nvPr>
        </p:nvSpPr>
        <p:spPr/>
        <p:txBody>
          <a:bodyPr/>
          <a:lstStyle/>
          <a:p>
            <a:r>
              <a:rPr lang="es-ES" dirty="0"/>
              <a:t>Pronunciado
(alta amenaza-</a:t>
            </a:r>
            <a:r>
              <a:rPr lang="es-ES" dirty="0" err="1"/>
              <a:t>neh</a:t>
            </a:r>
            <a:r>
              <a:rPr lang="es-ES" dirty="0"/>
              <a:t>-FROH-</a:t>
            </a:r>
            <a:r>
              <a:rPr lang="es-ES" dirty="0" err="1"/>
              <a:t>sis</a:t>
            </a:r>
            <a:r>
              <a:rPr lang="es-ES" dirty="0"/>
              <a:t>)
Definido
Distensión de pelvis y cálices del riñón causada por orina que no puede fluir más allá de una obstrucción en un uréter
</a:t>
            </a:r>
            <a:endParaRPr lang="en-US" dirty="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Hydronephrosis</a:t>
            </a:r>
          </a:p>
        </p:txBody>
      </p:sp>
      <p:pic>
        <p:nvPicPr>
          <p:cNvPr id="32772" name="Picture 4" descr="31"/>
          <p:cNvPicPr>
            <a:picLocks noChangeAspect="1" noChangeArrowheads="1"/>
          </p:cNvPicPr>
          <p:nvPr/>
        </p:nvPicPr>
        <p:blipFill>
          <a:blip r:embed="rId3" cstate="print"/>
          <a:srcRect/>
          <a:stretch>
            <a:fillRect/>
          </a:stretch>
        </p:blipFill>
        <p:spPr bwMode="auto">
          <a:xfrm>
            <a:off x="2057400" y="1295400"/>
            <a:ext cx="5189538" cy="4724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609600" y="1371600"/>
            <a:ext cx="8077200" cy="4724400"/>
          </a:xfrm>
        </p:spPr>
        <p:txBody>
          <a:bodyPr/>
          <a:lstStyle/>
          <a:p>
            <a:r>
              <a:rPr lang="es-ES" dirty="0"/>
              <a:t>Pronunciado
(</a:t>
            </a:r>
            <a:r>
              <a:rPr lang="es-ES" dirty="0" err="1"/>
              <a:t>neh</a:t>
            </a:r>
            <a:r>
              <a:rPr lang="es-ES" dirty="0"/>
              <a:t>-FROT-</a:t>
            </a:r>
            <a:r>
              <a:rPr lang="es-ES" dirty="0" err="1"/>
              <a:t>ic</a:t>
            </a:r>
            <a:r>
              <a:rPr lang="es-ES" dirty="0"/>
              <a:t> SIN-</a:t>
            </a:r>
            <a:r>
              <a:rPr lang="es-ES" dirty="0" err="1"/>
              <a:t>drohm</a:t>
            </a:r>
            <a:r>
              <a:rPr lang="es-ES" dirty="0"/>
              <a:t>)
Definido
Síntomas clínicos que ocurren cuando el daño al glomérulo del riñón está presente y grandes cantidades de proteína se pierden a través de la membrana glomerular en la orina
Resultados en proteinuria grave
También llamada nefrosis</a:t>
            </a:r>
            <a:endParaRPr lang="en-US" dirty="0">
              <a:solidFill>
                <a:srgbClr val="006600"/>
              </a:solidFill>
            </a:endParaRPr>
          </a:p>
        </p:txBody>
      </p:sp>
      <p:sp>
        <p:nvSpPr>
          <p:cNvPr id="33796" name="Rectangle 4"/>
          <p:cNvSpPr>
            <a:spLocks noGrp="1" noChangeArrowheads="1"/>
          </p:cNvSpPr>
          <p:nvPr>
            <p:ph type="title"/>
          </p:nvPr>
        </p:nvSpPr>
        <p:spPr/>
        <p:txBody>
          <a:bodyPr/>
          <a:lstStyle/>
          <a:p>
            <a:r>
              <a:rPr lang="en-US"/>
              <a:t>Nephrotic Syndrome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Polycystic Kidney Disease</a:t>
            </a:r>
          </a:p>
        </p:txBody>
      </p:sp>
      <p:sp>
        <p:nvSpPr>
          <p:cNvPr id="34819" name="Rectangle 3"/>
          <p:cNvSpPr>
            <a:spLocks noGrp="1" noChangeArrowheads="1"/>
          </p:cNvSpPr>
          <p:nvPr>
            <p:ph type="body" idx="1"/>
          </p:nvPr>
        </p:nvSpPr>
        <p:spPr>
          <a:xfrm>
            <a:off x="457200" y="1617663"/>
            <a:ext cx="8229600" cy="4402137"/>
          </a:xfrm>
        </p:spPr>
        <p:txBody>
          <a:bodyPr/>
          <a:lstStyle/>
          <a:p>
            <a:r>
              <a:rPr lang="es-ES" dirty="0"/>
              <a:t>Pronunciado
(</a:t>
            </a:r>
            <a:r>
              <a:rPr lang="es-ES" dirty="0" err="1"/>
              <a:t>pol</a:t>
            </a:r>
            <a:r>
              <a:rPr lang="es-ES" dirty="0"/>
              <a:t>-</a:t>
            </a:r>
            <a:r>
              <a:rPr lang="es-ES" dirty="0" err="1"/>
              <a:t>ee</a:t>
            </a:r>
            <a:r>
              <a:rPr lang="es-ES" dirty="0"/>
              <a:t>-SISS-tic </a:t>
            </a:r>
            <a:r>
              <a:rPr lang="es-ES" dirty="0" err="1"/>
              <a:t>kidney</a:t>
            </a:r>
            <a:r>
              <a:rPr lang="es-ES" dirty="0"/>
              <a:t> </a:t>
            </a:r>
            <a:r>
              <a:rPr lang="es-ES" dirty="0" err="1"/>
              <a:t>dih</a:t>
            </a:r>
            <a:r>
              <a:rPr lang="es-ES" dirty="0"/>
              <a:t>-ZEEZ)
Definido
Trastorno hereditario de los riñones en el que los sacos o quistes con uvas llenas de líquido reemplazan el tejido renal normal</a:t>
            </a:r>
            <a:endParaRPr lang="en-US" dirty="0">
              <a:solidFill>
                <a:schemeClr val="accent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Pyelonephritis (Acute)</a:t>
            </a:r>
          </a:p>
        </p:txBody>
      </p:sp>
      <p:sp>
        <p:nvSpPr>
          <p:cNvPr id="35843" name="Rectangle 3"/>
          <p:cNvSpPr>
            <a:spLocks noGrp="1" noChangeArrowheads="1"/>
          </p:cNvSpPr>
          <p:nvPr>
            <p:ph type="body" idx="1"/>
          </p:nvPr>
        </p:nvSpPr>
        <p:spPr/>
        <p:txBody>
          <a:bodyPr/>
          <a:lstStyle/>
          <a:p>
            <a:r>
              <a:rPr lang="es-ES" dirty="0"/>
              <a:t>Pronunciado
(</a:t>
            </a:r>
            <a:r>
              <a:rPr lang="es-ES" dirty="0" err="1"/>
              <a:t>pye</a:t>
            </a:r>
            <a:r>
              <a:rPr lang="es-ES" dirty="0"/>
              <a:t>-eh-</a:t>
            </a:r>
            <a:r>
              <a:rPr lang="es-ES" dirty="0" err="1"/>
              <a:t>loh</a:t>
            </a:r>
            <a:r>
              <a:rPr lang="es-ES" dirty="0"/>
              <a:t>-</a:t>
            </a:r>
            <a:r>
              <a:rPr lang="es-ES" dirty="0" err="1"/>
              <a:t>neh</a:t>
            </a:r>
            <a:r>
              <a:rPr lang="es-ES" dirty="0"/>
              <a:t>-FRY-</a:t>
            </a:r>
            <a:r>
              <a:rPr lang="es-ES" dirty="0" err="1"/>
              <a:t>tis</a:t>
            </a:r>
            <a:r>
              <a:rPr lang="es-ES" dirty="0"/>
              <a:t>)
Definido
Infección bacteriana de la pelvis renal del riñón
La infección comienza en la vejiga y viaja hacia arriba hasta la pelvis renal
</a:t>
            </a:r>
            <a:endParaRPr lang="en-US" dirty="0">
              <a:solidFill>
                <a:srgbClr val="0066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Renal Calculi</a:t>
            </a:r>
          </a:p>
        </p:txBody>
      </p:sp>
      <p:sp>
        <p:nvSpPr>
          <p:cNvPr id="36867" name="Rectangle 3"/>
          <p:cNvSpPr>
            <a:spLocks noGrp="1" noChangeArrowheads="1"/>
          </p:cNvSpPr>
          <p:nvPr>
            <p:ph type="body" idx="1"/>
          </p:nvPr>
        </p:nvSpPr>
        <p:spPr>
          <a:xfrm>
            <a:off x="685800" y="1597025"/>
            <a:ext cx="7772400" cy="4270375"/>
          </a:xfrm>
        </p:spPr>
        <p:txBody>
          <a:bodyPr/>
          <a:lstStyle/>
          <a:p>
            <a:r>
              <a:rPr lang="es-ES" dirty="0"/>
              <a:t>Pronunciado
(REE-</a:t>
            </a:r>
            <a:r>
              <a:rPr lang="es-ES" dirty="0" err="1"/>
              <a:t>nal</a:t>
            </a:r>
            <a:r>
              <a:rPr lang="es-ES" dirty="0"/>
              <a:t> KAL-</a:t>
            </a:r>
            <a:r>
              <a:rPr lang="es-ES" dirty="0" err="1"/>
              <a:t>kew</a:t>
            </a:r>
            <a:r>
              <a:rPr lang="es-ES" dirty="0"/>
              <a:t>-</a:t>
            </a:r>
            <a:r>
              <a:rPr lang="es-ES" dirty="0" err="1"/>
              <a:t>lye</a:t>
            </a:r>
            <a:r>
              <a:rPr lang="es-ES" dirty="0"/>
              <a:t>)
Definido
Formaciones de piedra en riñón
</a:t>
            </a:r>
            <a:endParaRPr lang="en-US" dirty="0">
              <a:solidFill>
                <a:schemeClr val="accen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Renal Cell Carcinoma</a:t>
            </a:r>
          </a:p>
        </p:txBody>
      </p:sp>
      <p:sp>
        <p:nvSpPr>
          <p:cNvPr id="37891" name="Rectangle 3"/>
          <p:cNvSpPr>
            <a:spLocks noGrp="1" noChangeArrowheads="1"/>
          </p:cNvSpPr>
          <p:nvPr>
            <p:ph type="body" idx="1"/>
          </p:nvPr>
        </p:nvSpPr>
        <p:spPr/>
        <p:txBody>
          <a:bodyPr/>
          <a:lstStyle/>
          <a:p>
            <a:r>
              <a:rPr lang="es-ES" dirty="0"/>
              <a:t>Pronunciado
(REE-</a:t>
            </a:r>
            <a:r>
              <a:rPr lang="es-ES" dirty="0" err="1"/>
              <a:t>nal</a:t>
            </a:r>
            <a:r>
              <a:rPr lang="es-ES" dirty="0"/>
              <a:t> VENDER car-sin-OH-</a:t>
            </a:r>
            <a:r>
              <a:rPr lang="es-ES" dirty="0" err="1"/>
              <a:t>mah</a:t>
            </a:r>
            <a:r>
              <a:rPr lang="es-ES" dirty="0"/>
              <a:t>)
Definido
Tumor maligno del riñón que ocurre en la edad adulta
El paciente es asintomático (sin síntomas) hasta las últimas etapas de la enfermedad
</a:t>
            </a:r>
            <a:endParaRPr lang="en-US" dirty="0">
              <a:solidFill>
                <a:srgbClr val="0066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Renal Failure, Chronic</a:t>
            </a:r>
          </a:p>
        </p:txBody>
      </p:sp>
      <p:sp>
        <p:nvSpPr>
          <p:cNvPr id="38915" name="Rectangle 3"/>
          <p:cNvSpPr>
            <a:spLocks noGrp="1" noChangeArrowheads="1"/>
          </p:cNvSpPr>
          <p:nvPr>
            <p:ph type="body" idx="1"/>
          </p:nvPr>
        </p:nvSpPr>
        <p:spPr/>
        <p:txBody>
          <a:bodyPr/>
          <a:lstStyle/>
          <a:p>
            <a:r>
              <a:rPr lang="es-ES" dirty="0"/>
              <a:t>Pronunciado
(REE-</a:t>
            </a:r>
            <a:r>
              <a:rPr lang="es-ES" dirty="0" err="1"/>
              <a:t>nal</a:t>
            </a:r>
            <a:r>
              <a:rPr lang="es-ES" dirty="0"/>
              <a:t> FAIL-</a:t>
            </a:r>
            <a:r>
              <a:rPr lang="es-ES" dirty="0" err="1"/>
              <a:t>yoor</a:t>
            </a:r>
            <a:r>
              <a:rPr lang="es-ES" dirty="0"/>
              <a:t>, KRON-ik)
Definido
Progresivamente lento desarrollo de la insuficiencia renal que ocurre durante un período de años
Etapas tardías de la insuficiencia renal crónica conocida como enfermedad renal terminal (ERDE)
</a:t>
            </a:r>
            <a:endParaRPr lang="en-US" dirty="0">
              <a:solidFill>
                <a:srgbClr val="0066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Vesicoureteral Reflux</a:t>
            </a:r>
          </a:p>
        </p:txBody>
      </p:sp>
      <p:sp>
        <p:nvSpPr>
          <p:cNvPr id="39939" name="Rectangle 3"/>
          <p:cNvSpPr>
            <a:spLocks noGrp="1" noChangeArrowheads="1"/>
          </p:cNvSpPr>
          <p:nvPr>
            <p:ph type="body" idx="1"/>
          </p:nvPr>
        </p:nvSpPr>
        <p:spPr>
          <a:xfrm>
            <a:off x="457200" y="1597025"/>
            <a:ext cx="8229600" cy="4233863"/>
          </a:xfrm>
        </p:spPr>
        <p:txBody>
          <a:bodyPr/>
          <a:lstStyle/>
          <a:p>
            <a:r>
              <a:rPr lang="es-ES" dirty="0"/>
              <a:t>Pronunciado
(</a:t>
            </a:r>
            <a:r>
              <a:rPr lang="es-ES" dirty="0" err="1"/>
              <a:t>vess</a:t>
            </a:r>
            <a:r>
              <a:rPr lang="es-ES" dirty="0"/>
              <a:t>-</a:t>
            </a:r>
            <a:r>
              <a:rPr lang="es-ES" dirty="0" err="1"/>
              <a:t>ih</a:t>
            </a:r>
            <a:r>
              <a:rPr lang="es-ES" dirty="0"/>
              <a:t>-</a:t>
            </a:r>
            <a:r>
              <a:rPr lang="es-ES" dirty="0" err="1"/>
              <a:t>koh</a:t>
            </a:r>
            <a:r>
              <a:rPr lang="es-ES" dirty="0"/>
              <a:t>-</a:t>
            </a:r>
            <a:r>
              <a:rPr lang="es-ES" dirty="0" err="1"/>
              <a:t>yoo</a:t>
            </a:r>
            <a:r>
              <a:rPr lang="es-ES" dirty="0"/>
              <a:t>-REE-ter-al REE-</a:t>
            </a:r>
            <a:r>
              <a:rPr lang="es-ES" dirty="0" err="1"/>
              <a:t>fluks</a:t>
            </a:r>
            <a:r>
              <a:rPr lang="es-ES" dirty="0"/>
              <a:t>)
Definido
Flujo anormal (reflujo) de orina desde la vejiga hasta el uréter
</a:t>
            </a:r>
            <a:endParaRPr lang="en-US" dirty="0">
              <a:solidFill>
                <a:schemeClr val="accen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Wilm’s Tumor</a:t>
            </a:r>
          </a:p>
        </p:txBody>
      </p:sp>
      <p:sp>
        <p:nvSpPr>
          <p:cNvPr id="40963" name="Rectangle 3"/>
          <p:cNvSpPr>
            <a:spLocks noGrp="1" noChangeArrowheads="1"/>
          </p:cNvSpPr>
          <p:nvPr>
            <p:ph type="body" idx="1"/>
          </p:nvPr>
        </p:nvSpPr>
        <p:spPr/>
        <p:txBody>
          <a:bodyPr/>
          <a:lstStyle/>
          <a:p>
            <a:r>
              <a:rPr lang="es-ES" dirty="0"/>
              <a:t>Pronunciado
(VILMZ TOO-mor)
Definido
Tumor maligno del riñón que ocurre predominantemente en la infancia
El hallazgo más frecuente es la masa palpable en el abdomen
</a:t>
            </a:r>
            <a:endParaRPr lang="en-US" dirty="0">
              <a:solidFill>
                <a:srgbClr val="0066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Treatment of Renal Failure</a:t>
            </a:r>
          </a:p>
        </p:txBody>
      </p:sp>
      <p:sp>
        <p:nvSpPr>
          <p:cNvPr id="44035" name="Rectangle 3"/>
          <p:cNvSpPr>
            <a:spLocks noGrp="1" noChangeArrowheads="1"/>
          </p:cNvSpPr>
          <p:nvPr>
            <p:ph type="body" idx="1"/>
          </p:nvPr>
        </p:nvSpPr>
        <p:spPr>
          <a:xfrm>
            <a:off x="685800" y="1597025"/>
            <a:ext cx="7772400" cy="3648075"/>
          </a:xfrm>
        </p:spPr>
        <p:txBody>
          <a:bodyPr/>
          <a:lstStyle/>
          <a:p>
            <a:r>
              <a:rPr lang="en-US" dirty="0"/>
              <a:t>Peritoneal Dialysis</a:t>
            </a:r>
          </a:p>
          <a:p>
            <a:pPr lvl="1"/>
            <a:r>
              <a:rPr lang="es-ES" dirty="0">
                <a:solidFill>
                  <a:schemeClr val="accent2"/>
                </a:solidFill>
              </a:rPr>
              <a:t>Proceso de filtrado mecánico 
Se utiliza para limpiar la sangre de los productos de desecho, eliminar el exceso de líquidos y regular la química corporal cuando los riñones no funcionan correctamente
La membrana peritoneal se utiliza como filtro
</a:t>
            </a:r>
            <a:endParaRPr lang="en-US" dirty="0">
              <a:solidFill>
                <a:srgbClr val="0066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Treatment of Renal Failure</a:t>
            </a:r>
          </a:p>
        </p:txBody>
      </p:sp>
      <p:sp>
        <p:nvSpPr>
          <p:cNvPr id="45059" name="Rectangle 3"/>
          <p:cNvSpPr>
            <a:spLocks noGrp="1" noChangeArrowheads="1"/>
          </p:cNvSpPr>
          <p:nvPr>
            <p:ph type="body" idx="1"/>
          </p:nvPr>
        </p:nvSpPr>
        <p:spPr>
          <a:xfrm>
            <a:off x="457200" y="1371600"/>
            <a:ext cx="8305800" cy="4395788"/>
          </a:xfrm>
        </p:spPr>
        <p:txBody>
          <a:bodyPr/>
          <a:lstStyle/>
          <a:p>
            <a:r>
              <a:rPr lang="en-US" dirty="0"/>
              <a:t>Continuous Ambulatory Peritoneal Dialysis (CAPD)</a:t>
            </a:r>
          </a:p>
          <a:p>
            <a:pPr lvl="1"/>
            <a:r>
              <a:rPr lang="es-ES" dirty="0">
                <a:solidFill>
                  <a:schemeClr val="accent2"/>
                </a:solidFill>
              </a:rPr>
              <a:t>Requiere conjunto de transferencia, conectado a la bolsa de solución de dializado
La solución de dializado permanece en el abdomen durante aproximadamente cuatro horas después del intercambio
El proceso se repite de 3 a 5 veces al día
Ventaja: No hay máquina, conveniente para viajar
</a:t>
            </a:r>
            <a:endParaRPr lang="en-US" dirty="0">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457200" y="1447800"/>
            <a:ext cx="3733800" cy="1117600"/>
          </a:xfrm>
        </p:spPr>
        <p:txBody>
          <a:bodyPr/>
          <a:lstStyle/>
          <a:p>
            <a:pPr marL="60325" indent="-60325">
              <a:buFontTx/>
              <a:buNone/>
            </a:pPr>
            <a:r>
              <a:rPr lang="en-US" sz="2400">
                <a:solidFill>
                  <a:schemeClr val="tx1"/>
                </a:solidFill>
              </a:rPr>
              <a:t>Continuous Ambulatory Peritoneal Dialysis</a:t>
            </a:r>
          </a:p>
        </p:txBody>
      </p:sp>
      <p:sp>
        <p:nvSpPr>
          <p:cNvPr id="46084" name="Rectangle 4"/>
          <p:cNvSpPr>
            <a:spLocks noGrp="1" noChangeArrowheads="1"/>
          </p:cNvSpPr>
          <p:nvPr>
            <p:ph type="title"/>
          </p:nvPr>
        </p:nvSpPr>
        <p:spPr/>
        <p:txBody>
          <a:bodyPr/>
          <a:lstStyle/>
          <a:p>
            <a:r>
              <a:rPr lang="en-US"/>
              <a:t>Treatment of Renal Failure</a:t>
            </a:r>
          </a:p>
        </p:txBody>
      </p:sp>
      <p:pic>
        <p:nvPicPr>
          <p:cNvPr id="46085" name="Picture 5" descr="42"/>
          <p:cNvPicPr>
            <a:picLocks noChangeAspect="1" noChangeArrowheads="1"/>
          </p:cNvPicPr>
          <p:nvPr/>
        </p:nvPicPr>
        <p:blipFill>
          <a:blip r:embed="rId3" cstate="print"/>
          <a:srcRect/>
          <a:stretch>
            <a:fillRect/>
          </a:stretch>
        </p:blipFill>
        <p:spPr bwMode="auto">
          <a:xfrm>
            <a:off x="3886200" y="1295400"/>
            <a:ext cx="4038600" cy="4953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685800" y="1295400"/>
            <a:ext cx="7772400" cy="4724400"/>
          </a:xfrm>
        </p:spPr>
        <p:txBody>
          <a:bodyPr/>
          <a:lstStyle/>
          <a:p>
            <a:r>
              <a:rPr lang="en-US" dirty="0"/>
              <a:t>Continuous Cycling Peritoneal Dialysis (CCPD)</a:t>
            </a:r>
          </a:p>
          <a:p>
            <a:pPr lvl="1"/>
            <a:r>
              <a:rPr lang="es-ES" dirty="0">
                <a:solidFill>
                  <a:schemeClr val="accent2"/>
                </a:solidFill>
              </a:rPr>
              <a:t>Utiliza una máquina que calienta la solución y la realiza un ciclo dentro y fuera de la cavidad peritoneal a intervalos espaciados uniformemente por la noche mientras el paciente duerme
El proceso tarda de 8 a 10 horas
El último intercambio permanece en el abdomen durante el día durante aproximadamente 12 a 15 horas
</a:t>
            </a:r>
            <a:endParaRPr lang="en-US" dirty="0">
              <a:solidFill>
                <a:srgbClr val="006600"/>
              </a:solidFill>
            </a:endParaRPr>
          </a:p>
        </p:txBody>
      </p:sp>
      <p:sp>
        <p:nvSpPr>
          <p:cNvPr id="47108" name="Rectangle 4"/>
          <p:cNvSpPr>
            <a:spLocks noGrp="1" noChangeArrowheads="1"/>
          </p:cNvSpPr>
          <p:nvPr>
            <p:ph type="title"/>
          </p:nvPr>
        </p:nvSpPr>
        <p:spPr/>
        <p:txBody>
          <a:bodyPr/>
          <a:lstStyle/>
          <a:p>
            <a:r>
              <a:rPr lang="en-US"/>
              <a:t>Treatment of Renal Failure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title"/>
          </p:nvPr>
        </p:nvSpPr>
        <p:spPr/>
        <p:txBody>
          <a:bodyPr/>
          <a:lstStyle/>
          <a:p>
            <a:r>
              <a:rPr lang="en-US"/>
              <a:t>Treatment of Renal Failure</a:t>
            </a:r>
          </a:p>
        </p:txBody>
      </p:sp>
      <p:pic>
        <p:nvPicPr>
          <p:cNvPr id="48133" name="Picture 5" descr="44"/>
          <p:cNvPicPr>
            <a:picLocks noChangeAspect="1" noChangeArrowheads="1"/>
          </p:cNvPicPr>
          <p:nvPr/>
        </p:nvPicPr>
        <p:blipFill>
          <a:blip r:embed="rId3" cstate="print"/>
          <a:srcRect/>
          <a:stretch>
            <a:fillRect/>
          </a:stretch>
        </p:blipFill>
        <p:spPr bwMode="auto">
          <a:xfrm>
            <a:off x="2800350" y="1600200"/>
            <a:ext cx="5810250" cy="4419600"/>
          </a:xfrm>
          <a:prstGeom prst="rect">
            <a:avLst/>
          </a:prstGeom>
          <a:noFill/>
        </p:spPr>
      </p:pic>
      <p:sp>
        <p:nvSpPr>
          <p:cNvPr id="48131" name="Rectangle 3"/>
          <p:cNvSpPr>
            <a:spLocks noGrp="1" noChangeArrowheads="1"/>
          </p:cNvSpPr>
          <p:nvPr>
            <p:ph type="body" idx="1"/>
          </p:nvPr>
        </p:nvSpPr>
        <p:spPr>
          <a:xfrm>
            <a:off x="457200" y="1447800"/>
            <a:ext cx="2133600" cy="1981200"/>
          </a:xfrm>
        </p:spPr>
        <p:txBody>
          <a:bodyPr/>
          <a:lstStyle/>
          <a:p>
            <a:pPr marL="0" indent="0">
              <a:buFontTx/>
              <a:buNone/>
            </a:pPr>
            <a:r>
              <a:rPr lang="en-US" sz="2800">
                <a:solidFill>
                  <a:schemeClr val="tx1"/>
                </a:solidFill>
              </a:rPr>
              <a:t>Continuous Cycling </a:t>
            </a:r>
          </a:p>
          <a:p>
            <a:pPr marL="0" indent="0">
              <a:buFontTx/>
              <a:buNone/>
            </a:pPr>
            <a:r>
              <a:rPr lang="en-US" sz="2800">
                <a:solidFill>
                  <a:schemeClr val="tx1"/>
                </a:solidFill>
              </a:rPr>
              <a:t>Peritoneal</a:t>
            </a:r>
          </a:p>
          <a:p>
            <a:pPr marL="0" indent="0">
              <a:buFontTx/>
              <a:buNone/>
            </a:pPr>
            <a:r>
              <a:rPr lang="en-US" sz="2800">
                <a:solidFill>
                  <a:schemeClr val="tx1"/>
                </a:solidFill>
              </a:rPr>
              <a:t>Dialysis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body" idx="1"/>
          </p:nvPr>
        </p:nvSpPr>
        <p:spPr>
          <a:xfrm>
            <a:off x="533400" y="1371600"/>
            <a:ext cx="8153400" cy="4495800"/>
          </a:xfrm>
        </p:spPr>
        <p:txBody>
          <a:bodyPr/>
          <a:lstStyle/>
          <a:p>
            <a:r>
              <a:rPr lang="en-US" dirty="0"/>
              <a:t>Hemodialysis</a:t>
            </a:r>
          </a:p>
          <a:p>
            <a:pPr lvl="1"/>
            <a:r>
              <a:rPr lang="es-ES" dirty="0">
                <a:solidFill>
                  <a:schemeClr val="accent2"/>
                </a:solidFill>
              </a:rPr>
              <a:t>Proceso de eliminación de líquidos y toxinas en exceso de sangre mediante la derivación continua de la sangre del paciente del cuerpo a una máquina de diálisis para filtrar, y devolver la sangre limpia al torrente sanguíneo del paciente
Por lo general, tres tratamientos a la semana, 3 – 4 horas a la vez
Se puede realizar en el centro de diálisis o en casa
</a:t>
            </a:r>
            <a:endParaRPr lang="en-US" dirty="0">
              <a:solidFill>
                <a:srgbClr val="006600"/>
              </a:solidFill>
            </a:endParaRPr>
          </a:p>
        </p:txBody>
      </p:sp>
      <p:sp>
        <p:nvSpPr>
          <p:cNvPr id="49156" name="Rectangle 4"/>
          <p:cNvSpPr>
            <a:spLocks noGrp="1" noChangeArrowheads="1"/>
          </p:cNvSpPr>
          <p:nvPr>
            <p:ph type="title"/>
          </p:nvPr>
        </p:nvSpPr>
        <p:spPr/>
        <p:txBody>
          <a:bodyPr/>
          <a:lstStyle/>
          <a:p>
            <a:r>
              <a:rPr lang="en-US"/>
              <a:t>Treatment of Renal Failure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1447800"/>
            <a:ext cx="2590800" cy="520700"/>
          </a:xfrm>
        </p:spPr>
        <p:txBody>
          <a:bodyPr/>
          <a:lstStyle/>
          <a:p>
            <a:pPr>
              <a:buFontTx/>
              <a:buNone/>
            </a:pPr>
            <a:r>
              <a:rPr lang="en-US" sz="2800">
                <a:solidFill>
                  <a:schemeClr val="tx1"/>
                </a:solidFill>
              </a:rPr>
              <a:t>Hemodialysis</a:t>
            </a:r>
          </a:p>
        </p:txBody>
      </p:sp>
      <p:sp>
        <p:nvSpPr>
          <p:cNvPr id="50180" name="Rectangle 4"/>
          <p:cNvSpPr>
            <a:spLocks noGrp="1" noChangeArrowheads="1"/>
          </p:cNvSpPr>
          <p:nvPr>
            <p:ph type="title"/>
          </p:nvPr>
        </p:nvSpPr>
        <p:spPr/>
        <p:txBody>
          <a:bodyPr/>
          <a:lstStyle/>
          <a:p>
            <a:r>
              <a:rPr lang="en-US"/>
              <a:t>Treatment of Renal Failure</a:t>
            </a:r>
          </a:p>
        </p:txBody>
      </p:sp>
      <p:pic>
        <p:nvPicPr>
          <p:cNvPr id="50181" name="Picture 5" descr="46"/>
          <p:cNvPicPr>
            <a:picLocks noChangeAspect="1" noChangeArrowheads="1"/>
          </p:cNvPicPr>
          <p:nvPr/>
        </p:nvPicPr>
        <p:blipFill>
          <a:blip r:embed="rId3" cstate="print"/>
          <a:srcRect/>
          <a:stretch>
            <a:fillRect/>
          </a:stretch>
        </p:blipFill>
        <p:spPr bwMode="auto">
          <a:xfrm>
            <a:off x="2895600" y="1371600"/>
            <a:ext cx="5467350" cy="44958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609600" y="1295400"/>
            <a:ext cx="8077200" cy="4648200"/>
          </a:xfrm>
        </p:spPr>
        <p:txBody>
          <a:bodyPr/>
          <a:lstStyle/>
          <a:p>
            <a:r>
              <a:rPr lang="en-US" dirty="0"/>
              <a:t>Arteriovenous fistula</a:t>
            </a:r>
          </a:p>
          <a:p>
            <a:pPr lvl="1"/>
            <a:r>
              <a:rPr lang="es-ES" dirty="0">
                <a:solidFill>
                  <a:schemeClr val="accent2"/>
                </a:solidFill>
              </a:rPr>
              <a:t>Recipiente de acceso creado para su uso con hemodiálisis
La apertura o fístula se crea entre una arteria y una vena en el antebrazo
El flujo de sangre arterial al sistema venoso en el punto de la fístula hace que la vena se </a:t>
            </a:r>
            <a:r>
              <a:rPr lang="es-ES" dirty="0" err="1">
                <a:solidFill>
                  <a:schemeClr val="accent2"/>
                </a:solidFill>
              </a:rPr>
              <a:t>distende</a:t>
            </a:r>
            <a:r>
              <a:rPr lang="es-ES" dirty="0">
                <a:solidFill>
                  <a:schemeClr val="accent2"/>
                </a:solidFill>
              </a:rPr>
              <a:t>
Proporciona un vaso lo suficientemente grande con un flujo sanguíneo fuerte para la conexión de hemodiálisis
</a:t>
            </a:r>
            <a:endParaRPr lang="en-US" dirty="0">
              <a:solidFill>
                <a:srgbClr val="006600"/>
              </a:solidFill>
            </a:endParaRPr>
          </a:p>
        </p:txBody>
      </p:sp>
      <p:sp>
        <p:nvSpPr>
          <p:cNvPr id="51204" name="Rectangle 4"/>
          <p:cNvSpPr>
            <a:spLocks noGrp="1" noChangeArrowheads="1"/>
          </p:cNvSpPr>
          <p:nvPr>
            <p:ph type="title"/>
          </p:nvPr>
        </p:nvSpPr>
        <p:spPr/>
        <p:txBody>
          <a:bodyPr/>
          <a:lstStyle/>
          <a:p>
            <a:r>
              <a:rPr lang="en-US"/>
              <a:t>Treatment of Renal Failure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457200" y="1219200"/>
            <a:ext cx="4343400" cy="914400"/>
          </a:xfrm>
        </p:spPr>
        <p:txBody>
          <a:bodyPr/>
          <a:lstStyle/>
          <a:p>
            <a:pPr marL="0" indent="0">
              <a:lnSpc>
                <a:spcPct val="90000"/>
              </a:lnSpc>
              <a:buFontTx/>
              <a:buNone/>
            </a:pPr>
            <a:r>
              <a:rPr lang="en-US" sz="2800">
                <a:solidFill>
                  <a:schemeClr val="tx1"/>
                </a:solidFill>
              </a:rPr>
              <a:t>Arteriovenous fistula for hemodialysis</a:t>
            </a:r>
          </a:p>
        </p:txBody>
      </p:sp>
      <p:sp>
        <p:nvSpPr>
          <p:cNvPr id="52228" name="Rectangle 4"/>
          <p:cNvSpPr>
            <a:spLocks noGrp="1" noChangeArrowheads="1"/>
          </p:cNvSpPr>
          <p:nvPr>
            <p:ph type="title"/>
          </p:nvPr>
        </p:nvSpPr>
        <p:spPr/>
        <p:txBody>
          <a:bodyPr/>
          <a:lstStyle/>
          <a:p>
            <a:r>
              <a:rPr lang="en-US"/>
              <a:t>Treatment of Renal Failure</a:t>
            </a:r>
          </a:p>
        </p:txBody>
      </p:sp>
      <p:pic>
        <p:nvPicPr>
          <p:cNvPr id="52229" name="Picture 5" descr="48"/>
          <p:cNvPicPr>
            <a:picLocks noChangeAspect="1" noChangeArrowheads="1"/>
          </p:cNvPicPr>
          <p:nvPr/>
        </p:nvPicPr>
        <p:blipFill>
          <a:blip r:embed="rId3" cstate="print"/>
          <a:srcRect/>
          <a:stretch>
            <a:fillRect/>
          </a:stretch>
        </p:blipFill>
        <p:spPr bwMode="auto">
          <a:xfrm>
            <a:off x="914400" y="2209800"/>
            <a:ext cx="7315200" cy="3819525"/>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457200" y="1447800"/>
            <a:ext cx="8229600" cy="4648200"/>
          </a:xfrm>
        </p:spPr>
        <p:txBody>
          <a:bodyPr/>
          <a:lstStyle/>
          <a:p>
            <a:r>
              <a:rPr lang="en-US" dirty="0"/>
              <a:t>Kidney transplantation</a:t>
            </a:r>
          </a:p>
          <a:p>
            <a:pPr lvl="1"/>
            <a:r>
              <a:rPr lang="es-ES" dirty="0">
                <a:solidFill>
                  <a:schemeClr val="accent2"/>
                </a:solidFill>
              </a:rPr>
              <a:t>Implantación quirúrgica de un riñón de donante humano sano en el cuerpo de un paciente con insuficiencia renal irreversible
La función renal se restaura con un trasplante exitoso y el paciente ya no depende de la diálisis
El riñón del donante puede provenir de donantes vivos (generalmente parientes de la sangre) o donantes de cadáveres (partidos no vivos)
</a:t>
            </a:r>
            <a:endParaRPr lang="en-US" dirty="0">
              <a:solidFill>
                <a:srgbClr val="006600"/>
              </a:solidFill>
            </a:endParaRPr>
          </a:p>
        </p:txBody>
      </p:sp>
      <p:sp>
        <p:nvSpPr>
          <p:cNvPr id="53252" name="Rectangle 4"/>
          <p:cNvSpPr>
            <a:spLocks noGrp="1" noChangeArrowheads="1"/>
          </p:cNvSpPr>
          <p:nvPr>
            <p:ph type="title"/>
          </p:nvPr>
        </p:nvSpPr>
        <p:spPr/>
        <p:txBody>
          <a:bodyPr/>
          <a:lstStyle/>
          <a:p>
            <a:r>
              <a:rPr lang="en-US"/>
              <a:t>Treatment of Renal Failure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609600" y="1371600"/>
            <a:ext cx="8001000" cy="4419600"/>
          </a:xfrm>
        </p:spPr>
        <p:txBody>
          <a:bodyPr>
            <a:normAutofit lnSpcReduction="10000"/>
          </a:bodyPr>
          <a:lstStyle/>
          <a:p>
            <a:r>
              <a:rPr lang="en-US" dirty="0"/>
              <a:t>Kidney transplantation </a:t>
            </a:r>
          </a:p>
          <a:p>
            <a:pPr lvl="1"/>
            <a:r>
              <a:rPr lang="es-ES" dirty="0">
                <a:solidFill>
                  <a:schemeClr val="accent2"/>
                </a:solidFill>
              </a:rPr>
              <a:t>Riñón donante colocado quirúrgicamente en fosa ilíaca
Arteria renal del donante conectada a la arteria ilíaca del receptor
Vena renal del donante conectada a la vena ilíaca del receptor
Uréter de donante conectado a la vejiga del receptor
El riñón del donante generalmente funciona una vez que está en su lugar
</a:t>
            </a:r>
            <a:endParaRPr lang="en-US" dirty="0">
              <a:solidFill>
                <a:srgbClr val="006600"/>
              </a:solidFill>
            </a:endParaRPr>
          </a:p>
        </p:txBody>
      </p:sp>
      <p:sp>
        <p:nvSpPr>
          <p:cNvPr id="54276" name="Rectangle 4"/>
          <p:cNvSpPr>
            <a:spLocks noGrp="1" noChangeArrowheads="1"/>
          </p:cNvSpPr>
          <p:nvPr>
            <p:ph type="title"/>
          </p:nvPr>
        </p:nvSpPr>
        <p:spPr/>
        <p:txBody>
          <a:bodyPr/>
          <a:lstStyle/>
          <a:p>
            <a:r>
              <a:rPr lang="en-US"/>
              <a:t>Treatment of Renal Failure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p:nvPr>
        </p:nvSpPr>
        <p:spPr>
          <a:xfrm>
            <a:off x="609600" y="1447800"/>
            <a:ext cx="8153400" cy="1447800"/>
          </a:xfrm>
        </p:spPr>
        <p:txBody>
          <a:bodyPr>
            <a:normAutofit fontScale="90000"/>
          </a:bodyPr>
          <a:lstStyle/>
          <a:p>
            <a:r>
              <a:rPr lang="es-ES" dirty="0"/>
              <a:t>TECNIQUES, TRATAMIENTOS Y PROCEDIMIENTOS DIAGNOSTICOS
</a:t>
            </a:r>
            <a:endParaRPr lang="en-US" dirty="0"/>
          </a:p>
        </p:txBody>
      </p:sp>
      <p:sp>
        <p:nvSpPr>
          <p:cNvPr id="56323" name="Rectangle 3"/>
          <p:cNvSpPr>
            <a:spLocks noGrp="1" noChangeArrowheads="1"/>
          </p:cNvSpPr>
          <p:nvPr>
            <p:ph type="subTitle" idx="1"/>
          </p:nvPr>
        </p:nvSpPr>
        <p:spPr>
          <a:xfrm>
            <a:off x="3124200" y="3657600"/>
            <a:ext cx="5638800" cy="1219200"/>
          </a:xfrm>
        </p:spPr>
        <p:txBody>
          <a:bodyPr/>
          <a:lstStyle/>
          <a:p>
            <a:r>
              <a:rPr lang="en-US" sz="4400"/>
              <a:t>Urinary System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304800"/>
            <a:ext cx="8229600" cy="1219200"/>
          </a:xfrm>
        </p:spPr>
        <p:txBody>
          <a:bodyPr>
            <a:normAutofit fontScale="90000"/>
          </a:bodyPr>
          <a:lstStyle/>
          <a:p>
            <a:r>
              <a:rPr lang="en-US"/>
              <a:t>Diagnostic Techniques, Treatments, and Procedures</a:t>
            </a:r>
          </a:p>
        </p:txBody>
      </p:sp>
      <p:sp>
        <p:nvSpPr>
          <p:cNvPr id="57347" name="Rectangle 3"/>
          <p:cNvSpPr>
            <a:spLocks noGrp="1" noChangeArrowheads="1"/>
          </p:cNvSpPr>
          <p:nvPr>
            <p:ph type="body" idx="1"/>
          </p:nvPr>
        </p:nvSpPr>
        <p:spPr>
          <a:xfrm>
            <a:off x="457200" y="1752600"/>
            <a:ext cx="8229600" cy="4191000"/>
          </a:xfrm>
        </p:spPr>
        <p:txBody>
          <a:bodyPr/>
          <a:lstStyle/>
          <a:p>
            <a:r>
              <a:rPr lang="en-US" dirty="0"/>
              <a:t>Blood Urea Nitrogen (BUN)</a:t>
            </a:r>
          </a:p>
          <a:p>
            <a:pPr lvl="1"/>
            <a:r>
              <a:rPr lang="es-ES" dirty="0">
                <a:solidFill>
                  <a:schemeClr val="accent2"/>
                </a:solidFill>
              </a:rPr>
              <a:t>Examen de sangre realizado para determinar la cantidad de urea y nitrógeno (productos de desecho normalmente excretados por el riñón) presentes en la sangre
</a:t>
            </a:r>
            <a:r>
              <a:rPr lang="en-US" dirty="0"/>
              <a:t>Catheterization</a:t>
            </a:r>
          </a:p>
          <a:p>
            <a:pPr lvl="1"/>
            <a:r>
              <a:rPr lang="es-ES" dirty="0">
                <a:solidFill>
                  <a:schemeClr val="accent2"/>
                </a:solidFill>
              </a:rPr>
              <a:t>Introducción de un catéter en una cavidad u órgano del cuerpo para inculcar una sustancia o extraer un líquido
</a:t>
            </a:r>
            <a:endParaRPr lang="en-US" dirty="0">
              <a:solidFill>
                <a:schemeClr val="accent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685800" y="1676400"/>
            <a:ext cx="8077200" cy="4343400"/>
          </a:xfrm>
        </p:spPr>
        <p:txBody>
          <a:bodyPr/>
          <a:lstStyle/>
          <a:p>
            <a:r>
              <a:rPr lang="en-US" dirty="0"/>
              <a:t>Creatinine clearance test</a:t>
            </a:r>
          </a:p>
          <a:p>
            <a:pPr lvl="1"/>
            <a:r>
              <a:rPr lang="es-ES" dirty="0">
                <a:solidFill>
                  <a:schemeClr val="accent2"/>
                </a:solidFill>
              </a:rPr>
              <a:t>Prueba diagnóstica para la función renal que mide la tasa de filtración de creatinina, un producto de desecho (del metabolismo muscular), que normalmente se elimina por riñón
</a:t>
            </a:r>
            <a:r>
              <a:rPr lang="en-US" dirty="0" err="1"/>
              <a:t>Cystometrography</a:t>
            </a:r>
            <a:endParaRPr lang="en-US" dirty="0"/>
          </a:p>
          <a:p>
            <a:pPr lvl="1"/>
            <a:r>
              <a:rPr lang="es-ES" dirty="0">
                <a:solidFill>
                  <a:schemeClr val="accent2"/>
                </a:solidFill>
              </a:rPr>
              <a:t>Examen realizado para evaluar el tono de la vejiga; medir la presión de la vejiga durante el llenado y el vaciado
</a:t>
            </a:r>
            <a:endParaRPr lang="en-US" dirty="0">
              <a:solidFill>
                <a:schemeClr val="accent2"/>
              </a:solidFill>
            </a:endParaRPr>
          </a:p>
        </p:txBody>
      </p:sp>
      <p:sp>
        <p:nvSpPr>
          <p:cNvPr id="58372"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457200" y="1676400"/>
            <a:ext cx="8305800" cy="4419600"/>
          </a:xfrm>
        </p:spPr>
        <p:txBody>
          <a:bodyPr/>
          <a:lstStyle/>
          <a:p>
            <a:r>
              <a:rPr lang="en-US" dirty="0"/>
              <a:t>Cystoscopy</a:t>
            </a:r>
          </a:p>
          <a:p>
            <a:pPr lvl="1"/>
            <a:r>
              <a:rPr lang="es-ES" dirty="0">
                <a:solidFill>
                  <a:schemeClr val="accent2"/>
                </a:solidFill>
              </a:rPr>
              <a:t>Proceso de visualización del interior de la vejiga utilizando un cistoscopio
</a:t>
            </a:r>
            <a:r>
              <a:rPr lang="en-US" dirty="0"/>
              <a:t>Extracorporeal lithotripsy</a:t>
            </a:r>
          </a:p>
          <a:p>
            <a:pPr lvl="1"/>
            <a:r>
              <a:rPr lang="en-US" dirty="0" err="1">
                <a:solidFill>
                  <a:schemeClr val="accent2"/>
                </a:solidFill>
              </a:rPr>
              <a:t>Procedimiento</a:t>
            </a:r>
            <a:r>
              <a:rPr lang="en-US" dirty="0">
                <a:solidFill>
                  <a:schemeClr val="accent2"/>
                </a:solidFill>
              </a:rPr>
              <a:t> </a:t>
            </a:r>
            <a:r>
              <a:rPr lang="en-US" dirty="0" err="1">
                <a:solidFill>
                  <a:schemeClr val="accent2"/>
                </a:solidFill>
              </a:rPr>
              <a:t>mecánico</a:t>
            </a:r>
            <a:r>
              <a:rPr lang="en-US" dirty="0">
                <a:solidFill>
                  <a:schemeClr val="accent2"/>
                </a:solidFill>
              </a:rPr>
              <a:t> no </a:t>
            </a:r>
            <a:r>
              <a:rPr lang="en-US" dirty="0" err="1">
                <a:solidFill>
                  <a:schemeClr val="accent2"/>
                </a:solidFill>
              </a:rPr>
              <a:t>invasivo</a:t>
            </a:r>
            <a:r>
              <a:rPr lang="en-US" dirty="0">
                <a:solidFill>
                  <a:schemeClr val="accent2"/>
                </a:solidFill>
              </a:rPr>
              <a:t> para romper el </a:t>
            </a:r>
            <a:r>
              <a:rPr lang="en-US" dirty="0" err="1">
                <a:solidFill>
                  <a:schemeClr val="accent2"/>
                </a:solidFill>
              </a:rPr>
              <a:t>cálculo</a:t>
            </a:r>
            <a:r>
              <a:rPr lang="en-US" dirty="0">
                <a:solidFill>
                  <a:schemeClr val="accent2"/>
                </a:solidFill>
              </a:rPr>
              <a:t> renal para que </a:t>
            </a:r>
            <a:r>
              <a:rPr lang="en-US" dirty="0" err="1">
                <a:solidFill>
                  <a:schemeClr val="accent2"/>
                </a:solidFill>
              </a:rPr>
              <a:t>puedan</a:t>
            </a:r>
            <a:r>
              <a:rPr lang="en-US" dirty="0">
                <a:solidFill>
                  <a:schemeClr val="accent2"/>
                </a:solidFill>
              </a:rPr>
              <a:t> pasar a </a:t>
            </a:r>
            <a:r>
              <a:rPr lang="en-US" dirty="0" err="1">
                <a:solidFill>
                  <a:schemeClr val="accent2"/>
                </a:solidFill>
              </a:rPr>
              <a:t>través</a:t>
            </a:r>
            <a:r>
              <a:rPr lang="en-US" dirty="0">
                <a:solidFill>
                  <a:schemeClr val="accent2"/>
                </a:solidFill>
              </a:rPr>
              <a:t> de </a:t>
            </a:r>
            <a:r>
              <a:rPr lang="en-US" dirty="0" err="1">
                <a:solidFill>
                  <a:schemeClr val="accent2"/>
                </a:solidFill>
              </a:rPr>
              <a:t>uréteres</a:t>
            </a:r>
            <a:r>
              <a:rPr lang="en-US" dirty="0">
                <a:solidFill>
                  <a:schemeClr val="accent2"/>
                </a:solidFill>
              </a:rPr>
              <a:t>
</a:t>
            </a:r>
            <a:r>
              <a:rPr lang="en-US" dirty="0" err="1">
                <a:solidFill>
                  <a:schemeClr val="accent2"/>
                </a:solidFill>
              </a:rPr>
              <a:t>También</a:t>
            </a:r>
            <a:r>
              <a:rPr lang="en-US" dirty="0">
                <a:solidFill>
                  <a:schemeClr val="accent2"/>
                </a:solidFill>
              </a:rPr>
              <a:t> </a:t>
            </a:r>
            <a:r>
              <a:rPr lang="en-US" dirty="0" err="1">
                <a:solidFill>
                  <a:schemeClr val="accent2"/>
                </a:solidFill>
              </a:rPr>
              <a:t>conocida</a:t>
            </a:r>
            <a:r>
              <a:rPr lang="en-US" dirty="0">
                <a:solidFill>
                  <a:schemeClr val="accent2"/>
                </a:solidFill>
              </a:rPr>
              <a:t> </a:t>
            </a:r>
            <a:r>
              <a:rPr lang="en-US" dirty="0" err="1">
                <a:solidFill>
                  <a:schemeClr val="accent2"/>
                </a:solidFill>
              </a:rPr>
              <a:t>como</a:t>
            </a:r>
            <a:r>
              <a:rPr lang="en-US" dirty="0">
                <a:solidFill>
                  <a:schemeClr val="accent2"/>
                </a:solidFill>
              </a:rPr>
              <a:t> </a:t>
            </a:r>
            <a:r>
              <a:rPr lang="en-US" dirty="0" err="1">
                <a:solidFill>
                  <a:schemeClr val="accent2"/>
                </a:solidFill>
              </a:rPr>
              <a:t>litotripsia</a:t>
            </a:r>
            <a:r>
              <a:rPr lang="en-US" dirty="0">
                <a:solidFill>
                  <a:schemeClr val="accent2"/>
                </a:solidFill>
              </a:rPr>
              <a:t> </a:t>
            </a:r>
            <a:r>
              <a:rPr lang="en-US" dirty="0" err="1">
                <a:solidFill>
                  <a:schemeClr val="accent2"/>
                </a:solidFill>
              </a:rPr>
              <a:t>extracorpórea</a:t>
            </a:r>
            <a:r>
              <a:rPr lang="en-US" dirty="0">
                <a:solidFill>
                  <a:schemeClr val="accent2"/>
                </a:solidFill>
              </a:rPr>
              <a:t> de </a:t>
            </a:r>
            <a:r>
              <a:rPr lang="en-US" dirty="0" err="1">
                <a:solidFill>
                  <a:schemeClr val="accent2"/>
                </a:solidFill>
              </a:rPr>
              <a:t>ondas</a:t>
            </a:r>
            <a:r>
              <a:rPr lang="en-US" dirty="0">
                <a:solidFill>
                  <a:schemeClr val="accent2"/>
                </a:solidFill>
              </a:rPr>
              <a:t> de </a:t>
            </a:r>
            <a:r>
              <a:rPr lang="en-US" dirty="0" err="1">
                <a:solidFill>
                  <a:schemeClr val="accent2"/>
                </a:solidFill>
              </a:rPr>
              <a:t>choque</a:t>
            </a:r>
            <a:r>
              <a:rPr lang="en-US" dirty="0">
                <a:solidFill>
                  <a:schemeClr val="accent2"/>
                </a:solidFill>
              </a:rPr>
              <a:t>
</a:t>
            </a:r>
            <a:endParaRPr lang="en-US" dirty="0">
              <a:solidFill>
                <a:srgbClr val="006600"/>
              </a:solidFill>
            </a:endParaRPr>
          </a:p>
        </p:txBody>
      </p:sp>
      <p:sp>
        <p:nvSpPr>
          <p:cNvPr id="59396"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endParaRPr lang="en-US" sz="4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457200" y="1671638"/>
            <a:ext cx="8229600" cy="4195762"/>
          </a:xfrm>
        </p:spPr>
        <p:txBody>
          <a:bodyPr/>
          <a:lstStyle/>
          <a:p>
            <a:r>
              <a:rPr lang="en-US" dirty="0"/>
              <a:t>Intravenous pyelogram</a:t>
            </a:r>
          </a:p>
          <a:p>
            <a:pPr lvl="1"/>
            <a:r>
              <a:rPr lang="es-ES" dirty="0">
                <a:solidFill>
                  <a:schemeClr val="accent2"/>
                </a:solidFill>
              </a:rPr>
              <a:t>Procedimiento radiográfico que proporciona visualización de todo el tracto urinario: riñones, uréteres, vejiga y uretra
El tinte de contraste se inyecta por vía intravenosa
Se toman varias películas de rayos X a medida que el medio se elimina de la sangre
</a:t>
            </a:r>
            <a:endParaRPr lang="en-US" dirty="0">
              <a:solidFill>
                <a:srgbClr val="006600"/>
              </a:solidFill>
            </a:endParaRPr>
          </a:p>
        </p:txBody>
      </p:sp>
      <p:sp>
        <p:nvSpPr>
          <p:cNvPr id="60420"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457200" y="1671638"/>
            <a:ext cx="8229600" cy="4348162"/>
          </a:xfrm>
        </p:spPr>
        <p:txBody>
          <a:bodyPr/>
          <a:lstStyle/>
          <a:p>
            <a:r>
              <a:rPr lang="en-US" dirty="0"/>
              <a:t>KUB (Kidneys, Ureters, Bladder)</a:t>
            </a:r>
          </a:p>
          <a:p>
            <a:pPr lvl="1"/>
            <a:r>
              <a:rPr lang="es-ES" dirty="0">
                <a:solidFill>
                  <a:schemeClr val="accent2"/>
                </a:solidFill>
              </a:rPr>
              <a:t>Radiografía del abdomen inferior que define el tamaño, la forma y la ubicación de los riñones, los uréteres y la vejiga
El medio de contraste no se utiliza con este rayo X
</a:t>
            </a:r>
            <a:r>
              <a:rPr lang="en-US" dirty="0"/>
              <a:t>Renal angiography</a:t>
            </a:r>
          </a:p>
          <a:p>
            <a:pPr lvl="1"/>
            <a:r>
              <a:rPr lang="es-ES" dirty="0">
                <a:solidFill>
                  <a:schemeClr val="accent2"/>
                </a:solidFill>
              </a:rPr>
              <a:t>Visualización de rayos X de la anatomía interna de los vasos sanguíneos renales después de la inyección de un medio de contraste
</a:t>
            </a:r>
            <a:endParaRPr lang="en-US" dirty="0">
              <a:solidFill>
                <a:schemeClr val="accent2"/>
              </a:solidFill>
            </a:endParaRPr>
          </a:p>
        </p:txBody>
      </p:sp>
      <p:sp>
        <p:nvSpPr>
          <p:cNvPr id="61444"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type="body" idx="1"/>
          </p:nvPr>
        </p:nvSpPr>
        <p:spPr>
          <a:xfrm>
            <a:off x="457200" y="1752600"/>
            <a:ext cx="8229600" cy="4038600"/>
          </a:xfrm>
        </p:spPr>
        <p:txBody>
          <a:bodyPr/>
          <a:lstStyle/>
          <a:p>
            <a:r>
              <a:rPr lang="en-US" dirty="0"/>
              <a:t>Renal scan</a:t>
            </a:r>
          </a:p>
          <a:p>
            <a:pPr lvl="1"/>
            <a:r>
              <a:rPr lang="es-ES" dirty="0">
                <a:solidFill>
                  <a:schemeClr val="accent2"/>
                </a:solidFill>
              </a:rPr>
              <a:t>El isótopo radiactivo (trazador) se inyecta por vía intravenosa
La radiactividad en cada riñón se mide a medida que el marcador pasa a través del riñón
</a:t>
            </a:r>
            <a:endParaRPr lang="en-US" dirty="0"/>
          </a:p>
        </p:txBody>
      </p:sp>
      <p:sp>
        <p:nvSpPr>
          <p:cNvPr id="62468" name="Rectangle 4"/>
          <p:cNvSpPr>
            <a:spLocks noGrp="1" noChangeArrowheads="1"/>
          </p:cNvSpPr>
          <p:nvPr>
            <p:ph type="title"/>
          </p:nvPr>
        </p:nvSpPr>
        <p:spPr>
          <a:xfrm>
            <a:off x="457200" y="304800"/>
            <a:ext cx="83058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457200" y="1671638"/>
            <a:ext cx="8229600" cy="4195762"/>
          </a:xfrm>
        </p:spPr>
        <p:txBody>
          <a:bodyPr/>
          <a:lstStyle/>
          <a:p>
            <a:r>
              <a:rPr lang="en-US" dirty="0"/>
              <a:t>Retrograde Pyelogram (RP)</a:t>
            </a:r>
          </a:p>
          <a:p>
            <a:pPr lvl="1"/>
            <a:r>
              <a:rPr lang="es-ES" dirty="0">
                <a:solidFill>
                  <a:schemeClr val="accent2"/>
                </a:solidFill>
              </a:rPr>
              <a:t>Procedimiento radiográfico en el que los catéteres de pequeño calibre se pasan a través de un cistoscopio a los uréteres para visualizar uréteres y pelvis renal
</a:t>
            </a:r>
            <a:endParaRPr lang="en-US" dirty="0"/>
          </a:p>
        </p:txBody>
      </p:sp>
      <p:sp>
        <p:nvSpPr>
          <p:cNvPr id="63492"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457200" y="1671638"/>
            <a:ext cx="8229600" cy="4348162"/>
          </a:xfrm>
        </p:spPr>
        <p:txBody>
          <a:bodyPr/>
          <a:lstStyle/>
          <a:p>
            <a:r>
              <a:rPr lang="en-US" dirty="0" err="1"/>
              <a:t>Ultrasonography</a:t>
            </a:r>
            <a:endParaRPr lang="en-US" dirty="0"/>
          </a:p>
          <a:p>
            <a:pPr lvl="1"/>
            <a:r>
              <a:rPr lang="es-ES" dirty="0">
                <a:solidFill>
                  <a:schemeClr val="accent2"/>
                </a:solidFill>
              </a:rPr>
              <a:t>Procedimiento en el que las ondas sonoras se transmiten a las estructuras corporales a medida que se pasa un pequeño transductor sobre la piel del paciente
</a:t>
            </a:r>
            <a:r>
              <a:rPr lang="en-US" dirty="0" err="1">
                <a:solidFill>
                  <a:schemeClr val="accent2"/>
                </a:solidFill>
              </a:rPr>
              <a:t>También</a:t>
            </a:r>
            <a:r>
              <a:rPr lang="en-US" dirty="0">
                <a:solidFill>
                  <a:schemeClr val="accent2"/>
                </a:solidFill>
              </a:rPr>
              <a:t> </a:t>
            </a:r>
            <a:r>
              <a:rPr lang="en-US" dirty="0" err="1">
                <a:solidFill>
                  <a:schemeClr val="accent2"/>
                </a:solidFill>
              </a:rPr>
              <a:t>llamado</a:t>
            </a:r>
            <a:r>
              <a:rPr lang="en-US" dirty="0">
                <a:solidFill>
                  <a:schemeClr val="accent2"/>
                </a:solidFill>
              </a:rPr>
              <a:t> </a:t>
            </a:r>
            <a:r>
              <a:rPr lang="en-US" dirty="0" err="1">
                <a:solidFill>
                  <a:schemeClr val="accent2"/>
                </a:solidFill>
              </a:rPr>
              <a:t>ultrasonido</a:t>
            </a:r>
            <a:r>
              <a:rPr lang="en-US" dirty="0">
                <a:solidFill>
                  <a:schemeClr val="accent2"/>
                </a:solidFill>
              </a:rPr>
              <a:t>
</a:t>
            </a:r>
            <a:r>
              <a:rPr lang="en-US" dirty="0"/>
              <a:t>Urinalysis</a:t>
            </a:r>
          </a:p>
          <a:p>
            <a:pPr lvl="1"/>
            <a:r>
              <a:rPr lang="pt-BR" dirty="0">
                <a:solidFill>
                  <a:schemeClr val="accent2"/>
                </a:solidFill>
              </a:rPr>
              <a:t>Examen físico, químico o microscópico de orina
</a:t>
            </a:r>
            <a:endParaRPr lang="en-US" dirty="0">
              <a:solidFill>
                <a:schemeClr val="accent2"/>
              </a:solidFill>
            </a:endParaRPr>
          </a:p>
        </p:txBody>
      </p:sp>
      <p:sp>
        <p:nvSpPr>
          <p:cNvPr id="64516" name="Rectangle 4"/>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body" idx="1"/>
          </p:nvPr>
        </p:nvSpPr>
        <p:spPr>
          <a:xfrm>
            <a:off x="533400" y="1671638"/>
            <a:ext cx="8153400" cy="4348162"/>
          </a:xfrm>
        </p:spPr>
        <p:txBody>
          <a:bodyPr/>
          <a:lstStyle/>
          <a:p>
            <a:r>
              <a:rPr lang="en-US" dirty="0"/>
              <a:t>Urine culture</a:t>
            </a:r>
          </a:p>
          <a:p>
            <a:pPr lvl="1"/>
            <a:r>
              <a:rPr lang="es-ES" dirty="0">
                <a:solidFill>
                  <a:schemeClr val="accent2"/>
                </a:solidFill>
              </a:rPr>
              <a:t>Procedimiento utilizado para cultivar el crecimiento de bacterias presentes en un espécimen de orina, para la identificación microscópica adecuada del patógeno específico
Muestra de muestra de orina en un plato medio de cultivo y colocado en una incubadora durante 24 a 72 horas
A continuación, se examina el crecimiento del medio de cultivo
</a:t>
            </a:r>
            <a:endParaRPr lang="en-US" dirty="0">
              <a:solidFill>
                <a:srgbClr val="006600"/>
              </a:solidFill>
            </a:endParaRPr>
          </a:p>
        </p:txBody>
      </p:sp>
      <p:sp>
        <p:nvSpPr>
          <p:cNvPr id="65540" name="Rectangle 4"/>
          <p:cNvSpPr>
            <a:spLocks noGrp="1" noChangeArrowheads="1"/>
          </p:cNvSpPr>
          <p:nvPr>
            <p:ph type="title"/>
          </p:nvPr>
        </p:nvSpPr>
        <p:spPr>
          <a:xfrm>
            <a:off x="457200" y="304800"/>
            <a:ext cx="8229600" cy="10668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457200" y="1671638"/>
            <a:ext cx="8229600" cy="4244975"/>
          </a:xfrm>
        </p:spPr>
        <p:txBody>
          <a:bodyPr/>
          <a:lstStyle/>
          <a:p>
            <a:pPr>
              <a:lnSpc>
                <a:spcPct val="90000"/>
              </a:lnSpc>
            </a:pPr>
            <a:r>
              <a:rPr lang="en-US" dirty="0"/>
              <a:t>24-Hour urine specimen</a:t>
            </a:r>
          </a:p>
          <a:p>
            <a:pPr lvl="1">
              <a:lnSpc>
                <a:spcPct val="90000"/>
              </a:lnSpc>
            </a:pPr>
            <a:r>
              <a:rPr lang="es-ES" dirty="0">
                <a:solidFill>
                  <a:schemeClr val="accent2"/>
                </a:solidFill>
              </a:rPr>
              <a:t>Recolección de orina excretada por el individuo durante un período de 24 horas
Urina recogida en un recipiente grande
También llamado espécimen de orina compuesta
</a:t>
            </a:r>
            <a:r>
              <a:rPr lang="en-US" dirty="0"/>
              <a:t>Voiding cystourethrography</a:t>
            </a:r>
          </a:p>
          <a:p>
            <a:pPr lvl="1">
              <a:lnSpc>
                <a:spcPct val="90000"/>
              </a:lnSpc>
            </a:pPr>
            <a:r>
              <a:rPr lang="es-ES" dirty="0">
                <a:solidFill>
                  <a:schemeClr val="accent2"/>
                </a:solidFill>
              </a:rPr>
              <a:t>Visualización de rayos X de vejiga y uretra durante el proceso de vaciado después de que la vejiga se haya llenado con un material de contraste
</a:t>
            </a:r>
            <a:endParaRPr lang="en-US" dirty="0">
              <a:solidFill>
                <a:schemeClr val="accent2"/>
              </a:solidFill>
            </a:endParaRPr>
          </a:p>
        </p:txBody>
      </p:sp>
      <p:sp>
        <p:nvSpPr>
          <p:cNvPr id="66564"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Urine Specimen Collections</a:t>
            </a:r>
          </a:p>
        </p:txBody>
      </p:sp>
      <p:sp>
        <p:nvSpPr>
          <p:cNvPr id="67587" name="Rectangle 3"/>
          <p:cNvSpPr>
            <a:spLocks noGrp="1" noChangeArrowheads="1"/>
          </p:cNvSpPr>
          <p:nvPr>
            <p:ph type="body" idx="1"/>
          </p:nvPr>
        </p:nvSpPr>
        <p:spPr>
          <a:xfrm>
            <a:off x="457200" y="1371600"/>
            <a:ext cx="8229600" cy="4495800"/>
          </a:xfrm>
        </p:spPr>
        <p:txBody>
          <a:bodyPr/>
          <a:lstStyle/>
          <a:p>
            <a:r>
              <a:rPr lang="en-US" dirty="0"/>
              <a:t>Catheterized specimen</a:t>
            </a:r>
          </a:p>
          <a:p>
            <a:pPr lvl="1"/>
            <a:r>
              <a:rPr lang="es-ES" dirty="0">
                <a:solidFill>
                  <a:schemeClr val="accent2"/>
                </a:solidFill>
              </a:rPr>
              <a:t>También conocido como un espécimen estéril
Usando técnicas asépticas, se inserta un catéter recto muy pequeño en la vejiga a través de la uretra para extraer una muestra de orina
La orina fluye a través del catéter hacia un recipiente de </a:t>
            </a:r>
            <a:r>
              <a:rPr lang="es-ES" dirty="0" err="1">
                <a:solidFill>
                  <a:schemeClr val="accent2"/>
                </a:solidFill>
              </a:rPr>
              <a:t>muestraestéril</a:t>
            </a:r>
            <a:r>
              <a:rPr lang="es-ES" dirty="0">
                <a:solidFill>
                  <a:schemeClr val="accent2"/>
                </a:solidFill>
              </a:rPr>
              <a:t>
</a:t>
            </a:r>
            <a:endParaRPr lang="en-US" dirty="0">
              <a:solidFill>
                <a:srgbClr val="0066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Urine Specimen Collections </a:t>
            </a:r>
            <a:endParaRPr lang="en-US" sz="4000"/>
          </a:p>
        </p:txBody>
      </p:sp>
      <p:sp>
        <p:nvSpPr>
          <p:cNvPr id="68611" name="Rectangle 3"/>
          <p:cNvSpPr>
            <a:spLocks noGrp="1" noChangeArrowheads="1"/>
          </p:cNvSpPr>
          <p:nvPr>
            <p:ph type="body" idx="1"/>
          </p:nvPr>
        </p:nvSpPr>
        <p:spPr>
          <a:xfrm>
            <a:off x="457200" y="1371600"/>
            <a:ext cx="8229600" cy="4495800"/>
          </a:xfrm>
        </p:spPr>
        <p:txBody>
          <a:bodyPr>
            <a:normAutofit lnSpcReduction="10000"/>
          </a:bodyPr>
          <a:lstStyle/>
          <a:p>
            <a:r>
              <a:rPr lang="en-US" dirty="0"/>
              <a:t>Clean-catch specimen</a:t>
            </a:r>
          </a:p>
          <a:p>
            <a:pPr lvl="1"/>
            <a:r>
              <a:rPr lang="es-ES" dirty="0">
                <a:solidFill>
                  <a:schemeClr val="accent2"/>
                </a:solidFill>
              </a:rPr>
              <a:t>También conocido como espécimen </a:t>
            </a:r>
            <a:r>
              <a:rPr lang="es-ES" dirty="0" err="1">
                <a:solidFill>
                  <a:schemeClr val="accent2"/>
                </a:solidFill>
              </a:rPr>
              <a:t>midstream</a:t>
            </a:r>
            <a:r>
              <a:rPr lang="es-ES" dirty="0">
                <a:solidFill>
                  <a:schemeClr val="accent2"/>
                </a:solidFill>
              </a:rPr>
              <a:t>
Método de recogida utilizado para evitar la contaminación de la muestra de orina de los microorganismos normalmente presentes en los genitales externos
El paciente limpia los genitales externos con toallita antiséptica
Expulsa una pequeña cantidad de orina en el inodoro, luego recoge la muestra en un recipiente estéril
</a:t>
            </a:r>
            <a:endParaRPr lang="en-US" dirty="0">
              <a:solidFill>
                <a:srgbClr val="0066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body" idx="1"/>
          </p:nvPr>
        </p:nvSpPr>
        <p:spPr>
          <a:xfrm>
            <a:off x="685800" y="1524000"/>
            <a:ext cx="7772400" cy="3871913"/>
          </a:xfrm>
        </p:spPr>
        <p:txBody>
          <a:bodyPr/>
          <a:lstStyle/>
          <a:p>
            <a:r>
              <a:rPr lang="en-US" dirty="0"/>
              <a:t>First-voided specimen</a:t>
            </a:r>
          </a:p>
          <a:p>
            <a:pPr lvl="1"/>
            <a:r>
              <a:rPr lang="es-ES" dirty="0">
                <a:solidFill>
                  <a:schemeClr val="accent2"/>
                </a:solidFill>
              </a:rPr>
              <a:t>También conocido como un espécimen matutino
Paciente instruido para recoger el primer espécimen anulado de la mañana
El espécimen debe ser refrigerado hasta que pueda ser llevado al consultorio médico o al laboratorio
</a:t>
            </a:r>
            <a:endParaRPr lang="en-US" dirty="0">
              <a:solidFill>
                <a:srgbClr val="006600"/>
              </a:solidFill>
            </a:endParaRPr>
          </a:p>
        </p:txBody>
      </p:sp>
      <p:sp>
        <p:nvSpPr>
          <p:cNvPr id="69636" name="Rectangle 4"/>
          <p:cNvSpPr>
            <a:spLocks noGrp="1" noChangeArrowheads="1"/>
          </p:cNvSpPr>
          <p:nvPr>
            <p:ph type="title"/>
          </p:nvPr>
        </p:nvSpPr>
        <p:spPr/>
        <p:txBody>
          <a:bodyPr/>
          <a:lstStyle/>
          <a:p>
            <a:r>
              <a:rPr lang="en-US"/>
              <a:t>Urine Specimen Collections</a:t>
            </a:r>
            <a:endParaRPr lang="en-US" sz="40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type="body" idx="1"/>
          </p:nvPr>
        </p:nvSpPr>
        <p:spPr>
          <a:xfrm>
            <a:off x="685800" y="1447800"/>
            <a:ext cx="7772400" cy="4267200"/>
          </a:xfrm>
        </p:spPr>
        <p:txBody>
          <a:bodyPr/>
          <a:lstStyle/>
          <a:p>
            <a:r>
              <a:rPr lang="en-US" dirty="0"/>
              <a:t>Random specimen</a:t>
            </a:r>
          </a:p>
          <a:p>
            <a:pPr lvl="1"/>
            <a:r>
              <a:rPr lang="es-ES" dirty="0">
                <a:solidFill>
                  <a:schemeClr val="accent2"/>
                </a:solidFill>
              </a:rPr>
              <a:t>Espécimen de orina que se recoge en cualquier momento
</a:t>
            </a:r>
            <a:r>
              <a:rPr lang="en-US" dirty="0"/>
              <a:t>Residual urine specimen</a:t>
            </a:r>
          </a:p>
          <a:p>
            <a:pPr lvl="1"/>
            <a:r>
              <a:rPr lang="es-ES" dirty="0">
                <a:solidFill>
                  <a:schemeClr val="accent2"/>
                </a:solidFill>
              </a:rPr>
              <a:t>Espécimen obtenido por cateterismo después de que el paciente vacía la vejiga por vaciado
La cantidad de orina restante en la vejiga después del vaciado se observa como la cantidad residual
</a:t>
            </a:r>
            <a:endParaRPr lang="en-US" dirty="0">
              <a:solidFill>
                <a:srgbClr val="006600"/>
              </a:solidFill>
            </a:endParaRPr>
          </a:p>
        </p:txBody>
      </p:sp>
      <p:sp>
        <p:nvSpPr>
          <p:cNvPr id="70660" name="Rectangle 4"/>
          <p:cNvSpPr>
            <a:spLocks noGrp="1" noChangeArrowheads="1"/>
          </p:cNvSpPr>
          <p:nvPr>
            <p:ph type="title"/>
          </p:nvPr>
        </p:nvSpPr>
        <p:spPr/>
        <p:txBody>
          <a:bodyPr/>
          <a:lstStyle/>
          <a:p>
            <a:r>
              <a:rPr lang="en-US"/>
              <a:t>Urine Specimen Collections</a:t>
            </a:r>
            <a:endParaRPr lang="en-US" sz="400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1003</TotalTime>
  <Words>1126</Words>
  <Application>Microsoft Office PowerPoint</Application>
  <PresentationFormat>On-screen Show (4:3)</PresentationFormat>
  <Paragraphs>268</Paragraphs>
  <Slides>65</Slides>
  <Notes>64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Calibri</vt:lpstr>
      <vt:lpstr>Lucida Sans Unicode</vt:lpstr>
      <vt:lpstr>Verdana</vt:lpstr>
      <vt:lpstr>Wingdings 2</vt:lpstr>
      <vt:lpstr>Wingdings 3</vt:lpstr>
      <vt:lpstr>Concourse</vt:lpstr>
      <vt:lpstr>Medical Language</vt:lpstr>
      <vt:lpstr>Sistema urinario
</vt:lpstr>
      <vt:lpstr>Urinary System Overview</vt:lpstr>
      <vt:lpstr>Structures of the Urinary System</vt:lpstr>
      <vt:lpstr>Structures of the Urinary System</vt:lpstr>
      <vt:lpstr>Structures of the Urinary System</vt:lpstr>
      <vt:lpstr>Structures of the Urinary System</vt:lpstr>
      <vt:lpstr>Structures of the Urinary System</vt:lpstr>
      <vt:lpstr>Structures of the Urinary System</vt:lpstr>
      <vt:lpstr>Formation of Urine</vt:lpstr>
      <vt:lpstr>Formation of Urine</vt:lpstr>
      <vt:lpstr>Formation of Urine</vt:lpstr>
      <vt:lpstr>Formation of Urine</vt:lpstr>
      <vt:lpstr>Characteristics of Normal Urine</vt:lpstr>
      <vt:lpstr>Characteristics of Normal Urine</vt:lpstr>
      <vt:lpstr>Characteristics of Normal Urine</vt:lpstr>
      <vt:lpstr>Characteristics of Normal Urine</vt:lpstr>
      <vt:lpstr>Characteristics of Normal Urine</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PATHOLOGICAL CONDITIONS</vt:lpstr>
      <vt:lpstr>Cystitis</vt:lpstr>
      <vt:lpstr>Glomerulonephritis (Acute)</vt:lpstr>
      <vt:lpstr>Hydronephrosis</vt:lpstr>
      <vt:lpstr>Hydronephrosis</vt:lpstr>
      <vt:lpstr>Nephrotic Syndrome</vt:lpstr>
      <vt:lpstr>Polycystic Kidney Disease</vt:lpstr>
      <vt:lpstr>Pyelonephritis (Acute)</vt:lpstr>
      <vt:lpstr>Renal Calculi</vt:lpstr>
      <vt:lpstr>Renal Cell Carcinoma</vt:lpstr>
      <vt:lpstr>Renal Failure, Chronic</vt:lpstr>
      <vt:lpstr>Vesicoureteral Reflux</vt:lpstr>
      <vt:lpstr>Wilm’s Tumor</vt:lpstr>
      <vt:lpstr>Treatment of Renal Failure</vt:lpstr>
      <vt:lpstr>Treatment of Renal Failure</vt:lpstr>
      <vt:lpstr>Treatment of Renal Failure</vt:lpstr>
      <vt:lpstr>Treatment of Renal Failure</vt:lpstr>
      <vt:lpstr>Treatment of Renal Failure</vt:lpstr>
      <vt:lpstr>Treatment of Renal Failure</vt:lpstr>
      <vt:lpstr>Treatment of Renal Failure</vt:lpstr>
      <vt:lpstr>Treatment of Renal Failure</vt:lpstr>
      <vt:lpstr>Treatment of Renal Failure</vt:lpstr>
      <vt:lpstr>Treatment of Renal Failure</vt:lpstr>
      <vt:lpstr>Treatment of Renal Failure</vt:lpstr>
      <vt:lpstr>TECNIQUES, TRATAMIENTOS Y PROCEDIMIENTOS DIAGNOSTICOS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Urine Specimen Collections</vt:lpstr>
      <vt:lpstr>Urine Specimen Collections </vt:lpstr>
      <vt:lpstr>Urine Specimen Collections</vt:lpstr>
      <vt:lpstr>Urine Specimen Collections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Languaje</dc:title>
  <dc:creator>Faculty</dc:creator>
  <cp:lastModifiedBy> </cp:lastModifiedBy>
  <cp:revision>83</cp:revision>
  <dcterms:created xsi:type="dcterms:W3CDTF">2013-10-05T00:33:30Z</dcterms:created>
  <dcterms:modified xsi:type="dcterms:W3CDTF">2020-04-21T21:25:40Z</dcterms:modified>
</cp:coreProperties>
</file>