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305" r:id="rId38"/>
    <p:sldId id="306" r:id="rId39"/>
    <p:sldId id="293" r:id="rId40"/>
    <p:sldId id="292" r:id="rId41"/>
    <p:sldId id="294" r:id="rId42"/>
    <p:sldId id="295" r:id="rId43"/>
    <p:sldId id="296" r:id="rId44"/>
    <p:sldId id="297" r:id="rId45"/>
    <p:sldId id="298" r:id="rId46"/>
    <p:sldId id="299" r:id="rId47"/>
    <p:sldId id="300" r:id="rId48"/>
    <p:sldId id="301" r:id="rId49"/>
    <p:sldId id="302" r:id="rId50"/>
    <p:sldId id="303" r:id="rId51"/>
    <p:sldId id="304" r:id="rId52"/>
    <p:sldId id="307" r:id="rId53"/>
    <p:sldId id="308" r:id="rId54"/>
    <p:sldId id="309" r:id="rId55"/>
    <p:sldId id="310" r:id="rId56"/>
    <p:sldId id="311" r:id="rId57"/>
    <p:sldId id="312" r:id="rId58"/>
    <p:sldId id="313" r:id="rId59"/>
    <p:sldId id="314" r:id="rId60"/>
    <p:sldId id="315"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 id="358" r:id="rId103"/>
    <p:sldId id="359" r:id="rId104"/>
    <p:sldId id="360" r:id="rId105"/>
    <p:sldId id="361" r:id="rId106"/>
    <p:sldId id="362" r:id="rId107"/>
    <p:sldId id="363" r:id="rId108"/>
    <p:sldId id="364" r:id="rId109"/>
    <p:sldId id="365" r:id="rId110"/>
    <p:sldId id="366" r:id="rId111"/>
    <p:sldId id="367" r:id="rId112"/>
    <p:sldId id="316" r:id="rId113"/>
    <p:sldId id="368" r:id="rId1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822"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viewProps" Target="view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734D33-8514-421F-AEE2-CAD4221BD002}" type="datetimeFigureOut">
              <a:rPr lang="en-US" smtClean="0"/>
              <a:t>4/21/2020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F1C9C4-1C07-4E95-9DDC-00BDC012BC37}" type="slidenum">
              <a:rPr lang="en-US" smtClean="0"/>
              <a:t>‹#›</a:t>
            </a:fld>
            <a:endParaRPr lang="en-US"/>
          </a:p>
        </p:txBody>
      </p:sp>
    </p:spTree>
    <p:extLst>
      <p:ext uri="{BB962C8B-B14F-4D97-AF65-F5344CB8AC3E}">
        <p14:creationId xmlns:p14="http://schemas.microsoft.com/office/powerpoint/2010/main" val="19514289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B684727-7448-467D-B78B-AD45767CBD7B}" type="slidenum">
              <a:rPr lang="en-US"/>
              <a:pPr/>
              <a:t>2</a:t>
            </a:fld>
            <a:endParaRPr lang="en-US"/>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40FABA-01EA-4500-B6DB-8EAF619F32F1}" type="slidenum">
              <a:rPr lang="en-US"/>
              <a:pPr/>
              <a:t>3</a:t>
            </a:fld>
            <a:endParaRPr lang="en-US"/>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FCECBA-90D5-4D72-AEA2-926087F4B179}" type="slidenum">
              <a:rPr lang="en-US"/>
              <a:pPr/>
              <a:t>4</a:t>
            </a:fld>
            <a:endParaRPr lang="en-US"/>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6A3425-3068-4706-82B9-A96646CFF589}" type="slidenum">
              <a:rPr lang="en-US"/>
              <a:pPr/>
              <a:t>5</a:t>
            </a:fld>
            <a:endParaRPr lang="en-US"/>
          </a:p>
        </p:txBody>
      </p:sp>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BEA526D-F4DF-488F-9EE9-9C7E381F69F2}" type="slidenum">
              <a:rPr lang="en-US"/>
              <a:pPr/>
              <a:t>6</a:t>
            </a:fld>
            <a:endParaRPr lang="en-US"/>
          </a:p>
        </p:txBody>
      </p:sp>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CBC1EA1-0016-4851-BF25-35D15B645538}" type="slidenum">
              <a:rPr lang="en-US"/>
              <a:pPr/>
              <a:t>7</a:t>
            </a:fld>
            <a:endParaRPr lang="en-US"/>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C471BEC-578C-462B-AA83-101F2A242418}" type="slidenum">
              <a:rPr lang="en-US"/>
              <a:pPr/>
              <a:t>8</a:t>
            </a:fld>
            <a:endParaRPr lang="en-US"/>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3C8F4A9-3F55-4F04-AEA6-1729FC22950B}" type="slidenum">
              <a:rPr lang="en-US"/>
              <a:pPr/>
              <a:t>9</a:t>
            </a:fld>
            <a:endParaRPr lang="en-US"/>
          </a:p>
        </p:txBody>
      </p:sp>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FE91D3F-014A-48AB-9F09-AAA9E37A2A0C}" type="slidenum">
              <a:rPr lang="en-US"/>
              <a:pPr/>
              <a:t>10</a:t>
            </a:fld>
            <a:endParaRPr lang="en-US"/>
          </a:p>
        </p:txBody>
      </p:sp>
      <p:sp>
        <p:nvSpPr>
          <p:cNvPr id="71682" name="Rectangle 2"/>
          <p:cNvSpPr>
            <a:spLocks noGrp="1" noRot="1" noChangeAspect="1" noChangeArrowheads="1" noTextEdit="1"/>
          </p:cNvSpPr>
          <p:nvPr>
            <p:ph type="sldImg"/>
          </p:nvPr>
        </p:nvSpPr>
        <p:spPr>
          <a:ln/>
        </p:spPr>
      </p:sp>
      <p:sp>
        <p:nvSpPr>
          <p:cNvPr id="716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4EB6D1-E77D-4366-938D-4D8CBA7131AE}" type="slidenum">
              <a:rPr lang="en-US"/>
              <a:pPr/>
              <a:t>11</a:t>
            </a:fld>
            <a:endParaRPr lang="en-US"/>
          </a:p>
        </p:txBody>
      </p:sp>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AD96356-076F-4ABE-9B83-7AE594A928D5}" type="slidenum">
              <a:rPr lang="en-US"/>
              <a:pPr/>
              <a:t>12</a:t>
            </a:fld>
            <a:endParaRPr lang="en-US"/>
          </a:p>
        </p:txBody>
      </p:sp>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8DB2631-8C9E-4A12-975D-8488EE7D6755}" type="slidenum">
              <a:rPr lang="en-US"/>
              <a:pPr/>
              <a:t>13</a:t>
            </a:fld>
            <a:endParaRPr lang="en-US"/>
          </a:p>
        </p:txBody>
      </p:sp>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C97FC84-C6E7-4CE9-BD83-BB9B92710992}" type="slidenum">
              <a:rPr lang="en-US"/>
              <a:pPr/>
              <a:t>14</a:t>
            </a:fld>
            <a:endParaRPr lang="en-US"/>
          </a:p>
        </p:txBody>
      </p:sp>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13C893-739F-4488-BF9C-29CCD2C1E6D7}" type="slidenum">
              <a:rPr lang="en-US"/>
              <a:pPr/>
              <a:t>15</a:t>
            </a:fld>
            <a:endParaRPr lang="en-US"/>
          </a:p>
        </p:txBody>
      </p:sp>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730E82E-AA0B-4F91-AADC-3FAC38CFCB37}" type="slidenum">
              <a:rPr lang="en-US"/>
              <a:pPr/>
              <a:t>16</a:t>
            </a:fld>
            <a:endParaRPr lang="en-US"/>
          </a:p>
        </p:txBody>
      </p:sp>
      <p:sp>
        <p:nvSpPr>
          <p:cNvPr id="77826" name="Rectangle 2"/>
          <p:cNvSpPr>
            <a:spLocks noGrp="1" noRot="1" noChangeAspect="1" noChangeArrowheads="1" noTextEdit="1"/>
          </p:cNvSpPr>
          <p:nvPr>
            <p:ph type="sldImg"/>
          </p:nvPr>
        </p:nvSpPr>
        <p:spPr>
          <a:ln/>
        </p:spPr>
      </p:sp>
      <p:sp>
        <p:nvSpPr>
          <p:cNvPr id="778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7463932-A68C-4A74-BC91-E25672C9CBA0}" type="slidenum">
              <a:rPr lang="en-US"/>
              <a:pPr/>
              <a:t>17</a:t>
            </a:fld>
            <a:endParaRPr lang="en-US"/>
          </a:p>
        </p:txBody>
      </p:sp>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AEB4D0-5D10-4010-9105-4DA5D28E221D}" type="slidenum">
              <a:rPr lang="en-US"/>
              <a:pPr/>
              <a:t>18</a:t>
            </a:fld>
            <a:endParaRPr lang="en-US"/>
          </a:p>
        </p:txBody>
      </p:sp>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5335BB2-C197-428C-8164-BAAE0F1E8443}" type="slidenum">
              <a:rPr lang="en-US"/>
              <a:pPr/>
              <a:t>19</a:t>
            </a:fld>
            <a:endParaRPr lang="en-US"/>
          </a:p>
        </p:txBody>
      </p:sp>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87BD233-30E7-4E20-9806-EA76E9CC5801}" type="slidenum">
              <a:rPr lang="en-US"/>
              <a:pPr/>
              <a:t>20</a:t>
            </a:fld>
            <a:endParaRPr lang="en-US"/>
          </a:p>
        </p:txBody>
      </p:sp>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B61645F-72E0-4454-8DB1-531EB00D1992}" type="slidenum">
              <a:rPr lang="en-US"/>
              <a:pPr/>
              <a:t>21</a:t>
            </a:fld>
            <a:endParaRPr lang="en-US"/>
          </a:p>
        </p:txBody>
      </p:sp>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6343BE4-A2FD-4617-9632-82A5248B03C4}" type="slidenum">
              <a:rPr lang="en-US"/>
              <a:pPr/>
              <a:t>22</a:t>
            </a:fld>
            <a:endParaRPr lang="en-US"/>
          </a:p>
        </p:txBody>
      </p:sp>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6E7D242-E52A-4A45-BC06-0ED34D72BF42}" type="slidenum">
              <a:rPr lang="en-US"/>
              <a:pPr/>
              <a:t>23</a:t>
            </a:fld>
            <a:endParaRPr lang="en-US"/>
          </a:p>
        </p:txBody>
      </p:sp>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DFCC031-7145-4B94-B048-2BC47A3ABD44}" type="slidenum">
              <a:rPr lang="en-US"/>
              <a:pPr/>
              <a:t>24</a:t>
            </a:fld>
            <a:endParaRPr lang="en-US"/>
          </a:p>
        </p:txBody>
      </p:sp>
      <p:sp>
        <p:nvSpPr>
          <p:cNvPr id="86018" name="Rectangle 2"/>
          <p:cNvSpPr>
            <a:spLocks noGrp="1" noRot="1" noChangeAspect="1" noChangeArrowheads="1" noTextEdit="1"/>
          </p:cNvSpPr>
          <p:nvPr>
            <p:ph type="sldImg"/>
          </p:nvPr>
        </p:nvSpPr>
        <p:spPr>
          <a:ln/>
        </p:spPr>
      </p:sp>
      <p:sp>
        <p:nvSpPr>
          <p:cNvPr id="860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CB9FA3-163A-4BBA-B52C-461810B8F7E5}" type="slidenum">
              <a:rPr lang="en-US"/>
              <a:pPr/>
              <a:t>25</a:t>
            </a:fld>
            <a:endParaRPr lang="en-US"/>
          </a:p>
        </p:txBody>
      </p:sp>
      <p:sp>
        <p:nvSpPr>
          <p:cNvPr id="87042" name="Rectangle 2"/>
          <p:cNvSpPr>
            <a:spLocks noGrp="1" noRot="1" noChangeAspect="1" noChangeArrowheads="1" noTextEdit="1"/>
          </p:cNvSpPr>
          <p:nvPr>
            <p:ph type="sldImg"/>
          </p:nvPr>
        </p:nvSpPr>
        <p:spPr>
          <a:ln/>
        </p:spPr>
      </p:sp>
      <p:sp>
        <p:nvSpPr>
          <p:cNvPr id="870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DFB58E8-844F-4ADB-A5B3-990BE7BE03B3}" type="slidenum">
              <a:rPr lang="en-US"/>
              <a:pPr/>
              <a:t>26</a:t>
            </a:fld>
            <a:endParaRPr lang="en-US"/>
          </a:p>
        </p:txBody>
      </p:sp>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3F62371-E5B2-4918-8713-70A3A0BE42B7}" type="slidenum">
              <a:rPr lang="en-US"/>
              <a:pPr/>
              <a:t>27</a:t>
            </a:fld>
            <a:endParaRPr lang="en-US"/>
          </a:p>
        </p:txBody>
      </p:sp>
      <p:sp>
        <p:nvSpPr>
          <p:cNvPr id="89090" name="Rectangle 2"/>
          <p:cNvSpPr>
            <a:spLocks noGrp="1" noRot="1" noChangeAspect="1" noChangeArrowheads="1" noTextEdit="1"/>
          </p:cNvSpPr>
          <p:nvPr>
            <p:ph type="sldImg"/>
          </p:nvPr>
        </p:nvSpPr>
        <p:spPr>
          <a:ln/>
        </p:spPr>
      </p:sp>
      <p:sp>
        <p:nvSpPr>
          <p:cNvPr id="890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7F5F2F8-BDB3-43FC-96DC-38F78B289A7B}" type="slidenum">
              <a:rPr lang="en-US"/>
              <a:pPr/>
              <a:t>28</a:t>
            </a:fld>
            <a:endParaRPr lang="en-US"/>
          </a:p>
        </p:txBody>
      </p:sp>
      <p:sp>
        <p:nvSpPr>
          <p:cNvPr id="90114" name="Rectangle 2"/>
          <p:cNvSpPr>
            <a:spLocks noGrp="1" noRot="1" noChangeAspect="1" noChangeArrowheads="1" noTextEdit="1"/>
          </p:cNvSpPr>
          <p:nvPr>
            <p:ph type="sldImg"/>
          </p:nvPr>
        </p:nvSpPr>
        <p:spPr>
          <a:ln/>
        </p:spPr>
      </p:sp>
      <p:sp>
        <p:nvSpPr>
          <p:cNvPr id="901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25CBDDB-C514-4BFA-B4FC-89978426F36E}" type="slidenum">
              <a:rPr lang="en-US"/>
              <a:pPr/>
              <a:t>29</a:t>
            </a:fld>
            <a:endParaRPr lang="en-US"/>
          </a:p>
        </p:txBody>
      </p:sp>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28E22D6-CE2E-4AB6-AE48-5A91FFDAE5D6}" type="slidenum">
              <a:rPr lang="en-US"/>
              <a:pPr/>
              <a:t>30</a:t>
            </a:fld>
            <a:endParaRPr lang="en-US"/>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820131E-0191-4994-9E0E-0FCB8D676F7B}" type="slidenum">
              <a:rPr lang="en-US"/>
              <a:pPr/>
              <a:t>31</a:t>
            </a:fld>
            <a:endParaRPr lang="en-US"/>
          </a:p>
        </p:txBody>
      </p:sp>
      <p:sp>
        <p:nvSpPr>
          <p:cNvPr id="93186" name="Rectangle 2"/>
          <p:cNvSpPr>
            <a:spLocks noGrp="1" noRot="1" noChangeAspect="1" noChangeArrowheads="1" noTextEdit="1"/>
          </p:cNvSpPr>
          <p:nvPr>
            <p:ph type="sldImg"/>
          </p:nvPr>
        </p:nvSpPr>
        <p:spPr>
          <a:ln/>
        </p:spPr>
      </p:sp>
      <p:sp>
        <p:nvSpPr>
          <p:cNvPr id="931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A4947A1-B190-414D-ABBB-2A54D74C2929}" type="slidenum">
              <a:rPr lang="en-US"/>
              <a:pPr/>
              <a:t>32</a:t>
            </a:fld>
            <a:endParaRPr lang="en-US"/>
          </a:p>
        </p:txBody>
      </p:sp>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9588228-F1D1-4EB6-8F7E-2C0D967A2CBC}" type="slidenum">
              <a:rPr lang="en-US"/>
              <a:pPr/>
              <a:t>33</a:t>
            </a:fld>
            <a:endParaRPr lang="en-US"/>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2A8EB0-249D-4D86-B89F-F53E7BBAF5C3}" type="slidenum">
              <a:rPr lang="en-US"/>
              <a:pPr/>
              <a:t>34</a:t>
            </a:fld>
            <a:endParaRPr lang="en-US"/>
          </a:p>
        </p:txBody>
      </p:sp>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5FC318-7CA2-4ADF-837A-2572AAEEA8E2}" type="slidenum">
              <a:rPr lang="en-US"/>
              <a:pPr/>
              <a:t>35</a:t>
            </a:fld>
            <a:endParaRPr lang="en-US"/>
          </a:p>
        </p:txBody>
      </p:sp>
      <p:sp>
        <p:nvSpPr>
          <p:cNvPr id="97282" name="Rectangle 2"/>
          <p:cNvSpPr>
            <a:spLocks noGrp="1" noRot="1" noChangeAspect="1" noChangeArrowheads="1" noTextEdit="1"/>
          </p:cNvSpPr>
          <p:nvPr>
            <p:ph type="sldImg"/>
          </p:nvPr>
        </p:nvSpPr>
        <p:spPr>
          <a:ln/>
        </p:spPr>
      </p:sp>
      <p:sp>
        <p:nvSpPr>
          <p:cNvPr id="972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D2F29D-1BB0-4828-8934-E03B762AE129}" type="slidenum">
              <a:rPr lang="en-US"/>
              <a:pPr/>
              <a:t>36</a:t>
            </a:fld>
            <a:endParaRPr lang="en-US"/>
          </a:p>
        </p:txBody>
      </p:sp>
      <p:sp>
        <p:nvSpPr>
          <p:cNvPr id="98306" name="Rectangle 2"/>
          <p:cNvSpPr>
            <a:spLocks noGrp="1" noRot="1" noChangeAspect="1" noChangeArrowheads="1" noTextEdit="1"/>
          </p:cNvSpPr>
          <p:nvPr>
            <p:ph type="sldImg"/>
          </p:nvPr>
        </p:nvSpPr>
        <p:spPr>
          <a:ln/>
        </p:spPr>
      </p:sp>
      <p:sp>
        <p:nvSpPr>
          <p:cNvPr id="983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B2603E8-BC90-4026-8C65-02F6EFDBC258}" type="slidenum">
              <a:rPr lang="en-US"/>
              <a:pPr/>
              <a:t>37</a:t>
            </a:fld>
            <a:endParaRPr lang="en-US"/>
          </a:p>
        </p:txBody>
      </p:sp>
      <p:sp>
        <p:nvSpPr>
          <p:cNvPr id="99330" name="Rectangle 2"/>
          <p:cNvSpPr>
            <a:spLocks noGrp="1" noRot="1" noChangeAspect="1" noChangeArrowheads="1" noTextEdit="1"/>
          </p:cNvSpPr>
          <p:nvPr>
            <p:ph type="sldImg"/>
          </p:nvPr>
        </p:nvSpPr>
        <p:spPr>
          <a:ln/>
        </p:spPr>
      </p:sp>
      <p:sp>
        <p:nvSpPr>
          <p:cNvPr id="993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9BA2D52-065B-492E-ACC4-C8851F751563}" type="slidenum">
              <a:rPr lang="en-US"/>
              <a:pPr/>
              <a:t>38</a:t>
            </a:fld>
            <a:endParaRPr lang="en-US"/>
          </a:p>
        </p:txBody>
      </p:sp>
      <p:sp>
        <p:nvSpPr>
          <p:cNvPr id="100354" name="Rectangle 2"/>
          <p:cNvSpPr>
            <a:spLocks noGrp="1" noRot="1" noChangeAspect="1" noChangeArrowheads="1" noTextEdit="1"/>
          </p:cNvSpPr>
          <p:nvPr>
            <p:ph type="sldImg"/>
          </p:nvPr>
        </p:nvSpPr>
        <p:spPr>
          <a:ln/>
        </p:spPr>
      </p:sp>
      <p:sp>
        <p:nvSpPr>
          <p:cNvPr id="1003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3F3119-3F27-417F-BE4C-724DCA2DFB47}" type="slidenum">
              <a:rPr lang="en-US"/>
              <a:pPr/>
              <a:t>39</a:t>
            </a:fld>
            <a:endParaRPr lang="en-US"/>
          </a:p>
        </p:txBody>
      </p:sp>
      <p:sp>
        <p:nvSpPr>
          <p:cNvPr id="101378" name="Rectangle 2"/>
          <p:cNvSpPr>
            <a:spLocks noGrp="1" noRot="1" noChangeAspect="1" noChangeArrowheads="1" noTextEdit="1"/>
          </p:cNvSpPr>
          <p:nvPr>
            <p:ph type="sldImg"/>
          </p:nvPr>
        </p:nvSpPr>
        <p:spPr>
          <a:ln/>
        </p:spPr>
      </p:sp>
      <p:sp>
        <p:nvSpPr>
          <p:cNvPr id="1013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345401-68EA-41C3-BA81-CDC0FAA36203}" type="slidenum">
              <a:rPr lang="en-US"/>
              <a:pPr/>
              <a:t>40</a:t>
            </a:fld>
            <a:endParaRPr lang="en-US"/>
          </a:p>
        </p:txBody>
      </p:sp>
      <p:sp>
        <p:nvSpPr>
          <p:cNvPr id="102402" name="Rectangle 2"/>
          <p:cNvSpPr>
            <a:spLocks noGrp="1" noRot="1" noChangeAspect="1" noChangeArrowheads="1" noTextEdit="1"/>
          </p:cNvSpPr>
          <p:nvPr>
            <p:ph type="sldImg"/>
          </p:nvPr>
        </p:nvSpPr>
        <p:spPr>
          <a:ln/>
        </p:spPr>
      </p:sp>
      <p:sp>
        <p:nvSpPr>
          <p:cNvPr id="1024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DF71D65-7EC4-4577-9B90-04C7AC00C4E9}" type="slidenum">
              <a:rPr lang="en-US"/>
              <a:pPr/>
              <a:t>41</a:t>
            </a:fld>
            <a:endParaRPr lang="en-US"/>
          </a:p>
        </p:txBody>
      </p:sp>
      <p:sp>
        <p:nvSpPr>
          <p:cNvPr id="103426" name="Rectangle 2"/>
          <p:cNvSpPr>
            <a:spLocks noGrp="1" noRot="1" noChangeAspect="1" noChangeArrowheads="1" noTextEdit="1"/>
          </p:cNvSpPr>
          <p:nvPr>
            <p:ph type="sldImg"/>
          </p:nvPr>
        </p:nvSpPr>
        <p:spPr>
          <a:ln/>
        </p:spPr>
      </p:sp>
      <p:sp>
        <p:nvSpPr>
          <p:cNvPr id="1034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B991F02-382E-4DDF-9B10-D96EA499FDD1}" type="slidenum">
              <a:rPr lang="en-US"/>
              <a:pPr/>
              <a:t>42</a:t>
            </a:fld>
            <a:endParaRPr lang="en-US"/>
          </a:p>
        </p:txBody>
      </p:sp>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03084D-8ADF-4482-8E9A-FC6B7A140C7B}" type="slidenum">
              <a:rPr lang="en-US"/>
              <a:pPr/>
              <a:t>43</a:t>
            </a:fld>
            <a:endParaRPr lang="en-US"/>
          </a:p>
        </p:txBody>
      </p:sp>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87C1CE-9EB5-41B5-A4CE-B1E081E78350}" type="slidenum">
              <a:rPr lang="en-US"/>
              <a:pPr/>
              <a:t>44</a:t>
            </a:fld>
            <a:endParaRPr lang="en-US"/>
          </a:p>
        </p:txBody>
      </p:sp>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A748B96-2072-49F2-A7C2-E78FE3C214BD}" type="slidenum">
              <a:rPr lang="en-US"/>
              <a:pPr/>
              <a:t>45</a:t>
            </a:fld>
            <a:endParaRPr lang="en-US"/>
          </a:p>
        </p:txBody>
      </p:sp>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5EC8550-ACE7-4042-A533-EFE67D6850E1}" type="slidenum">
              <a:rPr lang="en-US"/>
              <a:pPr/>
              <a:t>46</a:t>
            </a:fld>
            <a:endParaRPr lang="en-US"/>
          </a:p>
        </p:txBody>
      </p:sp>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42B456-3EB4-4E28-9D94-ECF40E69CFE6}" type="slidenum">
              <a:rPr lang="en-US"/>
              <a:pPr/>
              <a:t>47</a:t>
            </a:fld>
            <a:endParaRPr lang="en-US"/>
          </a:p>
        </p:txBody>
      </p:sp>
      <p:sp>
        <p:nvSpPr>
          <p:cNvPr id="109570" name="Rectangle 2"/>
          <p:cNvSpPr>
            <a:spLocks noGrp="1" noRot="1" noChangeAspect="1" noChangeArrowheads="1" noTextEdit="1"/>
          </p:cNvSpPr>
          <p:nvPr>
            <p:ph type="sldImg"/>
          </p:nvPr>
        </p:nvSpPr>
        <p:spPr>
          <a:ln/>
        </p:spPr>
      </p:sp>
      <p:sp>
        <p:nvSpPr>
          <p:cNvPr id="1095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CF5F756-1F3E-43E7-BA62-32B2808E6850}" type="slidenum">
              <a:rPr lang="en-US"/>
              <a:pPr/>
              <a:t>48</a:t>
            </a:fld>
            <a:endParaRPr lang="en-US"/>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8ED2ADD-D8DF-45E1-8CFA-2E52E5CA35CC}" type="slidenum">
              <a:rPr lang="en-US"/>
              <a:pPr/>
              <a:t>49</a:t>
            </a:fld>
            <a:endParaRPr lang="en-US"/>
          </a:p>
        </p:txBody>
      </p:sp>
      <p:sp>
        <p:nvSpPr>
          <p:cNvPr id="111618" name="Rectangle 2"/>
          <p:cNvSpPr>
            <a:spLocks noGrp="1" noRot="1" noChangeAspect="1" noChangeArrowheads="1" noTextEdit="1"/>
          </p:cNvSpPr>
          <p:nvPr>
            <p:ph type="sldImg"/>
          </p:nvPr>
        </p:nvSpPr>
        <p:spPr>
          <a:ln/>
        </p:spPr>
      </p:sp>
      <p:sp>
        <p:nvSpPr>
          <p:cNvPr id="1116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17B1CF-633E-462F-A942-005AC638C7F7}" type="slidenum">
              <a:rPr lang="en-US"/>
              <a:pPr/>
              <a:t>50</a:t>
            </a:fld>
            <a:endParaRPr lang="en-US"/>
          </a:p>
        </p:txBody>
      </p:sp>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AEA3723-7F7C-4FB7-A18A-1B08D24B8575}" type="slidenum">
              <a:rPr lang="en-US"/>
              <a:pPr/>
              <a:t>51</a:t>
            </a:fld>
            <a:endParaRPr lang="en-US"/>
          </a:p>
        </p:txBody>
      </p:sp>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58D30D-8CAD-43E9-8478-5AD99E444167}" type="slidenum">
              <a:rPr lang="en-US"/>
              <a:pPr/>
              <a:t>52</a:t>
            </a:fld>
            <a:endParaRPr lang="en-US"/>
          </a:p>
        </p:txBody>
      </p:sp>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8807D03-1D13-4F02-ADF9-6012CCDEB8BF}" type="slidenum">
              <a:rPr lang="en-US"/>
              <a:pPr/>
              <a:t>53</a:t>
            </a:fld>
            <a:endParaRPr lang="en-US"/>
          </a:p>
        </p:txBody>
      </p:sp>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D18C50-7282-476B-B7F2-BFCA0A6CD644}" type="slidenum">
              <a:rPr lang="en-US"/>
              <a:pPr/>
              <a:t>54</a:t>
            </a:fld>
            <a:endParaRPr lang="en-US"/>
          </a:p>
        </p:txBody>
      </p:sp>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D237310-6F4C-40B2-A822-F3D3AF0C5E50}" type="slidenum">
              <a:rPr lang="en-US"/>
              <a:pPr/>
              <a:t>55</a:t>
            </a:fld>
            <a:endParaRPr lang="en-US"/>
          </a:p>
        </p:txBody>
      </p:sp>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1EA554E-717A-41C1-AC6C-C4990ED194B9}" type="slidenum">
              <a:rPr lang="en-US"/>
              <a:pPr/>
              <a:t>56</a:t>
            </a:fld>
            <a:endParaRPr lang="en-US"/>
          </a:p>
        </p:txBody>
      </p:sp>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9E771C-F44D-4186-9012-3B432DAFA345}" type="slidenum">
              <a:rPr lang="en-US"/>
              <a:pPr/>
              <a:t>57</a:t>
            </a:fld>
            <a:endParaRPr lang="en-US"/>
          </a:p>
        </p:txBody>
      </p:sp>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7855BBA-1FB7-4DF0-957D-72F8484FC4B3}" type="slidenum">
              <a:rPr lang="en-US"/>
              <a:pPr/>
              <a:t>58</a:t>
            </a:fld>
            <a:endParaRPr lang="en-US"/>
          </a:p>
        </p:txBody>
      </p:sp>
      <p:sp>
        <p:nvSpPr>
          <p:cNvPr id="77826" name="Rectangle 2"/>
          <p:cNvSpPr>
            <a:spLocks noGrp="1" noRot="1" noChangeAspect="1" noChangeArrowheads="1" noTextEdit="1"/>
          </p:cNvSpPr>
          <p:nvPr>
            <p:ph type="sldImg"/>
          </p:nvPr>
        </p:nvSpPr>
        <p:spPr>
          <a:ln/>
        </p:spPr>
      </p:sp>
      <p:sp>
        <p:nvSpPr>
          <p:cNvPr id="778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C060900-16AF-4A80-A9B0-1F5B638965D5}" type="slidenum">
              <a:rPr lang="en-US"/>
              <a:pPr/>
              <a:t>59</a:t>
            </a:fld>
            <a:endParaRPr lang="en-US"/>
          </a:p>
        </p:txBody>
      </p:sp>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6CB48E-F846-4B62-99BD-708F29CC6DFD}" type="slidenum">
              <a:rPr lang="en-US"/>
              <a:pPr/>
              <a:t>60</a:t>
            </a:fld>
            <a:endParaRPr lang="en-US"/>
          </a:p>
        </p:txBody>
      </p:sp>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13D3216-D79D-40D1-A3B1-D35B2BCE5B3C}" type="slidenum">
              <a:rPr lang="en-US"/>
              <a:pPr/>
              <a:t>61</a:t>
            </a:fld>
            <a:endParaRPr lang="en-US"/>
          </a:p>
        </p:txBody>
      </p:sp>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A9BAD63-7675-41E2-819A-36C35D89C83A}" type="slidenum">
              <a:rPr lang="en-US"/>
              <a:pPr/>
              <a:t>62</a:t>
            </a:fld>
            <a:endParaRPr lang="en-US"/>
          </a:p>
        </p:txBody>
      </p:sp>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A74A255-7F39-4B33-BB80-8D4E4AEA92CB}" type="slidenum">
              <a:rPr lang="en-US"/>
              <a:pPr/>
              <a:t>63</a:t>
            </a:fld>
            <a:endParaRPr lang="en-US"/>
          </a:p>
        </p:txBody>
      </p:sp>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B9CED1-7334-446A-82FA-3DCB720D15E5}" type="slidenum">
              <a:rPr lang="en-US"/>
              <a:pPr/>
              <a:t>64</a:t>
            </a:fld>
            <a:endParaRPr lang="en-US"/>
          </a:p>
        </p:txBody>
      </p:sp>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F6D5BDB-1AC1-4865-8648-7705228CDD83}" type="slidenum">
              <a:rPr lang="en-US"/>
              <a:pPr/>
              <a:t>65</a:t>
            </a:fld>
            <a:endParaRPr lang="en-US"/>
          </a:p>
        </p:txBody>
      </p:sp>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023621F-D053-4E05-A770-A3B9F426EAC0}" type="slidenum">
              <a:rPr lang="en-US"/>
              <a:pPr/>
              <a:t>66</a:t>
            </a:fld>
            <a:endParaRPr lang="en-US"/>
          </a:p>
        </p:txBody>
      </p:sp>
      <p:sp>
        <p:nvSpPr>
          <p:cNvPr id="86018" name="Rectangle 2"/>
          <p:cNvSpPr>
            <a:spLocks noGrp="1" noRot="1" noChangeAspect="1" noChangeArrowheads="1" noTextEdit="1"/>
          </p:cNvSpPr>
          <p:nvPr>
            <p:ph type="sldImg"/>
          </p:nvPr>
        </p:nvSpPr>
        <p:spPr>
          <a:ln/>
        </p:spPr>
      </p:sp>
      <p:sp>
        <p:nvSpPr>
          <p:cNvPr id="860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01A459-DE44-4525-8719-57C68398B503}" type="slidenum">
              <a:rPr lang="en-US"/>
              <a:pPr/>
              <a:t>67</a:t>
            </a:fld>
            <a:endParaRPr lang="en-US"/>
          </a:p>
        </p:txBody>
      </p:sp>
      <p:sp>
        <p:nvSpPr>
          <p:cNvPr id="87042" name="Rectangle 2"/>
          <p:cNvSpPr>
            <a:spLocks noGrp="1" noRot="1" noChangeAspect="1" noChangeArrowheads="1" noTextEdit="1"/>
          </p:cNvSpPr>
          <p:nvPr>
            <p:ph type="sldImg"/>
          </p:nvPr>
        </p:nvSpPr>
        <p:spPr>
          <a:ln/>
        </p:spPr>
      </p:sp>
      <p:sp>
        <p:nvSpPr>
          <p:cNvPr id="870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CD47347-2874-4D1D-9B7C-DE8AD338D19A}" type="slidenum">
              <a:rPr lang="en-US"/>
              <a:pPr/>
              <a:t>68</a:t>
            </a:fld>
            <a:endParaRPr lang="en-US"/>
          </a:p>
        </p:txBody>
      </p:sp>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B2BC73A-5B70-467E-993D-7F2EF37DBA24}" type="slidenum">
              <a:rPr lang="en-US"/>
              <a:pPr/>
              <a:t>69</a:t>
            </a:fld>
            <a:endParaRPr lang="en-US"/>
          </a:p>
        </p:txBody>
      </p:sp>
      <p:sp>
        <p:nvSpPr>
          <p:cNvPr id="89090" name="Rectangle 2"/>
          <p:cNvSpPr>
            <a:spLocks noGrp="1" noRot="1" noChangeAspect="1" noChangeArrowheads="1" noTextEdit="1"/>
          </p:cNvSpPr>
          <p:nvPr>
            <p:ph type="sldImg"/>
          </p:nvPr>
        </p:nvSpPr>
        <p:spPr>
          <a:ln/>
        </p:spPr>
      </p:sp>
      <p:sp>
        <p:nvSpPr>
          <p:cNvPr id="890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9AC210-0C4E-4F93-9AE0-DEBB99D33794}" type="slidenum">
              <a:rPr lang="en-US"/>
              <a:pPr/>
              <a:t>70</a:t>
            </a:fld>
            <a:endParaRPr lang="en-US"/>
          </a:p>
        </p:txBody>
      </p:sp>
      <p:sp>
        <p:nvSpPr>
          <p:cNvPr id="90114" name="Rectangle 2"/>
          <p:cNvSpPr>
            <a:spLocks noGrp="1" noRot="1" noChangeAspect="1" noChangeArrowheads="1" noTextEdit="1"/>
          </p:cNvSpPr>
          <p:nvPr>
            <p:ph type="sldImg"/>
          </p:nvPr>
        </p:nvSpPr>
        <p:spPr>
          <a:ln/>
        </p:spPr>
      </p:sp>
      <p:sp>
        <p:nvSpPr>
          <p:cNvPr id="901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3A81186-C186-40E6-B79A-C348D61F7B9D}" type="slidenum">
              <a:rPr lang="en-US"/>
              <a:pPr/>
              <a:t>71</a:t>
            </a:fld>
            <a:endParaRPr lang="en-US"/>
          </a:p>
        </p:txBody>
      </p:sp>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FD1D8BC-DBE9-4BA1-BEEE-C869FA15397D}" type="slidenum">
              <a:rPr lang="en-US"/>
              <a:pPr/>
              <a:t>72</a:t>
            </a:fld>
            <a:endParaRPr lang="en-US"/>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D0E990-06E6-453E-B29F-678ED04A1D2F}" type="slidenum">
              <a:rPr lang="en-US"/>
              <a:pPr/>
              <a:t>73</a:t>
            </a:fld>
            <a:endParaRPr lang="en-US"/>
          </a:p>
        </p:txBody>
      </p:sp>
      <p:sp>
        <p:nvSpPr>
          <p:cNvPr id="93186" name="Rectangle 2"/>
          <p:cNvSpPr>
            <a:spLocks noGrp="1" noRot="1" noChangeAspect="1" noChangeArrowheads="1" noTextEdit="1"/>
          </p:cNvSpPr>
          <p:nvPr>
            <p:ph type="sldImg"/>
          </p:nvPr>
        </p:nvSpPr>
        <p:spPr>
          <a:ln/>
        </p:spPr>
      </p:sp>
      <p:sp>
        <p:nvSpPr>
          <p:cNvPr id="931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8C82357-89E3-4BC3-8952-8A6BEB79F1C0}" type="slidenum">
              <a:rPr lang="en-US"/>
              <a:pPr/>
              <a:t>74</a:t>
            </a:fld>
            <a:endParaRPr lang="en-US"/>
          </a:p>
        </p:txBody>
      </p:sp>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FB03FE4-4E78-453E-B6AA-D47DAB1C0F7D}" type="slidenum">
              <a:rPr lang="en-US"/>
              <a:pPr/>
              <a:t>75</a:t>
            </a:fld>
            <a:endParaRPr lang="en-US"/>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DEED6B6-A947-4B43-81C7-A122959FF3EA}" type="slidenum">
              <a:rPr lang="en-US"/>
              <a:pPr/>
              <a:t>76</a:t>
            </a:fld>
            <a:endParaRPr lang="en-US"/>
          </a:p>
        </p:txBody>
      </p:sp>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092B978-351F-48B8-81F6-7C6D9A30C514}" type="slidenum">
              <a:rPr lang="en-US"/>
              <a:pPr/>
              <a:t>77</a:t>
            </a:fld>
            <a:endParaRPr lang="en-US"/>
          </a:p>
        </p:txBody>
      </p:sp>
      <p:sp>
        <p:nvSpPr>
          <p:cNvPr id="97282" name="Rectangle 2"/>
          <p:cNvSpPr>
            <a:spLocks noGrp="1" noRot="1" noChangeAspect="1" noChangeArrowheads="1" noTextEdit="1"/>
          </p:cNvSpPr>
          <p:nvPr>
            <p:ph type="sldImg"/>
          </p:nvPr>
        </p:nvSpPr>
        <p:spPr>
          <a:ln/>
        </p:spPr>
      </p:sp>
      <p:sp>
        <p:nvSpPr>
          <p:cNvPr id="972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A06E379-DA5F-4983-B7B2-B5F9E0DDA9C8}" type="slidenum">
              <a:rPr lang="en-US"/>
              <a:pPr/>
              <a:t>78</a:t>
            </a:fld>
            <a:endParaRPr lang="en-US"/>
          </a:p>
        </p:txBody>
      </p:sp>
      <p:sp>
        <p:nvSpPr>
          <p:cNvPr id="98306" name="Rectangle 2"/>
          <p:cNvSpPr>
            <a:spLocks noGrp="1" noRot="1" noChangeAspect="1" noChangeArrowheads="1" noTextEdit="1"/>
          </p:cNvSpPr>
          <p:nvPr>
            <p:ph type="sldImg"/>
          </p:nvPr>
        </p:nvSpPr>
        <p:spPr>
          <a:ln/>
        </p:spPr>
      </p:sp>
      <p:sp>
        <p:nvSpPr>
          <p:cNvPr id="983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EF599F0-9A06-44A5-9551-9A26DFEB6A65}" type="slidenum">
              <a:rPr lang="en-US"/>
              <a:pPr/>
              <a:t>79</a:t>
            </a:fld>
            <a:endParaRPr lang="en-US"/>
          </a:p>
        </p:txBody>
      </p:sp>
      <p:sp>
        <p:nvSpPr>
          <p:cNvPr id="99330" name="Rectangle 2"/>
          <p:cNvSpPr>
            <a:spLocks noGrp="1" noRot="1" noChangeAspect="1" noChangeArrowheads="1" noTextEdit="1"/>
          </p:cNvSpPr>
          <p:nvPr>
            <p:ph type="sldImg"/>
          </p:nvPr>
        </p:nvSpPr>
        <p:spPr>
          <a:ln/>
        </p:spPr>
      </p:sp>
      <p:sp>
        <p:nvSpPr>
          <p:cNvPr id="993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932F31-956E-42A8-83F3-6C91C21AD87D}" type="slidenum">
              <a:rPr lang="en-US"/>
              <a:pPr/>
              <a:t>80</a:t>
            </a:fld>
            <a:endParaRPr lang="en-US"/>
          </a:p>
        </p:txBody>
      </p:sp>
      <p:sp>
        <p:nvSpPr>
          <p:cNvPr id="100354" name="Rectangle 2"/>
          <p:cNvSpPr>
            <a:spLocks noGrp="1" noRot="1" noChangeAspect="1" noChangeArrowheads="1" noTextEdit="1"/>
          </p:cNvSpPr>
          <p:nvPr>
            <p:ph type="sldImg"/>
          </p:nvPr>
        </p:nvSpPr>
        <p:spPr>
          <a:ln/>
        </p:spPr>
      </p:sp>
      <p:sp>
        <p:nvSpPr>
          <p:cNvPr id="1003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CD380B8-6E5F-4F26-AD1D-9AD1BDD79CDC}" type="slidenum">
              <a:rPr lang="en-US"/>
              <a:pPr/>
              <a:t>81</a:t>
            </a:fld>
            <a:endParaRPr lang="en-US"/>
          </a:p>
        </p:txBody>
      </p:sp>
      <p:sp>
        <p:nvSpPr>
          <p:cNvPr id="101378" name="Rectangle 2"/>
          <p:cNvSpPr>
            <a:spLocks noGrp="1" noRot="1" noChangeAspect="1" noChangeArrowheads="1" noTextEdit="1"/>
          </p:cNvSpPr>
          <p:nvPr>
            <p:ph type="sldImg"/>
          </p:nvPr>
        </p:nvSpPr>
        <p:spPr>
          <a:ln/>
        </p:spPr>
      </p:sp>
      <p:sp>
        <p:nvSpPr>
          <p:cNvPr id="1013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4E6F7A-5539-4301-B2AB-91DC2DA126F3}" type="slidenum">
              <a:rPr lang="en-US"/>
              <a:pPr/>
              <a:t>82</a:t>
            </a:fld>
            <a:endParaRPr lang="en-US"/>
          </a:p>
        </p:txBody>
      </p:sp>
      <p:sp>
        <p:nvSpPr>
          <p:cNvPr id="102402" name="Rectangle 2"/>
          <p:cNvSpPr>
            <a:spLocks noGrp="1" noRot="1" noChangeAspect="1" noChangeArrowheads="1" noTextEdit="1"/>
          </p:cNvSpPr>
          <p:nvPr>
            <p:ph type="sldImg"/>
          </p:nvPr>
        </p:nvSpPr>
        <p:spPr>
          <a:ln/>
        </p:spPr>
      </p:sp>
      <p:sp>
        <p:nvSpPr>
          <p:cNvPr id="1024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94CBD39-4AEC-4654-8C40-7AB431FE19CB}" type="slidenum">
              <a:rPr lang="en-US"/>
              <a:pPr/>
              <a:t>83</a:t>
            </a:fld>
            <a:endParaRPr lang="en-US"/>
          </a:p>
        </p:txBody>
      </p:sp>
      <p:sp>
        <p:nvSpPr>
          <p:cNvPr id="103426" name="Rectangle 2"/>
          <p:cNvSpPr>
            <a:spLocks noGrp="1" noRot="1" noChangeAspect="1" noChangeArrowheads="1" noTextEdit="1"/>
          </p:cNvSpPr>
          <p:nvPr>
            <p:ph type="sldImg"/>
          </p:nvPr>
        </p:nvSpPr>
        <p:spPr>
          <a:ln/>
        </p:spPr>
      </p:sp>
      <p:sp>
        <p:nvSpPr>
          <p:cNvPr id="1034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4DF7860-DA99-4976-AD69-28699760AFC2}" type="slidenum">
              <a:rPr lang="en-US"/>
              <a:pPr/>
              <a:t>84</a:t>
            </a:fld>
            <a:endParaRPr lang="en-US"/>
          </a:p>
        </p:txBody>
      </p:sp>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ACDD76E-CADF-4DBF-A46D-8D4626D2072F}" type="slidenum">
              <a:rPr lang="en-US"/>
              <a:pPr/>
              <a:t>85</a:t>
            </a:fld>
            <a:endParaRPr lang="en-US"/>
          </a:p>
        </p:txBody>
      </p:sp>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AEA6EF-9279-4336-B32F-87ADC9AE98B3}" type="slidenum">
              <a:rPr lang="en-US"/>
              <a:pPr/>
              <a:t>86</a:t>
            </a:fld>
            <a:endParaRPr lang="en-US"/>
          </a:p>
        </p:txBody>
      </p:sp>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6C38944-89C0-4D66-96BE-90C11B90F189}" type="slidenum">
              <a:rPr lang="en-US"/>
              <a:pPr/>
              <a:t>87</a:t>
            </a:fld>
            <a:endParaRPr lang="en-US"/>
          </a:p>
        </p:txBody>
      </p:sp>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88E494-B221-4CBF-9B4E-6F17B558E531}" type="slidenum">
              <a:rPr lang="en-US"/>
              <a:pPr/>
              <a:t>88</a:t>
            </a:fld>
            <a:endParaRPr lang="en-US"/>
          </a:p>
        </p:txBody>
      </p:sp>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81F1E5D-EB68-4CDF-A969-03815877799D}" type="slidenum">
              <a:rPr lang="en-US"/>
              <a:pPr/>
              <a:t>89</a:t>
            </a:fld>
            <a:endParaRPr lang="en-US"/>
          </a:p>
        </p:txBody>
      </p:sp>
      <p:sp>
        <p:nvSpPr>
          <p:cNvPr id="109570" name="Rectangle 2"/>
          <p:cNvSpPr>
            <a:spLocks noGrp="1" noRot="1" noChangeAspect="1" noChangeArrowheads="1" noTextEdit="1"/>
          </p:cNvSpPr>
          <p:nvPr>
            <p:ph type="sldImg"/>
          </p:nvPr>
        </p:nvSpPr>
        <p:spPr>
          <a:ln/>
        </p:spPr>
      </p:sp>
      <p:sp>
        <p:nvSpPr>
          <p:cNvPr id="1095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38D8089-CD57-4DA5-B0A9-252BE82B3111}" type="slidenum">
              <a:rPr lang="en-US"/>
              <a:pPr/>
              <a:t>90</a:t>
            </a:fld>
            <a:endParaRPr lang="en-US"/>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1CCF68-706D-418C-8900-D27461932CB0}" type="slidenum">
              <a:rPr lang="en-US"/>
              <a:pPr/>
              <a:t>91</a:t>
            </a:fld>
            <a:endParaRPr lang="en-US"/>
          </a:p>
        </p:txBody>
      </p:sp>
      <p:sp>
        <p:nvSpPr>
          <p:cNvPr id="111618" name="Rectangle 2"/>
          <p:cNvSpPr>
            <a:spLocks noGrp="1" noRot="1" noChangeAspect="1" noChangeArrowheads="1" noTextEdit="1"/>
          </p:cNvSpPr>
          <p:nvPr>
            <p:ph type="sldImg"/>
          </p:nvPr>
        </p:nvSpPr>
        <p:spPr>
          <a:ln/>
        </p:spPr>
      </p:sp>
      <p:sp>
        <p:nvSpPr>
          <p:cNvPr id="1116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44D933D-6FDB-49D9-BCB8-D45CEAFC7A35}" type="slidenum">
              <a:rPr lang="en-US"/>
              <a:pPr/>
              <a:t>92</a:t>
            </a:fld>
            <a:endParaRPr lang="en-US"/>
          </a:p>
        </p:txBody>
      </p:sp>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41FFB30-E66C-4F89-AD9D-65DDC19AAF11}" type="slidenum">
              <a:rPr lang="en-US"/>
              <a:pPr/>
              <a:t>93</a:t>
            </a:fld>
            <a:endParaRPr lang="en-US"/>
          </a:p>
        </p:txBody>
      </p:sp>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28F77A-B910-4208-8709-82B70C895112}" type="slidenum">
              <a:rPr lang="en-US"/>
              <a:pPr/>
              <a:t>94</a:t>
            </a:fld>
            <a:endParaRPr lang="en-US"/>
          </a:p>
        </p:txBody>
      </p:sp>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5A1709-2C22-4012-AC1F-46FBA69F2D18}" type="slidenum">
              <a:rPr lang="en-US"/>
              <a:pPr/>
              <a:t>95</a:t>
            </a:fld>
            <a:endParaRPr lang="en-US"/>
          </a:p>
        </p:txBody>
      </p:sp>
      <p:sp>
        <p:nvSpPr>
          <p:cNvPr id="115714" name="Rectangle 2"/>
          <p:cNvSpPr>
            <a:spLocks noGrp="1" noRot="1" noChangeAspect="1" noChangeArrowheads="1" noTextEdit="1"/>
          </p:cNvSpPr>
          <p:nvPr>
            <p:ph type="sldImg"/>
          </p:nvPr>
        </p:nvSpPr>
        <p:spPr>
          <a:ln/>
        </p:spPr>
      </p:sp>
      <p:sp>
        <p:nvSpPr>
          <p:cNvPr id="1157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A320B1F-4EA9-49FB-89B9-0AA08DA9853A}" type="slidenum">
              <a:rPr lang="en-US"/>
              <a:pPr/>
              <a:t>96</a:t>
            </a:fld>
            <a:endParaRPr lang="en-US"/>
          </a:p>
        </p:txBody>
      </p:sp>
      <p:sp>
        <p:nvSpPr>
          <p:cNvPr id="116738" name="Rectangle 2"/>
          <p:cNvSpPr>
            <a:spLocks noGrp="1" noRot="1" noChangeAspect="1" noChangeArrowheads="1" noTextEdit="1"/>
          </p:cNvSpPr>
          <p:nvPr>
            <p:ph type="sldImg"/>
          </p:nvPr>
        </p:nvSpPr>
        <p:spPr>
          <a:ln/>
        </p:spPr>
      </p:sp>
      <p:sp>
        <p:nvSpPr>
          <p:cNvPr id="1167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720F080-0B7B-4744-A3D9-DBAEB2C2BF06}" type="slidenum">
              <a:rPr lang="en-US"/>
              <a:pPr/>
              <a:t>97</a:t>
            </a:fld>
            <a:endParaRPr lang="en-US"/>
          </a:p>
        </p:txBody>
      </p:sp>
      <p:sp>
        <p:nvSpPr>
          <p:cNvPr id="117762" name="Rectangle 2"/>
          <p:cNvSpPr>
            <a:spLocks noGrp="1" noRot="1" noChangeAspect="1" noChangeArrowheads="1" noTextEdit="1"/>
          </p:cNvSpPr>
          <p:nvPr>
            <p:ph type="sldImg"/>
          </p:nvPr>
        </p:nvSpPr>
        <p:spPr>
          <a:ln/>
        </p:spPr>
      </p:sp>
      <p:sp>
        <p:nvSpPr>
          <p:cNvPr id="1177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95F6A3-6BE1-473E-BFFC-F3FB6467964B}" type="slidenum">
              <a:rPr lang="en-US"/>
              <a:pPr/>
              <a:t>98</a:t>
            </a:fld>
            <a:endParaRPr lang="en-US"/>
          </a:p>
        </p:txBody>
      </p:sp>
      <p:sp>
        <p:nvSpPr>
          <p:cNvPr id="118786" name="Rectangle 2"/>
          <p:cNvSpPr>
            <a:spLocks noGrp="1" noRot="1" noChangeAspect="1" noChangeArrowheads="1" noTextEdit="1"/>
          </p:cNvSpPr>
          <p:nvPr>
            <p:ph type="sldImg"/>
          </p:nvPr>
        </p:nvSpPr>
        <p:spPr>
          <a:ln/>
        </p:spPr>
      </p:sp>
      <p:sp>
        <p:nvSpPr>
          <p:cNvPr id="1187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E40790-F10B-4C8A-96C1-1488C411A5BC}" type="slidenum">
              <a:rPr lang="en-US"/>
              <a:pPr/>
              <a:t>99</a:t>
            </a:fld>
            <a:endParaRPr lang="en-US"/>
          </a:p>
        </p:txBody>
      </p:sp>
      <p:sp>
        <p:nvSpPr>
          <p:cNvPr id="119810" name="Rectangle 2"/>
          <p:cNvSpPr>
            <a:spLocks noGrp="1" noRot="1" noChangeAspect="1" noChangeArrowheads="1" noTextEdit="1"/>
          </p:cNvSpPr>
          <p:nvPr>
            <p:ph type="sldImg"/>
          </p:nvPr>
        </p:nvSpPr>
        <p:spPr>
          <a:ln/>
        </p:spPr>
      </p:sp>
      <p:sp>
        <p:nvSpPr>
          <p:cNvPr id="1198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3AD9600-7363-4923-BBBD-16C33A7B56EF}" type="slidenum">
              <a:rPr lang="en-US"/>
              <a:pPr/>
              <a:t>100</a:t>
            </a:fld>
            <a:endParaRPr lang="en-US"/>
          </a:p>
        </p:txBody>
      </p:sp>
      <p:sp>
        <p:nvSpPr>
          <p:cNvPr id="120834" name="Rectangle 2"/>
          <p:cNvSpPr>
            <a:spLocks noGrp="1" noRot="1" noChangeAspect="1" noChangeArrowheads="1" noTextEdit="1"/>
          </p:cNvSpPr>
          <p:nvPr>
            <p:ph type="sldImg"/>
          </p:nvPr>
        </p:nvSpPr>
        <p:spPr>
          <a:ln/>
        </p:spPr>
      </p:sp>
      <p:sp>
        <p:nvSpPr>
          <p:cNvPr id="1208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98DFDCC-6041-465A-A91A-9358DD44E299}" type="slidenum">
              <a:rPr lang="en-US"/>
              <a:pPr/>
              <a:t>101</a:t>
            </a:fld>
            <a:endParaRPr lang="en-US"/>
          </a:p>
        </p:txBody>
      </p:sp>
      <p:sp>
        <p:nvSpPr>
          <p:cNvPr id="121858" name="Rectangle 2"/>
          <p:cNvSpPr>
            <a:spLocks noGrp="1" noRot="1" noChangeAspect="1" noChangeArrowheads="1" noTextEdit="1"/>
          </p:cNvSpPr>
          <p:nvPr>
            <p:ph type="sldImg"/>
          </p:nvPr>
        </p:nvSpPr>
        <p:spPr>
          <a:ln/>
        </p:spPr>
      </p:sp>
      <p:sp>
        <p:nvSpPr>
          <p:cNvPr id="1218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34BAE34-B3A6-4143-94C9-F7F713FE516C}" type="slidenum">
              <a:rPr lang="en-US"/>
              <a:pPr/>
              <a:t>102</a:t>
            </a:fld>
            <a:endParaRPr lang="en-US"/>
          </a:p>
        </p:txBody>
      </p:sp>
      <p:sp>
        <p:nvSpPr>
          <p:cNvPr id="122882" name="Rectangle 2"/>
          <p:cNvSpPr>
            <a:spLocks noGrp="1" noRot="1" noChangeAspect="1" noChangeArrowheads="1" noTextEdit="1"/>
          </p:cNvSpPr>
          <p:nvPr>
            <p:ph type="sldImg"/>
          </p:nvPr>
        </p:nvSpPr>
        <p:spPr>
          <a:ln/>
        </p:spPr>
      </p:sp>
      <p:sp>
        <p:nvSpPr>
          <p:cNvPr id="1228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4760B0C-9DE8-4EA1-AFCA-91ED045BE05E}" type="slidenum">
              <a:rPr lang="en-US"/>
              <a:pPr/>
              <a:t>103</a:t>
            </a:fld>
            <a:endParaRPr lang="en-US"/>
          </a:p>
        </p:txBody>
      </p:sp>
      <p:sp>
        <p:nvSpPr>
          <p:cNvPr id="123906" name="Rectangle 2"/>
          <p:cNvSpPr>
            <a:spLocks noGrp="1" noRot="1" noChangeAspect="1" noChangeArrowheads="1" noTextEdit="1"/>
          </p:cNvSpPr>
          <p:nvPr>
            <p:ph type="sldImg"/>
          </p:nvPr>
        </p:nvSpPr>
        <p:spPr>
          <a:ln/>
        </p:spPr>
      </p:sp>
      <p:sp>
        <p:nvSpPr>
          <p:cNvPr id="1239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CD5D14B-003C-43D5-8A6E-326E91C1DBF8}" type="slidenum">
              <a:rPr lang="en-US"/>
              <a:pPr/>
              <a:t>104</a:t>
            </a:fld>
            <a:endParaRPr lang="en-US"/>
          </a:p>
        </p:txBody>
      </p:sp>
      <p:sp>
        <p:nvSpPr>
          <p:cNvPr id="124930" name="Rectangle 2"/>
          <p:cNvSpPr>
            <a:spLocks noGrp="1" noRot="1" noChangeAspect="1" noChangeArrowheads="1" noTextEdit="1"/>
          </p:cNvSpPr>
          <p:nvPr>
            <p:ph type="sldImg"/>
          </p:nvPr>
        </p:nvSpPr>
        <p:spPr>
          <a:ln/>
        </p:spPr>
      </p:sp>
      <p:sp>
        <p:nvSpPr>
          <p:cNvPr id="1249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DC852EC-6B2C-49C3-9C93-1613AC8C578E}" type="slidenum">
              <a:rPr lang="en-US"/>
              <a:pPr/>
              <a:t>105</a:t>
            </a:fld>
            <a:endParaRPr lang="en-US"/>
          </a:p>
        </p:txBody>
      </p:sp>
      <p:sp>
        <p:nvSpPr>
          <p:cNvPr id="125954" name="Rectangle 2"/>
          <p:cNvSpPr>
            <a:spLocks noGrp="1" noRot="1" noChangeAspect="1" noChangeArrowheads="1" noTextEdit="1"/>
          </p:cNvSpPr>
          <p:nvPr>
            <p:ph type="sldImg"/>
          </p:nvPr>
        </p:nvSpPr>
        <p:spPr>
          <a:ln/>
        </p:spPr>
      </p:sp>
      <p:sp>
        <p:nvSpPr>
          <p:cNvPr id="1259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87B2CE-EEDB-458A-8DBB-2860D83BFC7B}" type="slidenum">
              <a:rPr lang="en-US"/>
              <a:pPr/>
              <a:t>106</a:t>
            </a:fld>
            <a:endParaRPr lang="en-US"/>
          </a:p>
        </p:txBody>
      </p:sp>
      <p:sp>
        <p:nvSpPr>
          <p:cNvPr id="126978" name="Rectangle 2"/>
          <p:cNvSpPr>
            <a:spLocks noGrp="1" noRot="1" noChangeAspect="1" noChangeArrowheads="1" noTextEdit="1"/>
          </p:cNvSpPr>
          <p:nvPr>
            <p:ph type="sldImg"/>
          </p:nvPr>
        </p:nvSpPr>
        <p:spPr>
          <a:ln/>
        </p:spPr>
      </p:sp>
      <p:sp>
        <p:nvSpPr>
          <p:cNvPr id="1269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C6679F-2319-422D-B621-621C4B5F1E24}" type="slidenum">
              <a:rPr lang="en-US"/>
              <a:pPr/>
              <a:t>107</a:t>
            </a:fld>
            <a:endParaRPr lang="en-US"/>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8652A58-DDDA-46E5-9CA1-86901BA0ED1C}" type="slidenum">
              <a:rPr lang="en-US"/>
              <a:pPr/>
              <a:t>108</a:t>
            </a:fld>
            <a:endParaRPr lang="en-US"/>
          </a:p>
        </p:txBody>
      </p:sp>
      <p:sp>
        <p:nvSpPr>
          <p:cNvPr id="129026" name="Rectangle 2"/>
          <p:cNvSpPr>
            <a:spLocks noGrp="1" noRot="1" noChangeAspect="1" noChangeArrowheads="1" noTextEdit="1"/>
          </p:cNvSpPr>
          <p:nvPr>
            <p:ph type="sldImg"/>
          </p:nvPr>
        </p:nvSpPr>
        <p:spPr>
          <a:ln/>
        </p:spPr>
      </p:sp>
      <p:sp>
        <p:nvSpPr>
          <p:cNvPr id="1290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E7C0A03-A034-443D-8E91-2F0905E967B8}" type="slidenum">
              <a:rPr lang="en-US"/>
              <a:pPr/>
              <a:t>109</a:t>
            </a:fld>
            <a:endParaRPr lang="en-US"/>
          </a:p>
        </p:txBody>
      </p:sp>
      <p:sp>
        <p:nvSpPr>
          <p:cNvPr id="130050" name="Rectangle 2"/>
          <p:cNvSpPr>
            <a:spLocks noGrp="1" noRot="1" noChangeAspect="1" noChangeArrowheads="1" noTextEdit="1"/>
          </p:cNvSpPr>
          <p:nvPr>
            <p:ph type="sldImg"/>
          </p:nvPr>
        </p:nvSpPr>
        <p:spPr>
          <a:ln/>
        </p:spPr>
      </p:sp>
      <p:sp>
        <p:nvSpPr>
          <p:cNvPr id="1300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A489BF0-8001-42A3-A20C-73F838D15F6A}" type="slidenum">
              <a:rPr lang="en-US"/>
              <a:pPr/>
              <a:t>110</a:t>
            </a:fld>
            <a:endParaRPr lang="en-US"/>
          </a:p>
        </p:txBody>
      </p:sp>
      <p:sp>
        <p:nvSpPr>
          <p:cNvPr id="131074" name="Rectangle 2"/>
          <p:cNvSpPr>
            <a:spLocks noGrp="1" noRot="1" noChangeAspect="1" noChangeArrowheads="1" noTextEdit="1"/>
          </p:cNvSpPr>
          <p:nvPr>
            <p:ph type="sldImg"/>
          </p:nvPr>
        </p:nvSpPr>
        <p:spPr>
          <a:ln/>
        </p:spPr>
      </p:sp>
      <p:sp>
        <p:nvSpPr>
          <p:cNvPr id="1310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EF7160-0739-4F0D-B7E9-511B583702D4}" type="slidenum">
              <a:rPr lang="en-US"/>
              <a:pPr/>
              <a:t>111</a:t>
            </a:fld>
            <a:endParaRPr lang="en-US"/>
          </a:p>
        </p:txBody>
      </p:sp>
      <p:sp>
        <p:nvSpPr>
          <p:cNvPr id="132098" name="Rectangle 2"/>
          <p:cNvSpPr>
            <a:spLocks noGrp="1" noRot="1" noChangeAspect="1" noChangeArrowheads="1" noTextEdit="1"/>
          </p:cNvSpPr>
          <p:nvPr>
            <p:ph type="sldImg"/>
          </p:nvPr>
        </p:nvSpPr>
        <p:spPr>
          <a:ln/>
        </p:spPr>
      </p:sp>
      <p:sp>
        <p:nvSpPr>
          <p:cNvPr id="1320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32B905-1274-42AE-B5DF-6C416EFB0158}" type="slidenum">
              <a:rPr lang="en-US"/>
              <a:pPr/>
              <a:t>112</a:t>
            </a:fld>
            <a:endParaRPr lang="en-US"/>
          </a:p>
        </p:txBody>
      </p:sp>
      <p:sp>
        <p:nvSpPr>
          <p:cNvPr id="133122" name="Rectangle 2"/>
          <p:cNvSpPr>
            <a:spLocks noGrp="1" noRot="1" noChangeAspect="1" noChangeArrowheads="1" noTextEdit="1"/>
          </p:cNvSpPr>
          <p:nvPr>
            <p:ph type="sldImg"/>
          </p:nvPr>
        </p:nvSpPr>
        <p:spPr>
          <a:ln/>
        </p:spPr>
      </p:sp>
      <p:sp>
        <p:nvSpPr>
          <p:cNvPr id="1331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7B04DE-0C25-4DB9-B1F4-00E6C67971A0}" type="slidenum">
              <a:rPr lang="en-US"/>
              <a:pPr/>
              <a:t>113</a:t>
            </a:fld>
            <a:endParaRPr lang="en-US"/>
          </a:p>
        </p:txBody>
      </p:sp>
      <p:sp>
        <p:nvSpPr>
          <p:cNvPr id="134146" name="Rectangle 2"/>
          <p:cNvSpPr>
            <a:spLocks noGrp="1" noRot="1" noChangeAspect="1" noChangeArrowheads="1" noTextEdit="1"/>
          </p:cNvSpPr>
          <p:nvPr>
            <p:ph type="sldImg"/>
          </p:nvPr>
        </p:nvSpPr>
        <p:spPr>
          <a:ln/>
        </p:spPr>
      </p:sp>
      <p:sp>
        <p:nvSpPr>
          <p:cNvPr id="134147"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BB125E39-B140-4742-AA7C-6C0E4D96C09A}" type="datetimeFigureOut">
              <a:rPr lang="en-US" smtClean="0"/>
              <a:pPr/>
              <a:t>4/21/2020</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F0CCF6B3-107E-42A2-AAB4-5FC186CF00C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B125E39-B140-4742-AA7C-6C0E4D96C09A}" type="datetimeFigureOut">
              <a:rPr lang="en-US" smtClean="0"/>
              <a:pPr/>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CCF6B3-107E-42A2-AAB4-5FC186CF00CF}" type="slidenum">
              <a:rPr lang="en-US" smtClean="0"/>
              <a:pPr/>
              <a:t>‹#›</a:t>
            </a:fld>
            <a:endParaRPr lang="en-US"/>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BB125E39-B140-4742-AA7C-6C0E4D96C09A}" type="datetimeFigureOut">
              <a:rPr lang="en-US" smtClean="0"/>
              <a:pPr/>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CCF6B3-107E-42A2-AAB4-5FC186CF00CF}"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B125E39-B140-4742-AA7C-6C0E4D96C09A}" type="datetimeFigureOut">
              <a:rPr lang="en-US" smtClean="0"/>
              <a:pPr/>
              <a:t>4/21/2020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CCF6B3-107E-42A2-AAB4-5FC186CF00CF}" type="slidenum">
              <a:rPr lang="en-US" smtClean="0"/>
              <a:pPr/>
              <a:t>‹#›</a:t>
            </a:fld>
            <a:endParaRPr lang="en-US"/>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BB125E39-B140-4742-AA7C-6C0E4D96C09A}" type="datetimeFigureOut">
              <a:rPr lang="en-US" smtClean="0"/>
              <a:pPr/>
              <a:t>4/21/2020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0CCF6B3-107E-42A2-AAB4-5FC186CF00CF}"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B125E39-B140-4742-AA7C-6C0E4D96C09A}" type="datetimeFigureOut">
              <a:rPr lang="en-US" smtClean="0"/>
              <a:pPr/>
              <a:t>4/21/2020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0CCF6B3-107E-42A2-AAB4-5FC186CF00CF}" type="slidenum">
              <a:rPr lang="en-US" smtClean="0"/>
              <a:pPr/>
              <a:t>‹#›</a:t>
            </a:fld>
            <a:endParaRPr lang="en-US"/>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125E39-B140-4742-AA7C-6C0E4D96C09A}" type="datetimeFigureOut">
              <a:rPr lang="en-US" smtClean="0"/>
              <a:pPr/>
              <a:t>4/21/2020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0CCF6B3-107E-42A2-AAB4-5FC186CF00C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BB125E39-B140-4742-AA7C-6C0E4D96C09A}" type="datetimeFigureOut">
              <a:rPr lang="en-US" smtClean="0"/>
              <a:pPr/>
              <a:t>4/21/2020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CCF6B3-107E-42A2-AAB4-5FC186CF00CF}"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BB125E39-B140-4742-AA7C-6C0E4D96C09A}" type="datetimeFigureOut">
              <a:rPr lang="en-US" smtClean="0"/>
              <a:pPr/>
              <a:t>4/21/2020</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F0CCF6B3-107E-42A2-AAB4-5FC186CF00CF}"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B125E39-B140-4742-AA7C-6C0E4D96C09A}" type="datetimeFigureOut">
              <a:rPr lang="en-US" smtClean="0"/>
              <a:pPr/>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CCF6B3-107E-42A2-AAB4-5FC186CF00C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B125E39-B140-4742-AA7C-6C0E4D96C09A}" type="datetimeFigureOut">
              <a:rPr lang="en-US" smtClean="0"/>
              <a:pPr/>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CCF6B3-107E-42A2-AAB4-5FC186CF00C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BB125E39-B140-4742-AA7C-6C0E4D96C09A}" type="datetimeFigureOut">
              <a:rPr lang="en-US" smtClean="0"/>
              <a:pPr/>
              <a:t>4/21/2020</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F0CCF6B3-107E-42A2-AAB4-5FC186CF00C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Medical Language</a:t>
            </a:r>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200400" y="3429000"/>
            <a:ext cx="5562600" cy="1371600"/>
          </a:xfrm>
        </p:spPr>
        <p:txBody>
          <a:bodyPr>
            <a:normAutofit fontScale="90000"/>
          </a:bodyPr>
          <a:lstStyle/>
          <a:p>
            <a:r>
              <a:rPr lang="en-US" sz="4400" dirty="0"/>
              <a:t>Sistema </a:t>
            </a:r>
            <a:r>
              <a:rPr lang="en-US" sz="4400" dirty="0" err="1"/>
              <a:t>Reproductivo</a:t>
            </a:r>
            <a:r>
              <a:rPr lang="en-US" sz="4400" dirty="0"/>
              <a:t> </a:t>
            </a:r>
            <a:r>
              <a:rPr lang="en-US" sz="4400" dirty="0" err="1"/>
              <a:t>Masculino</a:t>
            </a:r>
            <a:r>
              <a:rPr lang="en-US" sz="4400" dirty="0"/>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304800"/>
            <a:ext cx="8229600" cy="1295400"/>
          </a:xfrm>
        </p:spPr>
        <p:txBody>
          <a:bodyPr>
            <a:normAutofit fontScale="90000"/>
          </a:bodyPr>
          <a:lstStyle/>
          <a:p>
            <a:r>
              <a:rPr lang="en-US"/>
              <a:t>Male </a:t>
            </a:r>
            <a:br>
              <a:rPr lang="en-US"/>
            </a:br>
            <a:r>
              <a:rPr lang="en-US"/>
              <a:t>Reproductive System Overview</a:t>
            </a:r>
          </a:p>
        </p:txBody>
      </p:sp>
      <p:sp>
        <p:nvSpPr>
          <p:cNvPr id="4099" name="Rectangle 3"/>
          <p:cNvSpPr>
            <a:spLocks noGrp="1" noChangeArrowheads="1"/>
          </p:cNvSpPr>
          <p:nvPr>
            <p:ph type="body" idx="1"/>
          </p:nvPr>
        </p:nvSpPr>
        <p:spPr>
          <a:xfrm>
            <a:off x="457200" y="1905000"/>
            <a:ext cx="8229600" cy="3962400"/>
          </a:xfrm>
        </p:spPr>
        <p:txBody>
          <a:bodyPr/>
          <a:lstStyle/>
          <a:p>
            <a:r>
              <a:rPr lang="es-ES" dirty="0"/>
              <a:t>Funciones del sistema reproductivo masculino
Producir, sostener y transportar espermatozoides
Propulsar espermatozoides durante las relaciones sexuales
Cópula
Produce testosterona</a:t>
            </a:r>
            <a:r>
              <a:rPr lang="en-US" dirty="0">
                <a:solidFill>
                  <a:schemeClr val="accent2"/>
                </a:solidFill>
              </a:rPr>
              <a: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a:xfrm>
            <a:off x="533400" y="1676400"/>
            <a:ext cx="8153400" cy="4419600"/>
          </a:xfrm>
        </p:spPr>
        <p:txBody>
          <a:bodyPr/>
          <a:lstStyle/>
          <a:p>
            <a:pPr>
              <a:lnSpc>
                <a:spcPct val="90000"/>
              </a:lnSpc>
            </a:pPr>
            <a:r>
              <a:rPr lang="en-US" dirty="0"/>
              <a:t>Testicles = male gonads</a:t>
            </a:r>
          </a:p>
          <a:p>
            <a:pPr lvl="1">
              <a:lnSpc>
                <a:spcPct val="90000"/>
              </a:lnSpc>
            </a:pPr>
            <a:r>
              <a:rPr lang="es-ES" dirty="0">
                <a:solidFill>
                  <a:schemeClr val="accent2"/>
                </a:solidFill>
              </a:rPr>
              <a:t>Glándulas ovoides pequeñas
Responsable de la producción de espermatozoides
Túbulos </a:t>
            </a:r>
            <a:r>
              <a:rPr lang="es-ES" dirty="0" err="1">
                <a:solidFill>
                  <a:schemeClr val="accent2"/>
                </a:solidFill>
              </a:rPr>
              <a:t>seminiferosos</a:t>
            </a:r>
            <a:r>
              <a:rPr lang="es-ES" dirty="0">
                <a:solidFill>
                  <a:schemeClr val="accent2"/>
                </a:solidFill>
              </a:rPr>
              <a:t>
Responsable de la secreción de testosterona
</a:t>
            </a:r>
            <a:r>
              <a:rPr lang="en-US" dirty="0"/>
              <a:t>Scrotum</a:t>
            </a:r>
          </a:p>
          <a:p>
            <a:pPr lvl="1">
              <a:lnSpc>
                <a:spcPct val="90000"/>
              </a:lnSpc>
            </a:pPr>
            <a:r>
              <a:rPr lang="es-ES" dirty="0" err="1">
                <a:solidFill>
                  <a:schemeClr val="accent2"/>
                </a:solidFill>
              </a:rPr>
              <a:t>Sac</a:t>
            </a:r>
            <a:r>
              <a:rPr lang="es-ES" dirty="0">
                <a:solidFill>
                  <a:schemeClr val="accent2"/>
                </a:solidFill>
              </a:rPr>
              <a:t> situado en la parte posterior del pene
Suspendido del perineo
Casas los testículos
</a:t>
            </a:r>
            <a:endParaRPr lang="en-US" dirty="0"/>
          </a:p>
        </p:txBody>
      </p:sp>
      <p:sp>
        <p:nvSpPr>
          <p:cNvPr id="5124" name="Rectangle 4"/>
          <p:cNvSpPr>
            <a:spLocks noGrp="1" noChangeArrowheads="1"/>
          </p:cNvSpPr>
          <p:nvPr>
            <p:ph type="title"/>
          </p:nvPr>
        </p:nvSpPr>
        <p:spPr>
          <a:xfrm>
            <a:off x="457200" y="228600"/>
            <a:ext cx="8382000" cy="1295400"/>
          </a:xfrm>
        </p:spPr>
        <p:txBody>
          <a:bodyPr>
            <a:normAutofit fontScale="90000"/>
          </a:bodyPr>
          <a:lstStyle/>
          <a:p>
            <a:r>
              <a:rPr lang="en-US"/>
              <a:t>Male </a:t>
            </a:r>
            <a:br>
              <a:rPr lang="en-US"/>
            </a:br>
            <a:r>
              <a:rPr lang="en-US"/>
              <a:t>Reproductive Primary Organs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304800"/>
            <a:ext cx="8229600" cy="1219200"/>
          </a:xfrm>
        </p:spPr>
        <p:txBody>
          <a:bodyPr>
            <a:normAutofit fontScale="90000"/>
          </a:bodyPr>
          <a:lstStyle/>
          <a:p>
            <a:r>
              <a:rPr lang="en-US"/>
              <a:t>Male </a:t>
            </a:r>
            <a:br>
              <a:rPr lang="en-US"/>
            </a:br>
            <a:r>
              <a:rPr lang="en-US"/>
              <a:t>Reproductive Accessory Organs </a:t>
            </a:r>
          </a:p>
        </p:txBody>
      </p:sp>
      <p:sp>
        <p:nvSpPr>
          <p:cNvPr id="6147" name="Rectangle 3"/>
          <p:cNvSpPr>
            <a:spLocks noGrp="1" noChangeArrowheads="1"/>
          </p:cNvSpPr>
          <p:nvPr>
            <p:ph type="body" idx="1"/>
          </p:nvPr>
        </p:nvSpPr>
        <p:spPr>
          <a:xfrm>
            <a:off x="457200" y="1746250"/>
            <a:ext cx="8229600" cy="3978275"/>
          </a:xfrm>
        </p:spPr>
        <p:txBody>
          <a:bodyPr/>
          <a:lstStyle/>
          <a:p>
            <a:r>
              <a:rPr lang="en-US" dirty="0" err="1"/>
              <a:t>Epididymis</a:t>
            </a:r>
            <a:endParaRPr lang="en-US" dirty="0"/>
          </a:p>
          <a:p>
            <a:pPr lvl="1"/>
            <a:r>
              <a:rPr lang="es-ES" dirty="0">
                <a:solidFill>
                  <a:schemeClr val="accent2"/>
                </a:solidFill>
              </a:rPr>
              <a:t>Túbulo fuertemente enrollado que se asemeja a una coma
Los espermatozoides maduran en el </a:t>
            </a:r>
            <a:r>
              <a:rPr lang="es-ES" dirty="0" err="1">
                <a:solidFill>
                  <a:schemeClr val="accent2"/>
                </a:solidFill>
              </a:rPr>
              <a:t>epidídilo</a:t>
            </a:r>
            <a:r>
              <a:rPr lang="es-ES" dirty="0">
                <a:solidFill>
                  <a:schemeClr val="accent2"/>
                </a:solidFill>
              </a:rPr>
              <a:t>, convirtiéndose en fértiles y
Los espermatozoides maduros se almacenan en la porción inferior de </a:t>
            </a:r>
            <a:r>
              <a:rPr lang="es-ES" dirty="0" err="1">
                <a:solidFill>
                  <a:schemeClr val="accent2"/>
                </a:solidFill>
              </a:rPr>
              <a:t>epidídilo</a:t>
            </a:r>
            <a:r>
              <a:rPr lang="es-ES" dirty="0">
                <a:solidFill>
                  <a:schemeClr val="accent2"/>
                </a:solidFill>
              </a:rPr>
              <a:t>
</a:t>
            </a:r>
            <a:endParaRPr lang="en-US" dirty="0">
              <a:solidFill>
                <a:srgbClr val="0066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304800"/>
            <a:ext cx="8229600" cy="1143000"/>
          </a:xfrm>
        </p:spPr>
        <p:txBody>
          <a:bodyPr>
            <a:normAutofit fontScale="90000"/>
          </a:bodyPr>
          <a:lstStyle/>
          <a:p>
            <a:r>
              <a:rPr lang="en-US"/>
              <a:t>Male </a:t>
            </a:r>
            <a:br>
              <a:rPr lang="en-US"/>
            </a:br>
            <a:r>
              <a:rPr lang="en-US"/>
              <a:t>Reproductive Accessory Organs</a:t>
            </a:r>
          </a:p>
        </p:txBody>
      </p:sp>
      <p:sp>
        <p:nvSpPr>
          <p:cNvPr id="7171" name="Rectangle 3"/>
          <p:cNvSpPr>
            <a:spLocks noGrp="1" noChangeArrowheads="1"/>
          </p:cNvSpPr>
          <p:nvPr>
            <p:ph type="body" idx="1"/>
          </p:nvPr>
        </p:nvSpPr>
        <p:spPr>
          <a:xfrm>
            <a:off x="609600" y="1746250"/>
            <a:ext cx="8077200" cy="4197350"/>
          </a:xfrm>
        </p:spPr>
        <p:txBody>
          <a:bodyPr/>
          <a:lstStyle/>
          <a:p>
            <a:r>
              <a:rPr lang="en-US" dirty="0"/>
              <a:t>Vas Deferens</a:t>
            </a:r>
          </a:p>
          <a:p>
            <a:pPr lvl="1"/>
            <a:r>
              <a:rPr lang="es-ES" dirty="0">
                <a:solidFill>
                  <a:schemeClr val="accent2"/>
                </a:solidFill>
              </a:rPr>
              <a:t>También llamado ductus </a:t>
            </a:r>
            <a:r>
              <a:rPr lang="es-ES" dirty="0" err="1">
                <a:solidFill>
                  <a:schemeClr val="accent2"/>
                </a:solidFill>
              </a:rPr>
              <a:t>deferens</a:t>
            </a:r>
            <a:r>
              <a:rPr lang="es-ES" dirty="0">
                <a:solidFill>
                  <a:schemeClr val="accent2"/>
                </a:solidFill>
              </a:rPr>
              <a:t>
Tubo recto continuo con el </a:t>
            </a:r>
            <a:r>
              <a:rPr lang="es-ES" dirty="0" err="1">
                <a:solidFill>
                  <a:schemeClr val="accent2"/>
                </a:solidFill>
              </a:rPr>
              <a:t>epidídilo</a:t>
            </a:r>
            <a:r>
              <a:rPr lang="es-ES" dirty="0">
                <a:solidFill>
                  <a:schemeClr val="accent2"/>
                </a:solidFill>
              </a:rPr>
              <a:t>
Se agranda para formar una dilatación similar a un saco (</a:t>
            </a:r>
            <a:r>
              <a:rPr lang="es-ES" dirty="0" err="1">
                <a:solidFill>
                  <a:schemeClr val="accent2"/>
                </a:solidFill>
              </a:rPr>
              <a:t>ampulla</a:t>
            </a:r>
            <a:r>
              <a:rPr lang="es-ES" dirty="0">
                <a:solidFill>
                  <a:schemeClr val="accent2"/>
                </a:solidFill>
              </a:rPr>
              <a:t>) cerca de la glándula prostática
Se fusiona con la vesícula seminal para formar conducto eyaculatorio
</a:t>
            </a:r>
            <a:endParaRPr lang="en-US" dirty="0">
              <a:solidFill>
                <a:srgbClr val="0066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Grp="1" noChangeArrowheads="1"/>
          </p:cNvSpPr>
          <p:nvPr>
            <p:ph type="body" idx="1"/>
          </p:nvPr>
        </p:nvSpPr>
        <p:spPr>
          <a:xfrm>
            <a:off x="457200" y="1746250"/>
            <a:ext cx="8229600" cy="4349750"/>
          </a:xfrm>
        </p:spPr>
        <p:txBody>
          <a:bodyPr/>
          <a:lstStyle/>
          <a:p>
            <a:r>
              <a:rPr lang="en-US" dirty="0"/>
              <a:t>Seminal vesicles</a:t>
            </a:r>
          </a:p>
          <a:p>
            <a:pPr lvl="1"/>
            <a:r>
              <a:rPr lang="es-ES" dirty="0">
                <a:solidFill>
                  <a:schemeClr val="accent2"/>
                </a:solidFill>
              </a:rPr>
              <a:t>Secreta un líquido grueso y amarillento conocido como líquido seminal
Constituye una gran parte del volumen del semen
</a:t>
            </a:r>
            <a:endParaRPr lang="en-US" dirty="0"/>
          </a:p>
        </p:txBody>
      </p:sp>
      <p:sp>
        <p:nvSpPr>
          <p:cNvPr id="8196" name="Rectangle 4"/>
          <p:cNvSpPr>
            <a:spLocks noGrp="1" noChangeArrowheads="1"/>
          </p:cNvSpPr>
          <p:nvPr>
            <p:ph type="title"/>
          </p:nvPr>
        </p:nvSpPr>
        <p:spPr>
          <a:xfrm>
            <a:off x="457200" y="304800"/>
            <a:ext cx="8229600" cy="1219200"/>
          </a:xfrm>
        </p:spPr>
        <p:txBody>
          <a:bodyPr>
            <a:normAutofit fontScale="90000"/>
          </a:bodyPr>
          <a:lstStyle/>
          <a:p>
            <a:r>
              <a:rPr lang="en-US"/>
              <a:t>Male </a:t>
            </a:r>
            <a:br>
              <a:rPr lang="en-US"/>
            </a:br>
            <a:r>
              <a:rPr lang="en-US"/>
              <a:t>Reproductive Accessory Organs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type="body" idx="1"/>
          </p:nvPr>
        </p:nvSpPr>
        <p:spPr>
          <a:xfrm>
            <a:off x="457200" y="1752600"/>
            <a:ext cx="8229600" cy="4495800"/>
          </a:xfrm>
        </p:spPr>
        <p:txBody>
          <a:bodyPr/>
          <a:lstStyle/>
          <a:p>
            <a:pPr>
              <a:lnSpc>
                <a:spcPct val="90000"/>
              </a:lnSpc>
            </a:pPr>
            <a:r>
              <a:rPr lang="en-US" sz="2800" dirty="0"/>
              <a:t>Prostate gland</a:t>
            </a:r>
            <a:endParaRPr lang="en-US" dirty="0"/>
          </a:p>
          <a:p>
            <a:pPr lvl="1">
              <a:lnSpc>
                <a:spcPct val="90000"/>
              </a:lnSpc>
            </a:pPr>
            <a:r>
              <a:rPr lang="es-ES" sz="2400" dirty="0">
                <a:solidFill>
                  <a:schemeClr val="accent2"/>
                </a:solidFill>
              </a:rPr>
              <a:t>Se encuentra justo debajo de la vejiga urinaria
Rodea la base de la uretra al salir de la vejiga
Transporta secreciones alcalinas delgadas, de color lechoso, que mejoran la motilidad de los espermatozoides 
La secreción también ayuda a neutralizar las secreciones dentro de la vagina
La acción muscular de la glándula ayuda a expulsar el semen del cuerpo
</a:t>
            </a:r>
            <a:endParaRPr lang="en-US" sz="2400" dirty="0">
              <a:solidFill>
                <a:schemeClr val="accent2"/>
              </a:solidFill>
            </a:endParaRPr>
          </a:p>
        </p:txBody>
      </p:sp>
      <p:sp>
        <p:nvSpPr>
          <p:cNvPr id="9220" name="Rectangle 4"/>
          <p:cNvSpPr>
            <a:spLocks noGrp="1" noChangeArrowheads="1"/>
          </p:cNvSpPr>
          <p:nvPr>
            <p:ph type="title"/>
          </p:nvPr>
        </p:nvSpPr>
        <p:spPr>
          <a:xfrm>
            <a:off x="457200" y="304800"/>
            <a:ext cx="8229600" cy="1143000"/>
          </a:xfrm>
        </p:spPr>
        <p:txBody>
          <a:bodyPr>
            <a:normAutofit fontScale="90000"/>
          </a:bodyPr>
          <a:lstStyle/>
          <a:p>
            <a:r>
              <a:rPr lang="en-US"/>
              <a:t>Male </a:t>
            </a:r>
            <a:br>
              <a:rPr lang="en-US"/>
            </a:br>
            <a:r>
              <a:rPr lang="en-US"/>
              <a:t>Reproductive Accessory Organs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457200" y="1676400"/>
            <a:ext cx="8229600" cy="4572000"/>
          </a:xfrm>
        </p:spPr>
        <p:txBody>
          <a:bodyPr/>
          <a:lstStyle/>
          <a:p>
            <a:r>
              <a:rPr lang="en-US" dirty="0"/>
              <a:t>Urethra</a:t>
            </a:r>
          </a:p>
          <a:p>
            <a:pPr lvl="1"/>
            <a:r>
              <a:rPr lang="es-ES" dirty="0">
                <a:solidFill>
                  <a:schemeClr val="accent2"/>
                </a:solidFill>
              </a:rPr>
              <a:t>Sirve tanto al sistema urinario como al sistema reproductivo masculino
Transporta la orina desde la vejiga y el semen cuando se eyacula, hacia el exterior del cuerpo</a:t>
            </a:r>
            <a:endParaRPr lang="en-US" dirty="0">
              <a:solidFill>
                <a:schemeClr val="accent2"/>
              </a:solidFill>
            </a:endParaRPr>
          </a:p>
          <a:p>
            <a:r>
              <a:rPr lang="en-US" dirty="0"/>
              <a:t>Bulbourethral Glands (Cowper’s Glands)</a:t>
            </a:r>
          </a:p>
          <a:p>
            <a:pPr lvl="1"/>
            <a:r>
              <a:rPr lang="es-ES" dirty="0">
                <a:solidFill>
                  <a:schemeClr val="accent2"/>
                </a:solidFill>
              </a:rPr>
              <a:t>Secreta líquido alcalino, similar a la mucosa que proporciona lubricación durante las relaciones sexuales
</a:t>
            </a:r>
            <a:endParaRPr lang="en-US" dirty="0">
              <a:solidFill>
                <a:schemeClr val="accent2"/>
              </a:solidFill>
            </a:endParaRPr>
          </a:p>
        </p:txBody>
      </p:sp>
      <p:sp>
        <p:nvSpPr>
          <p:cNvPr id="10244" name="Rectangle 4"/>
          <p:cNvSpPr>
            <a:spLocks noGrp="1" noChangeArrowheads="1"/>
          </p:cNvSpPr>
          <p:nvPr>
            <p:ph type="title"/>
          </p:nvPr>
        </p:nvSpPr>
        <p:spPr>
          <a:xfrm>
            <a:off x="457200" y="304800"/>
            <a:ext cx="8229600" cy="1143000"/>
          </a:xfrm>
        </p:spPr>
        <p:txBody>
          <a:bodyPr>
            <a:normAutofit fontScale="90000"/>
          </a:bodyPr>
          <a:lstStyle/>
          <a:p>
            <a:r>
              <a:rPr lang="en-US"/>
              <a:t>Male </a:t>
            </a:r>
            <a:br>
              <a:rPr lang="en-US"/>
            </a:br>
            <a:r>
              <a:rPr lang="en-US"/>
              <a:t>Reproductive Accessory Organs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type="body" idx="1"/>
          </p:nvPr>
        </p:nvSpPr>
        <p:spPr>
          <a:xfrm>
            <a:off x="457200" y="1600200"/>
            <a:ext cx="8382000" cy="4724400"/>
          </a:xfrm>
        </p:spPr>
        <p:txBody>
          <a:bodyPr/>
          <a:lstStyle/>
          <a:p>
            <a:r>
              <a:rPr lang="en-US" dirty="0"/>
              <a:t>Penis</a:t>
            </a:r>
          </a:p>
          <a:p>
            <a:pPr lvl="1"/>
            <a:r>
              <a:rPr lang="es-ES" dirty="0">
                <a:solidFill>
                  <a:schemeClr val="accent2"/>
                </a:solidFill>
              </a:rPr>
              <a:t>Órgano masculino de la cópula 
Punta del pene llamada pene glande
</a:t>
            </a:r>
            <a:r>
              <a:rPr lang="es-ES" dirty="0" err="1">
                <a:solidFill>
                  <a:schemeClr val="accent2"/>
                </a:solidFill>
              </a:rPr>
              <a:t>Prepuce</a:t>
            </a:r>
            <a:r>
              <a:rPr lang="es-ES" dirty="0">
                <a:solidFill>
                  <a:schemeClr val="accent2"/>
                </a:solidFill>
              </a:rPr>
              <a:t> o </a:t>
            </a:r>
            <a:r>
              <a:rPr lang="es-ES" dirty="0" err="1">
                <a:solidFill>
                  <a:schemeClr val="accent2"/>
                </a:solidFill>
              </a:rPr>
              <a:t>Foreskin</a:t>
            </a:r>
            <a:r>
              <a:rPr lang="es-ES" dirty="0">
                <a:solidFill>
                  <a:schemeClr val="accent2"/>
                </a:solidFill>
              </a:rPr>
              <a:t>
Pliegue retráctil de la piel que cubre el pene del glande
</a:t>
            </a:r>
            <a:r>
              <a:rPr lang="es-ES" dirty="0" err="1">
                <a:solidFill>
                  <a:schemeClr val="accent2"/>
                </a:solidFill>
              </a:rPr>
              <a:t>Urethra</a:t>
            </a:r>
            <a:r>
              <a:rPr lang="es-ES" dirty="0">
                <a:solidFill>
                  <a:schemeClr val="accent2"/>
                </a:solidFill>
              </a:rPr>
              <a:t> extiende la longitud del pene y termina como una abertura en la punta del pene del glande
La apertura se denomina carne urinaria
</a:t>
            </a:r>
            <a:endParaRPr lang="en-US" dirty="0">
              <a:solidFill>
                <a:srgbClr val="006600"/>
              </a:solidFill>
            </a:endParaRPr>
          </a:p>
        </p:txBody>
      </p:sp>
      <p:sp>
        <p:nvSpPr>
          <p:cNvPr id="11268" name="Rectangle 4"/>
          <p:cNvSpPr>
            <a:spLocks noGrp="1" noChangeArrowheads="1"/>
          </p:cNvSpPr>
          <p:nvPr>
            <p:ph type="title"/>
          </p:nvPr>
        </p:nvSpPr>
        <p:spPr>
          <a:xfrm>
            <a:off x="457200" y="304800"/>
            <a:ext cx="8305800" cy="1143000"/>
          </a:xfrm>
        </p:spPr>
        <p:txBody>
          <a:bodyPr>
            <a:normAutofit fontScale="90000"/>
          </a:bodyPr>
          <a:lstStyle/>
          <a:p>
            <a:r>
              <a:rPr lang="en-US"/>
              <a:t>Male </a:t>
            </a:r>
            <a:br>
              <a:rPr lang="en-US"/>
            </a:br>
            <a:r>
              <a:rPr lang="en-US"/>
              <a:t>Reproductive Accessory Organs</a:t>
            </a:r>
            <a:r>
              <a:rPr lang="en-US" sz="4000"/>
              <a: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ctrTitle"/>
          </p:nvPr>
        </p:nvSpPr>
        <p:spPr>
          <a:xfrm>
            <a:off x="3124200" y="1600200"/>
            <a:ext cx="5638800" cy="914400"/>
          </a:xfrm>
        </p:spPr>
        <p:txBody>
          <a:bodyPr>
            <a:normAutofit fontScale="90000"/>
          </a:bodyPr>
          <a:lstStyle/>
          <a:p>
            <a:r>
              <a:rPr lang="en-US"/>
              <a:t>PATHOLOGICAL CONDITIONS</a:t>
            </a:r>
          </a:p>
        </p:txBody>
      </p:sp>
      <p:sp>
        <p:nvSpPr>
          <p:cNvPr id="12291" name="Rectangle 3"/>
          <p:cNvSpPr>
            <a:spLocks noGrp="1" noChangeArrowheads="1"/>
          </p:cNvSpPr>
          <p:nvPr>
            <p:ph type="subTitle" idx="1"/>
          </p:nvPr>
        </p:nvSpPr>
        <p:spPr>
          <a:xfrm>
            <a:off x="3124200" y="3352800"/>
            <a:ext cx="5638800" cy="1828800"/>
          </a:xfrm>
        </p:spPr>
        <p:txBody>
          <a:bodyPr>
            <a:normAutofit fontScale="92500"/>
          </a:bodyPr>
          <a:lstStyle/>
          <a:p>
            <a:r>
              <a:rPr lang="en-US" sz="4400"/>
              <a:t>Male </a:t>
            </a:r>
          </a:p>
          <a:p>
            <a:r>
              <a:rPr lang="en-US" sz="4400"/>
              <a:t>Reproductive System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t>Anorchism</a:t>
            </a:r>
          </a:p>
        </p:txBody>
      </p:sp>
      <p:sp>
        <p:nvSpPr>
          <p:cNvPr id="13315" name="Rectangle 3"/>
          <p:cNvSpPr>
            <a:spLocks noGrp="1" noChangeArrowheads="1"/>
          </p:cNvSpPr>
          <p:nvPr>
            <p:ph type="body" idx="1"/>
          </p:nvPr>
        </p:nvSpPr>
        <p:spPr/>
        <p:txBody>
          <a:bodyPr/>
          <a:lstStyle/>
          <a:p>
            <a:r>
              <a:rPr lang="en-US" dirty="0" err="1"/>
              <a:t>Pronunciado</a:t>
            </a:r>
            <a:r>
              <a:rPr lang="en-US" dirty="0"/>
              <a:t>
(an-OR-</a:t>
            </a:r>
            <a:r>
              <a:rPr lang="en-US" dirty="0" err="1"/>
              <a:t>kizm</a:t>
            </a:r>
            <a:r>
              <a:rPr lang="en-US" dirty="0"/>
              <a:t>)
</a:t>
            </a:r>
            <a:r>
              <a:rPr lang="en-US" dirty="0" err="1"/>
              <a:t>Definido</a:t>
            </a:r>
            <a:r>
              <a:rPr lang="en-US" dirty="0"/>
              <a:t>
</a:t>
            </a:r>
            <a:r>
              <a:rPr lang="en-US" dirty="0" err="1"/>
              <a:t>Ausencia</a:t>
            </a:r>
            <a:r>
              <a:rPr lang="en-US" dirty="0"/>
              <a:t> de </a:t>
            </a:r>
            <a:r>
              <a:rPr lang="en-US" dirty="0" err="1"/>
              <a:t>uno</a:t>
            </a:r>
            <a:r>
              <a:rPr lang="en-US" dirty="0"/>
              <a:t> o ambos </a:t>
            </a:r>
            <a:r>
              <a:rPr lang="en-US" dirty="0" err="1"/>
              <a:t>testículos</a:t>
            </a:r>
            <a:r>
              <a:rPr lang="en-US" dirty="0"/>
              <a:t>
</a:t>
            </a:r>
            <a:endParaRPr lang="en-US" dirty="0">
              <a:solidFill>
                <a:schemeClr val="accent2"/>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a:t>Balanitis</a:t>
            </a:r>
          </a:p>
        </p:txBody>
      </p:sp>
      <p:sp>
        <p:nvSpPr>
          <p:cNvPr id="14339" name="Rectangle 3"/>
          <p:cNvSpPr>
            <a:spLocks noGrp="1" noChangeArrowheads="1"/>
          </p:cNvSpPr>
          <p:nvPr>
            <p:ph type="body" idx="1"/>
          </p:nvPr>
        </p:nvSpPr>
        <p:spPr/>
        <p:txBody>
          <a:bodyPr/>
          <a:lstStyle/>
          <a:p>
            <a:r>
              <a:rPr lang="es-ES" dirty="0"/>
              <a:t>Pronunciado
(</a:t>
            </a:r>
            <a:r>
              <a:rPr lang="es-ES" dirty="0" err="1"/>
              <a:t>bal</a:t>
            </a:r>
            <a:r>
              <a:rPr lang="es-ES" dirty="0"/>
              <a:t>-ah-NYE-</a:t>
            </a:r>
            <a:r>
              <a:rPr lang="es-ES" dirty="0" err="1"/>
              <a:t>tis</a:t>
            </a:r>
            <a:r>
              <a:rPr lang="es-ES" dirty="0"/>
              <a:t>)
Definido
Inflamación del pene del glande y la membrana mucosa debajo de él</a:t>
            </a:r>
            <a:endParaRPr lang="en-US" dirty="0">
              <a:solidFill>
                <a:schemeClr val="accent2"/>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a:t>Benign Prostatic Hypertrophy</a:t>
            </a:r>
          </a:p>
        </p:txBody>
      </p:sp>
      <p:sp>
        <p:nvSpPr>
          <p:cNvPr id="15363" name="Rectangle 3"/>
          <p:cNvSpPr>
            <a:spLocks noGrp="1" noChangeArrowheads="1"/>
          </p:cNvSpPr>
          <p:nvPr>
            <p:ph type="body" idx="1"/>
          </p:nvPr>
        </p:nvSpPr>
        <p:spPr>
          <a:xfrm>
            <a:off x="457200" y="1600200"/>
            <a:ext cx="8229600" cy="4038600"/>
          </a:xfrm>
        </p:spPr>
        <p:txBody>
          <a:bodyPr>
            <a:normAutofit lnSpcReduction="10000"/>
          </a:bodyPr>
          <a:lstStyle/>
          <a:p>
            <a:r>
              <a:rPr lang="es-ES" dirty="0"/>
              <a:t>Pronunciado
(</a:t>
            </a:r>
            <a:r>
              <a:rPr lang="es-ES" dirty="0" err="1"/>
              <a:t>bee</a:t>
            </a:r>
            <a:r>
              <a:rPr lang="es-ES" dirty="0"/>
              <a:t>-NYEN </a:t>
            </a:r>
            <a:r>
              <a:rPr lang="es-ES" dirty="0" err="1"/>
              <a:t>pross</a:t>
            </a:r>
            <a:r>
              <a:rPr lang="es-ES" dirty="0"/>
              <a:t>-TAT-ik </a:t>
            </a:r>
            <a:r>
              <a:rPr lang="es-ES" dirty="0" err="1"/>
              <a:t>high</a:t>
            </a:r>
            <a:r>
              <a:rPr lang="es-ES" dirty="0"/>
              <a:t>-PER-</a:t>
            </a:r>
            <a:r>
              <a:rPr lang="es-ES" dirty="0" err="1"/>
              <a:t>troh</a:t>
            </a:r>
            <a:r>
              <a:rPr lang="es-ES" dirty="0"/>
              <a:t>-</a:t>
            </a:r>
            <a:r>
              <a:rPr lang="es-ES" dirty="0" err="1"/>
              <a:t>fee</a:t>
            </a:r>
            <a:r>
              <a:rPr lang="es-ES" dirty="0"/>
              <a:t>)
Definido
Agrandamiento benigno de la glándula prostática
Crea presión en la parte superior de la uretra o el cuello de la vejiga, causando obstrucción al flujo de orina
</a:t>
            </a:r>
            <a:endParaRPr lang="en-US" dirty="0">
              <a:solidFill>
                <a:schemeClr val="accent2"/>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t>Carcinoma of the Prostate</a:t>
            </a:r>
          </a:p>
        </p:txBody>
      </p:sp>
      <p:sp>
        <p:nvSpPr>
          <p:cNvPr id="16387" name="Rectangle 3"/>
          <p:cNvSpPr>
            <a:spLocks noGrp="1" noChangeArrowheads="1"/>
          </p:cNvSpPr>
          <p:nvPr>
            <p:ph type="body" idx="1"/>
          </p:nvPr>
        </p:nvSpPr>
        <p:spPr>
          <a:xfrm>
            <a:off x="457200" y="1617663"/>
            <a:ext cx="8229600" cy="4402137"/>
          </a:xfrm>
        </p:spPr>
        <p:txBody>
          <a:bodyPr/>
          <a:lstStyle/>
          <a:p>
            <a:r>
              <a:rPr lang="es-ES" dirty="0"/>
              <a:t>Pronunciado
(car-sin-OH-</a:t>
            </a:r>
            <a:r>
              <a:rPr lang="es-ES" dirty="0" err="1"/>
              <a:t>mah</a:t>
            </a:r>
            <a:r>
              <a:rPr lang="es-ES" dirty="0"/>
              <a:t> del PROSS-</a:t>
            </a:r>
            <a:r>
              <a:rPr lang="es-ES" dirty="0" err="1"/>
              <a:t>tayt</a:t>
            </a:r>
            <a:r>
              <a:rPr lang="es-ES" dirty="0"/>
              <a:t>)
Definido
Crecimiento maligno dentro de la glándula prostática
Crea presión en la parte superior de la uretra
</a:t>
            </a:r>
            <a:endParaRPr lang="en-US" dirty="0">
              <a:solidFill>
                <a:schemeClr val="accent2"/>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a:t>Carcinoma of the Testes</a:t>
            </a:r>
          </a:p>
        </p:txBody>
      </p:sp>
      <p:sp>
        <p:nvSpPr>
          <p:cNvPr id="17411" name="Rectangle 3"/>
          <p:cNvSpPr>
            <a:spLocks noGrp="1" noChangeArrowheads="1"/>
          </p:cNvSpPr>
          <p:nvPr>
            <p:ph type="body" idx="1"/>
          </p:nvPr>
        </p:nvSpPr>
        <p:spPr/>
        <p:txBody>
          <a:bodyPr/>
          <a:lstStyle/>
          <a:p>
            <a:r>
              <a:rPr lang="es-ES" dirty="0"/>
              <a:t>Pronunciado
(car-sin-OH-</a:t>
            </a:r>
            <a:r>
              <a:rPr lang="es-ES" dirty="0" err="1"/>
              <a:t>mah</a:t>
            </a:r>
            <a:r>
              <a:rPr lang="es-ES" dirty="0"/>
              <a:t> del TESS-</a:t>
            </a:r>
            <a:r>
              <a:rPr lang="es-ES" dirty="0" err="1"/>
              <a:t>teez</a:t>
            </a:r>
            <a:r>
              <a:rPr lang="es-ES" dirty="0"/>
              <a:t>)
Definido
Tumor maligno del testículo que aparece como un bulto indoloro 
También llamado cáncer testicular
</a:t>
            </a:r>
            <a:endParaRPr lang="en-US" dirty="0">
              <a:solidFill>
                <a:schemeClr val="accent2"/>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t>Cryptorchidism</a:t>
            </a:r>
          </a:p>
        </p:txBody>
      </p:sp>
      <p:sp>
        <p:nvSpPr>
          <p:cNvPr id="18435" name="Rectangle 3"/>
          <p:cNvSpPr>
            <a:spLocks noGrp="1" noChangeArrowheads="1"/>
          </p:cNvSpPr>
          <p:nvPr>
            <p:ph type="body" idx="1"/>
          </p:nvPr>
        </p:nvSpPr>
        <p:spPr/>
        <p:txBody>
          <a:bodyPr/>
          <a:lstStyle/>
          <a:p>
            <a:r>
              <a:rPr lang="es-ES" dirty="0"/>
              <a:t>Pronunciado
(</a:t>
            </a:r>
            <a:r>
              <a:rPr lang="es-ES" dirty="0" err="1"/>
              <a:t>kript</a:t>
            </a:r>
            <a:r>
              <a:rPr lang="es-ES" dirty="0"/>
              <a:t>-OR-</a:t>
            </a:r>
            <a:r>
              <a:rPr lang="es-ES" dirty="0" err="1"/>
              <a:t>kid</a:t>
            </a:r>
            <a:r>
              <a:rPr lang="es-ES" dirty="0"/>
              <a:t>-</a:t>
            </a:r>
            <a:r>
              <a:rPr lang="es-ES" dirty="0" err="1"/>
              <a:t>izm</a:t>
            </a:r>
            <a:r>
              <a:rPr lang="es-ES" dirty="0"/>
              <a:t>)
Definido
Condición de los testículos no descendidos
Ausencia de uno o ambos testículos del escroto
</a:t>
            </a:r>
            <a:endParaRPr lang="en-US" dirty="0">
              <a:solidFill>
                <a:schemeClr val="accent2"/>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a:t>Epispadias</a:t>
            </a:r>
          </a:p>
        </p:txBody>
      </p:sp>
      <p:sp>
        <p:nvSpPr>
          <p:cNvPr id="19459" name="Rectangle 3"/>
          <p:cNvSpPr>
            <a:spLocks noGrp="1" noChangeArrowheads="1"/>
          </p:cNvSpPr>
          <p:nvPr>
            <p:ph type="body" idx="1"/>
          </p:nvPr>
        </p:nvSpPr>
        <p:spPr/>
        <p:txBody>
          <a:bodyPr/>
          <a:lstStyle/>
          <a:p>
            <a:r>
              <a:rPr lang="es-ES" dirty="0"/>
              <a:t>Pronunciado
(</a:t>
            </a:r>
            <a:r>
              <a:rPr lang="es-ES" dirty="0" err="1"/>
              <a:t>ep</a:t>
            </a:r>
            <a:r>
              <a:rPr lang="es-ES" dirty="0"/>
              <a:t>-</a:t>
            </a:r>
            <a:r>
              <a:rPr lang="es-ES" dirty="0" err="1"/>
              <a:t>ih</a:t>
            </a:r>
            <a:r>
              <a:rPr lang="es-ES" dirty="0"/>
              <a:t>-SPAY-</a:t>
            </a:r>
            <a:r>
              <a:rPr lang="es-ES" dirty="0" err="1"/>
              <a:t>dee</a:t>
            </a:r>
            <a:r>
              <a:rPr lang="es-ES" dirty="0"/>
              <a:t>-as)
Definido
Defecto congénito en el que la uretra se abre en la parte superior del pene en algún momento cerca del glande
</a:t>
            </a:r>
            <a:endParaRPr lang="en-US" dirty="0">
              <a:solidFill>
                <a:schemeClr val="accent2"/>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t>Hydrocele</a:t>
            </a:r>
          </a:p>
        </p:txBody>
      </p:sp>
      <p:sp>
        <p:nvSpPr>
          <p:cNvPr id="20483" name="Rectangle 3"/>
          <p:cNvSpPr>
            <a:spLocks noGrp="1" noChangeArrowheads="1"/>
          </p:cNvSpPr>
          <p:nvPr>
            <p:ph type="body" idx="1"/>
          </p:nvPr>
        </p:nvSpPr>
        <p:spPr/>
        <p:txBody>
          <a:bodyPr/>
          <a:lstStyle/>
          <a:p>
            <a:r>
              <a:rPr lang="es-ES" dirty="0"/>
              <a:t>Pronunciado
(sellos de alta DROH)
Definido
Acumulación de líquido en cualquier cavidad o conducto similar a un saco
Particularmente el saco escrotal o a lo largo de la cuerda esperma</a:t>
            </a:r>
            <a:endParaRPr lang="en-US" dirty="0">
              <a:solidFill>
                <a:schemeClr val="accent2"/>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t>Hypospadias</a:t>
            </a:r>
          </a:p>
        </p:txBody>
      </p:sp>
      <p:sp>
        <p:nvSpPr>
          <p:cNvPr id="21507" name="Rectangle 3"/>
          <p:cNvSpPr>
            <a:spLocks noGrp="1" noChangeArrowheads="1"/>
          </p:cNvSpPr>
          <p:nvPr>
            <p:ph type="body" idx="1"/>
          </p:nvPr>
        </p:nvSpPr>
        <p:spPr/>
        <p:txBody>
          <a:bodyPr/>
          <a:lstStyle/>
          <a:p>
            <a:r>
              <a:rPr lang="es-ES" dirty="0"/>
              <a:t>Pronunciado
(</a:t>
            </a:r>
            <a:r>
              <a:rPr lang="es-ES" dirty="0" err="1"/>
              <a:t>high</a:t>
            </a:r>
            <a:r>
              <a:rPr lang="es-ES" dirty="0"/>
              <a:t>-</a:t>
            </a:r>
            <a:r>
              <a:rPr lang="es-ES" dirty="0" err="1"/>
              <a:t>poh</a:t>
            </a:r>
            <a:r>
              <a:rPr lang="es-ES" dirty="0"/>
              <a:t>-SPAY-</a:t>
            </a:r>
            <a:r>
              <a:rPr lang="es-ES" dirty="0" err="1"/>
              <a:t>dee</a:t>
            </a:r>
            <a:r>
              <a:rPr lang="es-ES" dirty="0"/>
              <a:t>-as)
Definido
Defecto congénito en el que la uretra se abre en la parte inferior del pene en lugar de al final
</a:t>
            </a:r>
            <a:endParaRPr lang="en-US" dirty="0">
              <a:solidFill>
                <a:schemeClr val="accent2"/>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a:t>Impotence</a:t>
            </a:r>
          </a:p>
        </p:txBody>
      </p:sp>
      <p:sp>
        <p:nvSpPr>
          <p:cNvPr id="22531" name="Rectangle 3"/>
          <p:cNvSpPr>
            <a:spLocks noGrp="1" noChangeArrowheads="1"/>
          </p:cNvSpPr>
          <p:nvPr>
            <p:ph type="body" idx="1"/>
          </p:nvPr>
        </p:nvSpPr>
        <p:spPr/>
        <p:txBody>
          <a:bodyPr/>
          <a:lstStyle/>
          <a:p>
            <a:r>
              <a:rPr lang="es-ES" dirty="0"/>
              <a:t>Pronunciado
(IM-</a:t>
            </a:r>
            <a:r>
              <a:rPr lang="es-ES" dirty="0" err="1"/>
              <a:t>poh</a:t>
            </a:r>
            <a:r>
              <a:rPr lang="es-ES" dirty="0"/>
              <a:t>-</a:t>
            </a:r>
            <a:r>
              <a:rPr lang="es-ES" dirty="0" err="1"/>
              <a:t>tens</a:t>
            </a:r>
            <a:r>
              <a:rPr lang="es-ES" dirty="0"/>
              <a:t>)
Definido
Incapacidad de un macho para lograr o sostener una erección del pene
</a:t>
            </a:r>
            <a:endParaRPr lang="en-US" dirty="0">
              <a:solidFill>
                <a:schemeClr val="accent2"/>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t>Inguinal Hernia</a:t>
            </a:r>
          </a:p>
        </p:txBody>
      </p:sp>
      <p:sp>
        <p:nvSpPr>
          <p:cNvPr id="23555" name="Rectangle 3"/>
          <p:cNvSpPr>
            <a:spLocks noGrp="1" noChangeArrowheads="1"/>
          </p:cNvSpPr>
          <p:nvPr>
            <p:ph type="body" idx="1"/>
          </p:nvPr>
        </p:nvSpPr>
        <p:spPr/>
        <p:txBody>
          <a:bodyPr/>
          <a:lstStyle/>
          <a:p>
            <a:r>
              <a:rPr lang="es-ES" dirty="0"/>
              <a:t>Pronunciado
(ING-</a:t>
            </a:r>
            <a:r>
              <a:rPr lang="es-ES" dirty="0" err="1"/>
              <a:t>gwih</a:t>
            </a:r>
            <a:r>
              <a:rPr lang="es-ES" dirty="0"/>
              <a:t>-</a:t>
            </a:r>
            <a:r>
              <a:rPr lang="es-ES" dirty="0" err="1"/>
              <a:t>nal</a:t>
            </a:r>
            <a:r>
              <a:rPr lang="es-ES" dirty="0"/>
              <a:t> HER-</a:t>
            </a:r>
            <a:r>
              <a:rPr lang="es-ES" dirty="0" err="1"/>
              <a:t>nee</a:t>
            </a:r>
            <a:r>
              <a:rPr lang="es-ES" dirty="0"/>
              <a:t>-ah)
Definido
Protrusión de una parte del intestino a través de un punto debilitado en los músculos y membranas de la región inguinal del abdomen
El intestino empuja, y a veces se llena, todo el saco escrotal en el macho
</a:t>
            </a:r>
            <a:endParaRPr lang="en-US" dirty="0">
              <a:solidFill>
                <a:srgbClr val="00660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t>Orchitis</a:t>
            </a:r>
          </a:p>
        </p:txBody>
      </p:sp>
      <p:sp>
        <p:nvSpPr>
          <p:cNvPr id="24579" name="Rectangle 3"/>
          <p:cNvSpPr>
            <a:spLocks noGrp="1" noChangeArrowheads="1"/>
          </p:cNvSpPr>
          <p:nvPr>
            <p:ph type="body" idx="1"/>
          </p:nvPr>
        </p:nvSpPr>
        <p:spPr>
          <a:xfrm>
            <a:off x="762000" y="1600200"/>
            <a:ext cx="8001000" cy="4267200"/>
          </a:xfrm>
        </p:spPr>
        <p:txBody>
          <a:bodyPr>
            <a:normAutofit lnSpcReduction="10000"/>
          </a:bodyPr>
          <a:lstStyle/>
          <a:p>
            <a:r>
              <a:rPr lang="es-ES" dirty="0"/>
              <a:t>Pronunciado
(o-KIGH-</a:t>
            </a:r>
            <a:r>
              <a:rPr lang="es-ES" dirty="0" err="1"/>
              <a:t>tis</a:t>
            </a:r>
            <a:r>
              <a:rPr lang="es-ES" dirty="0"/>
              <a:t>)
Definido
Inflamación de los testículos debido a un virus, infección bacteriana o lesión
La afección puede afectar a uno o ambos testículos
Normalmente resulta del virus de las paperas
</a:t>
            </a:r>
            <a:endParaRPr lang="en-US" dirty="0">
              <a:solidFill>
                <a:srgbClr val="00660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a:t>Phimosis</a:t>
            </a:r>
          </a:p>
        </p:txBody>
      </p:sp>
      <p:sp>
        <p:nvSpPr>
          <p:cNvPr id="25603" name="Rectangle 3"/>
          <p:cNvSpPr>
            <a:spLocks noGrp="1" noChangeArrowheads="1"/>
          </p:cNvSpPr>
          <p:nvPr>
            <p:ph type="body" idx="1"/>
          </p:nvPr>
        </p:nvSpPr>
        <p:spPr/>
        <p:txBody>
          <a:bodyPr/>
          <a:lstStyle/>
          <a:p>
            <a:r>
              <a:rPr lang="es-ES" dirty="0"/>
              <a:t>Pronunciado
(</a:t>
            </a:r>
            <a:r>
              <a:rPr lang="es-ES" dirty="0" err="1"/>
              <a:t>fih</a:t>
            </a:r>
            <a:r>
              <a:rPr lang="es-ES" dirty="0"/>
              <a:t>-MOH-</a:t>
            </a:r>
            <a:r>
              <a:rPr lang="es-ES" dirty="0" err="1"/>
              <a:t>sis</a:t>
            </a:r>
            <a:r>
              <a:rPr lang="es-ES" dirty="0"/>
              <a:t>)
Definido
Tensión del prepucio (prepucio) del pene que impide que se tire hacia atrás
La apertura del prepucio se estrecha debido a la tensión y puede causar alguna dificultad con la micción
</a:t>
            </a:r>
            <a:endParaRPr lang="en-US" dirty="0">
              <a:solidFill>
                <a:srgbClr val="006600"/>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t>Premature Ejaculation</a:t>
            </a:r>
          </a:p>
        </p:txBody>
      </p:sp>
      <p:sp>
        <p:nvSpPr>
          <p:cNvPr id="26627" name="Rectangle 3"/>
          <p:cNvSpPr>
            <a:spLocks noGrp="1" noChangeArrowheads="1"/>
          </p:cNvSpPr>
          <p:nvPr>
            <p:ph type="body" idx="1"/>
          </p:nvPr>
        </p:nvSpPr>
        <p:spPr/>
        <p:txBody>
          <a:bodyPr/>
          <a:lstStyle/>
          <a:p>
            <a:r>
              <a:rPr lang="es-ES" dirty="0"/>
              <a:t>Pronunciado
(prematuro </a:t>
            </a:r>
            <a:r>
              <a:rPr lang="es-ES" dirty="0" err="1"/>
              <a:t>ee</a:t>
            </a:r>
            <a:r>
              <a:rPr lang="es-ES" dirty="0"/>
              <a:t>-</a:t>
            </a:r>
            <a:r>
              <a:rPr lang="es-ES" dirty="0" err="1"/>
              <a:t>jak</a:t>
            </a:r>
            <a:r>
              <a:rPr lang="es-ES" dirty="0"/>
              <a:t>-</a:t>
            </a:r>
            <a:r>
              <a:rPr lang="es-ES" dirty="0" err="1"/>
              <a:t>yoo</a:t>
            </a:r>
            <a:r>
              <a:rPr lang="es-ES" dirty="0"/>
              <a:t>-LAY-</a:t>
            </a:r>
            <a:r>
              <a:rPr lang="es-ES" dirty="0" err="1"/>
              <a:t>shun</a:t>
            </a:r>
            <a:r>
              <a:rPr lang="es-ES" dirty="0"/>
              <a:t>)
Definido
Descarga del líquido seminal antes de la erección completa del pene o inmediatamente después de que el pene se haya introducido en el canal vaginal
</a:t>
            </a:r>
            <a:endParaRPr lang="en-US" dirty="0">
              <a:solidFill>
                <a:schemeClr val="accent2"/>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a:t>Prostatitis</a:t>
            </a:r>
          </a:p>
        </p:txBody>
      </p:sp>
      <p:sp>
        <p:nvSpPr>
          <p:cNvPr id="27651" name="Rectangle 3"/>
          <p:cNvSpPr>
            <a:spLocks noGrp="1" noChangeArrowheads="1"/>
          </p:cNvSpPr>
          <p:nvPr>
            <p:ph type="body" idx="1"/>
          </p:nvPr>
        </p:nvSpPr>
        <p:spPr/>
        <p:txBody>
          <a:bodyPr/>
          <a:lstStyle/>
          <a:p>
            <a:r>
              <a:rPr lang="es-ES" dirty="0"/>
              <a:t>Pronunciado
(</a:t>
            </a:r>
            <a:r>
              <a:rPr lang="es-ES" dirty="0" err="1"/>
              <a:t>pross</a:t>
            </a:r>
            <a:r>
              <a:rPr lang="es-ES" dirty="0"/>
              <a:t>-tah-TYE-</a:t>
            </a:r>
            <a:r>
              <a:rPr lang="es-ES" dirty="0" err="1"/>
              <a:t>tis</a:t>
            </a:r>
            <a:r>
              <a:rPr lang="es-ES" dirty="0"/>
              <a:t>)
Definido
Inflamación de la glándula prostática
Puede ser agudo o crónico
Puede deberse a una invasión bacteriana</a:t>
            </a:r>
            <a:endParaRPr lang="en-US" dirty="0">
              <a:solidFill>
                <a:srgbClr val="006600"/>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a:t>Varicocele</a:t>
            </a:r>
          </a:p>
        </p:txBody>
      </p:sp>
      <p:sp>
        <p:nvSpPr>
          <p:cNvPr id="28675" name="Rectangle 3"/>
          <p:cNvSpPr>
            <a:spLocks noGrp="1" noChangeArrowheads="1"/>
          </p:cNvSpPr>
          <p:nvPr>
            <p:ph type="body" idx="1"/>
          </p:nvPr>
        </p:nvSpPr>
        <p:spPr/>
        <p:txBody>
          <a:bodyPr/>
          <a:lstStyle/>
          <a:p>
            <a:r>
              <a:rPr lang="es-ES" dirty="0"/>
              <a:t>Pronunciado
(VAIR-</a:t>
            </a:r>
            <a:r>
              <a:rPr lang="es-ES" dirty="0" err="1"/>
              <a:t>ih</a:t>
            </a:r>
            <a:r>
              <a:rPr lang="es-ES" dirty="0"/>
              <a:t>-</a:t>
            </a:r>
            <a:r>
              <a:rPr lang="es-ES" dirty="0" err="1"/>
              <a:t>koh-seel</a:t>
            </a:r>
            <a:r>
              <a:rPr lang="es-ES" dirty="0"/>
              <a:t>)
Definido
Dilatación anormal de las venas del cordón espermático que conduce al testículo
</a:t>
            </a:r>
            <a:endParaRPr lang="en-US" dirty="0">
              <a:solidFill>
                <a:schemeClr val="accent2"/>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ctrTitle"/>
          </p:nvPr>
        </p:nvSpPr>
        <p:spPr>
          <a:xfrm>
            <a:off x="3124200" y="1524000"/>
            <a:ext cx="5638800" cy="990600"/>
          </a:xfrm>
        </p:spPr>
        <p:txBody>
          <a:bodyPr>
            <a:normAutofit fontScale="90000"/>
          </a:bodyPr>
          <a:lstStyle/>
          <a:p>
            <a:r>
              <a:rPr lang="en-US" sz="3200" dirty="0"/>
              <a:t>ENFERMEDADES DE TRANSMISIÓN SEXUAL
</a:t>
            </a:r>
          </a:p>
        </p:txBody>
      </p:sp>
      <p:sp>
        <p:nvSpPr>
          <p:cNvPr id="30723" name="Rectangle 3"/>
          <p:cNvSpPr>
            <a:spLocks noGrp="1" noChangeArrowheads="1"/>
          </p:cNvSpPr>
          <p:nvPr>
            <p:ph type="subTitle" idx="1"/>
          </p:nvPr>
        </p:nvSpPr>
        <p:spPr>
          <a:xfrm>
            <a:off x="3124200" y="3352800"/>
            <a:ext cx="5638800" cy="1143000"/>
          </a:xfrm>
        </p:spPr>
        <p:txBody>
          <a:bodyPr/>
          <a:lstStyle/>
          <a:p>
            <a:r>
              <a:rPr lang="en-US" sz="4400"/>
              <a:t>Male and Female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685800" y="0"/>
            <a:ext cx="7772400" cy="1219200"/>
          </a:xfrm>
        </p:spPr>
        <p:txBody>
          <a:bodyPr/>
          <a:lstStyle/>
          <a:p>
            <a:r>
              <a:rPr lang="en-US"/>
              <a:t>AIDS</a:t>
            </a:r>
          </a:p>
        </p:txBody>
      </p:sp>
      <p:sp>
        <p:nvSpPr>
          <p:cNvPr id="31747" name="Rectangle 3"/>
          <p:cNvSpPr>
            <a:spLocks noGrp="1" noChangeArrowheads="1"/>
          </p:cNvSpPr>
          <p:nvPr>
            <p:ph type="body" idx="1"/>
          </p:nvPr>
        </p:nvSpPr>
        <p:spPr>
          <a:xfrm>
            <a:off x="533400" y="1219200"/>
            <a:ext cx="8229600" cy="4876800"/>
          </a:xfrm>
        </p:spPr>
        <p:txBody>
          <a:bodyPr/>
          <a:lstStyle/>
          <a:p>
            <a:pPr>
              <a:lnSpc>
                <a:spcPct val="90000"/>
              </a:lnSpc>
            </a:pPr>
            <a:r>
              <a:rPr lang="es-ES" dirty="0"/>
              <a:t>Pronunciado
(Síndrome de Inmunodeficiencia Adquirida)
Definido
Virus mortal que destruye el sistema inmunitario del cuerpo invadiendo los linfocitos T auxiliares (células T)
Las células T juegan un papel importante en la respuesta inmunitaria del cuerpo 
El virus de inmunodeficiencia humana (VIH) se replica dentro de los linfocitos T, destruye el linfocitos y luego invade otros linfocitos
</a:t>
            </a:r>
            <a:endParaRPr lang="en-US" dirty="0">
              <a:solidFill>
                <a:srgbClr val="006600"/>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a:t>Chlamydia</a:t>
            </a:r>
          </a:p>
        </p:txBody>
      </p:sp>
      <p:sp>
        <p:nvSpPr>
          <p:cNvPr id="32771" name="Rectangle 3"/>
          <p:cNvSpPr>
            <a:spLocks noGrp="1" noChangeArrowheads="1"/>
          </p:cNvSpPr>
          <p:nvPr>
            <p:ph type="body" idx="1"/>
          </p:nvPr>
        </p:nvSpPr>
        <p:spPr/>
        <p:txBody>
          <a:bodyPr/>
          <a:lstStyle/>
          <a:p>
            <a:r>
              <a:rPr lang="es-ES" dirty="0"/>
              <a:t>Pronunciado
(</a:t>
            </a:r>
            <a:r>
              <a:rPr lang="es-ES" dirty="0" err="1"/>
              <a:t>klah</a:t>
            </a:r>
            <a:r>
              <a:rPr lang="es-ES" dirty="0"/>
              <a:t>-MID-</a:t>
            </a:r>
            <a:r>
              <a:rPr lang="es-ES" dirty="0" err="1"/>
              <a:t>ee</a:t>
            </a:r>
            <a:r>
              <a:rPr lang="es-ES" dirty="0"/>
              <a:t>-ah)
Definido
Infección bacteriana de transmisión sexual que causa inflamación del cuello uterino en las mujeres e inflamación de la uretra y el epidídimo en los hombres
</a:t>
            </a:r>
            <a:endParaRPr lang="en-US" dirty="0">
              <a:solidFill>
                <a:schemeClr val="accent2"/>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3"/>
          <p:cNvSpPr>
            <a:spLocks noGrp="1" noChangeArrowheads="1"/>
          </p:cNvSpPr>
          <p:nvPr>
            <p:ph type="body" idx="1"/>
          </p:nvPr>
        </p:nvSpPr>
        <p:spPr>
          <a:xfrm>
            <a:off x="685800" y="1524000"/>
            <a:ext cx="8077200" cy="4419600"/>
          </a:xfrm>
        </p:spPr>
        <p:txBody>
          <a:bodyPr>
            <a:normAutofit lnSpcReduction="10000"/>
          </a:bodyPr>
          <a:lstStyle/>
          <a:p>
            <a:pPr>
              <a:lnSpc>
                <a:spcPct val="90000"/>
              </a:lnSpc>
            </a:pPr>
            <a:r>
              <a:rPr lang="es-ES" dirty="0"/>
              <a:t>Pronunciado
(JEN-</a:t>
            </a:r>
            <a:r>
              <a:rPr lang="es-ES" dirty="0" err="1"/>
              <a:t>ih</a:t>
            </a:r>
            <a:r>
              <a:rPr lang="es-ES" dirty="0"/>
              <a:t>-tal HER-</a:t>
            </a:r>
            <a:r>
              <a:rPr lang="es-ES" dirty="0" err="1"/>
              <a:t>peez</a:t>
            </a:r>
            <a:r>
              <a:rPr lang="es-ES" dirty="0"/>
              <a:t>)
Definido
Infección viral altamente contagiosa de los genitales masculinos y femeninos, causada por el virus del herpes simple (VHS-2)
También conocido como herpes venéreo
Difiere de otras enfermedades de transmisión sexual en que puede reaparecer espontáneamente una vez que el virus ha sido adquirido
</a:t>
            </a:r>
            <a:endParaRPr lang="en-US" dirty="0">
              <a:solidFill>
                <a:srgbClr val="006600"/>
              </a:solidFill>
            </a:endParaRPr>
          </a:p>
        </p:txBody>
      </p:sp>
      <p:sp>
        <p:nvSpPr>
          <p:cNvPr id="33796" name="Rectangle 4"/>
          <p:cNvSpPr>
            <a:spLocks noGrp="1" noChangeArrowheads="1"/>
          </p:cNvSpPr>
          <p:nvPr>
            <p:ph type="title"/>
          </p:nvPr>
        </p:nvSpPr>
        <p:spPr/>
        <p:txBody>
          <a:bodyPr/>
          <a:lstStyle/>
          <a:p>
            <a:r>
              <a:rPr lang="en-US"/>
              <a:t>Genital Herpes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a:t>Genital Warts</a:t>
            </a:r>
          </a:p>
        </p:txBody>
      </p:sp>
      <p:sp>
        <p:nvSpPr>
          <p:cNvPr id="34819" name="Rectangle 3"/>
          <p:cNvSpPr>
            <a:spLocks noGrp="1" noChangeArrowheads="1"/>
          </p:cNvSpPr>
          <p:nvPr>
            <p:ph type="body" idx="1"/>
          </p:nvPr>
        </p:nvSpPr>
        <p:spPr>
          <a:xfrm>
            <a:off x="685800" y="1295400"/>
            <a:ext cx="8001000" cy="4800600"/>
          </a:xfrm>
        </p:spPr>
        <p:txBody>
          <a:bodyPr>
            <a:normAutofit lnSpcReduction="10000"/>
          </a:bodyPr>
          <a:lstStyle/>
          <a:p>
            <a:pPr>
              <a:lnSpc>
                <a:spcPct val="90000"/>
              </a:lnSpc>
            </a:pPr>
            <a:r>
              <a:rPr lang="es-ES" dirty="0"/>
              <a:t>Pronunciado
(JEN-</a:t>
            </a:r>
            <a:r>
              <a:rPr lang="es-ES" dirty="0" err="1"/>
              <a:t>ih</a:t>
            </a:r>
            <a:r>
              <a:rPr lang="es-ES" dirty="0"/>
              <a:t>-tal verrugas)
Definido
Crecimientos pequeños, similares a coliflor, carnosos generalmente vistos a lo largo del pene en el macho y en o cerca de la vagina en las mujeres
Causado por el virus del papiloma humano (VPH)
Transmitido de persona a persona a través de relaciones sexuales
</a:t>
            </a:r>
            <a:endParaRPr lang="en-US" dirty="0">
              <a:solidFill>
                <a:srgbClr val="006600"/>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a:t>Gonorrhea</a:t>
            </a:r>
          </a:p>
        </p:txBody>
      </p:sp>
      <p:sp>
        <p:nvSpPr>
          <p:cNvPr id="35843" name="Rectangle 3"/>
          <p:cNvSpPr>
            <a:spLocks noGrp="1" noChangeArrowheads="1"/>
          </p:cNvSpPr>
          <p:nvPr>
            <p:ph type="body" idx="1"/>
          </p:nvPr>
        </p:nvSpPr>
        <p:spPr>
          <a:xfrm>
            <a:off x="457200" y="1371600"/>
            <a:ext cx="8305800" cy="4800600"/>
          </a:xfrm>
        </p:spPr>
        <p:txBody>
          <a:bodyPr>
            <a:normAutofit lnSpcReduction="10000"/>
          </a:bodyPr>
          <a:lstStyle/>
          <a:p>
            <a:pPr>
              <a:lnSpc>
                <a:spcPct val="90000"/>
              </a:lnSpc>
            </a:pPr>
            <a:r>
              <a:rPr lang="es-ES" dirty="0"/>
              <a:t>Pronunciado
(</a:t>
            </a:r>
            <a:r>
              <a:rPr lang="es-ES" dirty="0" err="1"/>
              <a:t>gon</a:t>
            </a:r>
            <a:r>
              <a:rPr lang="es-ES" dirty="0"/>
              <a:t>-oh-REE-ah)
Definido
Infección bacteriana de transmisión sexual de la membrana mucosa del tracto genital en hombres y mujeres, causada por </a:t>
            </a:r>
            <a:r>
              <a:rPr lang="es-ES" dirty="0" err="1"/>
              <a:t>Neisseria</a:t>
            </a:r>
            <a:r>
              <a:rPr lang="es-ES" dirty="0"/>
              <a:t> </a:t>
            </a:r>
            <a:r>
              <a:rPr lang="es-ES" dirty="0" err="1"/>
              <a:t>gonorrhoeae</a:t>
            </a:r>
            <a:r>
              <a:rPr lang="es-ES" dirty="0"/>
              <a:t>
Difusión por relaciones sexuales con una pareja infectada
Puede pasar de la madre infectada a su bebé durante el proceso de parto
</a:t>
            </a:r>
            <a:endParaRPr lang="en-US" dirty="0">
              <a:solidFill>
                <a:srgbClr val="006600"/>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a:t>Syphilis</a:t>
            </a:r>
          </a:p>
        </p:txBody>
      </p:sp>
      <p:sp>
        <p:nvSpPr>
          <p:cNvPr id="36867" name="Rectangle 3"/>
          <p:cNvSpPr>
            <a:spLocks noGrp="1" noChangeArrowheads="1"/>
          </p:cNvSpPr>
          <p:nvPr>
            <p:ph type="body" idx="1"/>
          </p:nvPr>
        </p:nvSpPr>
        <p:spPr>
          <a:xfrm>
            <a:off x="457200" y="1219200"/>
            <a:ext cx="8305800" cy="4724400"/>
          </a:xfrm>
        </p:spPr>
        <p:txBody>
          <a:bodyPr>
            <a:normAutofit fontScale="92500"/>
          </a:bodyPr>
          <a:lstStyle/>
          <a:p>
            <a:r>
              <a:rPr lang="es-ES" dirty="0"/>
              <a:t>Pronunciado
(SIF-</a:t>
            </a:r>
            <a:r>
              <a:rPr lang="es-ES" dirty="0" err="1"/>
              <a:t>ih</a:t>
            </a:r>
            <a:r>
              <a:rPr lang="es-ES" dirty="0"/>
              <a:t>-lis)
Definido
Enfermedad de transmisión sexual caracterizada por lesiones que pueden involucrar cualquier órgano o tejido
Difusión por relaciones sexuales con una pareja infectada
Si no se trata, la enfermedad pasa por tres etapas, cada una con signos y síntomas característicos
</a:t>
            </a:r>
            <a:endParaRPr lang="en-US" dirty="0">
              <a:solidFill>
                <a:srgbClr val="006600"/>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3"/>
          <p:cNvSpPr>
            <a:spLocks noGrp="1" noChangeArrowheads="1"/>
          </p:cNvSpPr>
          <p:nvPr>
            <p:ph type="body" idx="1"/>
          </p:nvPr>
        </p:nvSpPr>
        <p:spPr>
          <a:xfrm>
            <a:off x="457200" y="1447800"/>
            <a:ext cx="8229600" cy="4648200"/>
          </a:xfrm>
        </p:spPr>
        <p:txBody>
          <a:bodyPr/>
          <a:lstStyle/>
          <a:p>
            <a:r>
              <a:rPr lang="es-ES" dirty="0"/>
              <a:t>Sífilis primaria
Caracterizado por la aparición de una pequeña pústula roja en la piel o la membrana mucosa
Conocido como un </a:t>
            </a:r>
            <a:r>
              <a:rPr lang="es-ES" dirty="0" err="1"/>
              <a:t>chancre</a:t>
            </a:r>
            <a:r>
              <a:rPr lang="es-ES" dirty="0"/>
              <a:t>
Se desarrolla en el pene del macho y los labios de la vagina en las hembras
Aparece entre 10 días y unas semanas después de la exposición
</a:t>
            </a:r>
            <a:endParaRPr lang="en-US" dirty="0">
              <a:solidFill>
                <a:srgbClr val="006600"/>
              </a:solidFill>
            </a:endParaRPr>
          </a:p>
        </p:txBody>
      </p:sp>
      <p:sp>
        <p:nvSpPr>
          <p:cNvPr id="37892" name="Rectangle 4"/>
          <p:cNvSpPr>
            <a:spLocks noGrp="1" noChangeArrowheads="1"/>
          </p:cNvSpPr>
          <p:nvPr>
            <p:ph type="title"/>
          </p:nvPr>
        </p:nvSpPr>
        <p:spPr/>
        <p:txBody>
          <a:bodyPr/>
          <a:lstStyle/>
          <a:p>
            <a:r>
              <a:rPr lang="en-US"/>
              <a:t>Syphilis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3"/>
          <p:cNvSpPr>
            <a:spLocks noGrp="1" noChangeArrowheads="1"/>
          </p:cNvSpPr>
          <p:nvPr>
            <p:ph type="body" idx="1"/>
          </p:nvPr>
        </p:nvSpPr>
        <p:spPr>
          <a:xfrm>
            <a:off x="457200" y="1295400"/>
            <a:ext cx="8229600" cy="4724400"/>
          </a:xfrm>
        </p:spPr>
        <p:txBody>
          <a:bodyPr/>
          <a:lstStyle/>
          <a:p>
            <a:r>
              <a:rPr lang="es-ES" dirty="0"/>
              <a:t>Sífilis secundaria
Ocurre aproximadamente dos meses más tarde si la fase primaria no se trata
El signo dominante es erupción no picazón en las palmas de las manos y las plantas de los pies
También puede experimentar dolor de cabeza, dolor de garganta, fiebre, malestar general, anorexia y dolor óseo y articular
</a:t>
            </a:r>
            <a:endParaRPr lang="en-US" dirty="0">
              <a:solidFill>
                <a:srgbClr val="006600"/>
              </a:solidFill>
            </a:endParaRPr>
          </a:p>
        </p:txBody>
      </p:sp>
      <p:sp>
        <p:nvSpPr>
          <p:cNvPr id="38916" name="Rectangle 4"/>
          <p:cNvSpPr>
            <a:spLocks noGrp="1" noChangeArrowheads="1"/>
          </p:cNvSpPr>
          <p:nvPr>
            <p:ph type="title"/>
          </p:nvPr>
        </p:nvSpPr>
        <p:spPr/>
        <p:txBody>
          <a:bodyPr/>
          <a:lstStyle/>
          <a:p>
            <a:r>
              <a:rPr lang="en-US"/>
              <a:t>Syphilis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body" idx="1"/>
          </p:nvPr>
        </p:nvSpPr>
        <p:spPr>
          <a:xfrm>
            <a:off x="457200" y="1295400"/>
            <a:ext cx="8229600" cy="4572000"/>
          </a:xfrm>
        </p:spPr>
        <p:txBody>
          <a:bodyPr/>
          <a:lstStyle/>
          <a:p>
            <a:r>
              <a:rPr lang="es-ES" dirty="0"/>
              <a:t>Sífilis secundaria
La enfermedad sigue siendo contagiosa durante la segunda etapa
Se puede tratar eficazmente con penicilina
El período de inactividad sigue la etapa secundaria
Durante 5 a 20 años antes de reaparecer en su etapa final
</a:t>
            </a:r>
            <a:endParaRPr lang="en-US" sz="2800" dirty="0">
              <a:solidFill>
                <a:srgbClr val="006600"/>
              </a:solidFill>
            </a:endParaRPr>
          </a:p>
        </p:txBody>
      </p:sp>
      <p:sp>
        <p:nvSpPr>
          <p:cNvPr id="60419" name="Rectangle 3"/>
          <p:cNvSpPr>
            <a:spLocks noGrp="1" noChangeArrowheads="1"/>
          </p:cNvSpPr>
          <p:nvPr>
            <p:ph type="title"/>
          </p:nvPr>
        </p:nvSpPr>
        <p:spPr/>
        <p:txBody>
          <a:bodyPr/>
          <a:lstStyle/>
          <a:p>
            <a:r>
              <a:rPr lang="en-US"/>
              <a:t>Syphilis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3"/>
          <p:cNvSpPr>
            <a:spLocks noGrp="1" noChangeArrowheads="1"/>
          </p:cNvSpPr>
          <p:nvPr>
            <p:ph type="body" idx="1"/>
          </p:nvPr>
        </p:nvSpPr>
        <p:spPr/>
        <p:txBody>
          <a:bodyPr>
            <a:normAutofit lnSpcReduction="10000"/>
          </a:bodyPr>
          <a:lstStyle/>
          <a:p>
            <a:r>
              <a:rPr lang="es-ES" dirty="0"/>
              <a:t>Sífilis terciaria
Etapa final y más grave de la enfermedad no tratada
En tercera etapa, las lesiones han invadido órganos y sistemas corporales
Las lesiones de la sífilis terciaria no son reversibles, no responden al tratamiento con penicilina y pueden conducir a trastornos potencialmente mortales del cerebro, la médula espinal y el corazón
</a:t>
            </a:r>
            <a:endParaRPr lang="en-US" dirty="0"/>
          </a:p>
        </p:txBody>
      </p:sp>
      <p:sp>
        <p:nvSpPr>
          <p:cNvPr id="39940" name="Rectangle 4"/>
          <p:cNvSpPr>
            <a:spLocks noGrp="1" noChangeArrowheads="1"/>
          </p:cNvSpPr>
          <p:nvPr>
            <p:ph type="title"/>
          </p:nvPr>
        </p:nvSpPr>
        <p:spPr/>
        <p:txBody>
          <a:bodyPr/>
          <a:lstStyle/>
          <a:p>
            <a:r>
              <a:rPr lang="en-US"/>
              <a:t>Syphilis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Rectangle 4"/>
          <p:cNvSpPr>
            <a:spLocks noGrp="1" noChangeArrowheads="1"/>
          </p:cNvSpPr>
          <p:nvPr>
            <p:ph type="title"/>
          </p:nvPr>
        </p:nvSpPr>
        <p:spPr/>
        <p:txBody>
          <a:bodyPr/>
          <a:lstStyle/>
          <a:p>
            <a:r>
              <a:rPr lang="en-US"/>
              <a:t>Syphilis</a:t>
            </a:r>
          </a:p>
        </p:txBody>
      </p:sp>
      <p:pic>
        <p:nvPicPr>
          <p:cNvPr id="41989" name="Picture 5" descr="37"/>
          <p:cNvPicPr>
            <a:picLocks noChangeAspect="1" noChangeArrowheads="1"/>
          </p:cNvPicPr>
          <p:nvPr/>
        </p:nvPicPr>
        <p:blipFill>
          <a:blip r:embed="rId3" cstate="print"/>
          <a:srcRect/>
          <a:stretch>
            <a:fillRect/>
          </a:stretch>
        </p:blipFill>
        <p:spPr bwMode="auto">
          <a:xfrm>
            <a:off x="3581400" y="1371600"/>
            <a:ext cx="4933950" cy="4572000"/>
          </a:xfrm>
          <a:prstGeom prst="rect">
            <a:avLst/>
          </a:prstGeom>
          <a:noFill/>
        </p:spPr>
      </p:pic>
      <p:sp>
        <p:nvSpPr>
          <p:cNvPr id="41987" name="Rectangle 3"/>
          <p:cNvSpPr>
            <a:spLocks noGrp="1" noChangeArrowheads="1"/>
          </p:cNvSpPr>
          <p:nvPr>
            <p:ph type="body" idx="1"/>
          </p:nvPr>
        </p:nvSpPr>
        <p:spPr>
          <a:xfrm>
            <a:off x="457200" y="1447800"/>
            <a:ext cx="2667000" cy="1143000"/>
          </a:xfrm>
        </p:spPr>
        <p:txBody>
          <a:bodyPr/>
          <a:lstStyle/>
          <a:p>
            <a:pPr marL="0" indent="0">
              <a:buFontTx/>
              <a:buNone/>
            </a:pPr>
            <a:r>
              <a:rPr lang="en-US" sz="2800">
                <a:solidFill>
                  <a:schemeClr val="tx1"/>
                </a:solidFill>
              </a:rPr>
              <a:t>Primary Syphilis: Male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a:t>Trichomoniasis</a:t>
            </a:r>
          </a:p>
        </p:txBody>
      </p:sp>
      <p:sp>
        <p:nvSpPr>
          <p:cNvPr id="40963" name="Rectangle 3"/>
          <p:cNvSpPr>
            <a:spLocks noGrp="1" noChangeArrowheads="1"/>
          </p:cNvSpPr>
          <p:nvPr>
            <p:ph type="body" idx="1"/>
          </p:nvPr>
        </p:nvSpPr>
        <p:spPr>
          <a:xfrm>
            <a:off x="457200" y="1447800"/>
            <a:ext cx="8229600" cy="4876800"/>
          </a:xfrm>
        </p:spPr>
        <p:txBody>
          <a:bodyPr/>
          <a:lstStyle/>
          <a:p>
            <a:pPr>
              <a:lnSpc>
                <a:spcPct val="90000"/>
              </a:lnSpc>
            </a:pPr>
            <a:r>
              <a:rPr lang="es-ES" dirty="0"/>
              <a:t>Pronunciado
(</a:t>
            </a:r>
            <a:r>
              <a:rPr lang="es-ES" dirty="0" err="1"/>
              <a:t>Trick</a:t>
            </a:r>
            <a:r>
              <a:rPr lang="es-ES" dirty="0"/>
              <a:t>-oh-</a:t>
            </a:r>
            <a:r>
              <a:rPr lang="es-ES" dirty="0" err="1"/>
              <a:t>moh</a:t>
            </a:r>
            <a:r>
              <a:rPr lang="es-ES" dirty="0"/>
              <a:t>-NYE-as-</a:t>
            </a:r>
            <a:r>
              <a:rPr lang="es-ES" dirty="0" err="1"/>
              <a:t>sis</a:t>
            </a:r>
            <a:r>
              <a:rPr lang="es-ES" dirty="0"/>
              <a:t>)
Definido
Infección </a:t>
            </a:r>
            <a:r>
              <a:rPr lang="es-ES" dirty="0" err="1"/>
              <a:t>protozoal</a:t>
            </a:r>
            <a:r>
              <a:rPr lang="es-ES" dirty="0"/>
              <a:t> de transmisión sexual de la vagina, la uretra o la próstata
El organismo causante es </a:t>
            </a:r>
            <a:r>
              <a:rPr lang="es-ES" dirty="0" err="1"/>
              <a:t>Trichomonas</a:t>
            </a:r>
            <a:r>
              <a:rPr lang="es-ES" dirty="0"/>
              <a:t> </a:t>
            </a:r>
            <a:r>
              <a:rPr lang="es-ES" dirty="0" err="1"/>
              <a:t>vaginalis</a:t>
            </a:r>
            <a:r>
              <a:rPr lang="es-ES" dirty="0"/>
              <a:t>
Las mujeres experimentarán picazón y ardor, y una secreción vaginal de fuerte olor que es de color amarillo verdoso
</a:t>
            </a:r>
            <a:endParaRPr lang="en-US" sz="2800" i="1" dirty="0">
              <a:solidFill>
                <a:srgbClr val="006600"/>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ctrTitle"/>
          </p:nvPr>
        </p:nvSpPr>
        <p:spPr>
          <a:xfrm>
            <a:off x="3124200" y="1143000"/>
            <a:ext cx="5715000" cy="1676400"/>
          </a:xfrm>
        </p:spPr>
        <p:txBody>
          <a:bodyPr/>
          <a:lstStyle/>
          <a:p>
            <a:r>
              <a:rPr lang="en-US" sz="3200" dirty="0"/>
              <a:t>DIAGNOSTIC</a:t>
            </a:r>
            <a:br>
              <a:rPr lang="en-US" sz="3200" dirty="0"/>
            </a:br>
            <a:r>
              <a:rPr lang="en-US" sz="3200" dirty="0"/>
              <a:t>TECHNIQUES, TREATMENTS AND PROCEDURES</a:t>
            </a:r>
          </a:p>
        </p:txBody>
      </p:sp>
      <p:sp>
        <p:nvSpPr>
          <p:cNvPr id="44035" name="Rectangle 3"/>
          <p:cNvSpPr>
            <a:spLocks noGrp="1" noChangeArrowheads="1"/>
          </p:cNvSpPr>
          <p:nvPr>
            <p:ph type="subTitle" idx="1"/>
          </p:nvPr>
        </p:nvSpPr>
        <p:spPr>
          <a:xfrm>
            <a:off x="3200400" y="3581400"/>
            <a:ext cx="5638800" cy="1752600"/>
          </a:xfrm>
        </p:spPr>
        <p:txBody>
          <a:bodyPr>
            <a:normAutofit fontScale="92500"/>
          </a:bodyPr>
          <a:lstStyle/>
          <a:p>
            <a:r>
              <a:rPr lang="en-US" sz="4400"/>
              <a:t>Male </a:t>
            </a:r>
          </a:p>
          <a:p>
            <a:r>
              <a:rPr lang="en-US" sz="4400"/>
              <a:t>Reproductive System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57200" y="304800"/>
            <a:ext cx="8305800" cy="1143000"/>
          </a:xfrm>
        </p:spPr>
        <p:txBody>
          <a:bodyPr>
            <a:normAutofit fontScale="90000"/>
          </a:bodyPr>
          <a:lstStyle/>
          <a:p>
            <a:r>
              <a:rPr lang="en-US"/>
              <a:t>Diagnostic Techniques, Treatments, and Procedures</a:t>
            </a:r>
          </a:p>
        </p:txBody>
      </p:sp>
      <p:sp>
        <p:nvSpPr>
          <p:cNvPr id="45059" name="Rectangle 3"/>
          <p:cNvSpPr>
            <a:spLocks noGrp="1" noChangeArrowheads="1"/>
          </p:cNvSpPr>
          <p:nvPr>
            <p:ph type="body" idx="1"/>
          </p:nvPr>
        </p:nvSpPr>
        <p:spPr>
          <a:xfrm>
            <a:off x="685800" y="1671638"/>
            <a:ext cx="7772400" cy="4043362"/>
          </a:xfrm>
        </p:spPr>
        <p:txBody>
          <a:bodyPr/>
          <a:lstStyle/>
          <a:p>
            <a:r>
              <a:rPr lang="es-ES" dirty="0"/>
              <a:t>Castración
Extirpación quirúrgica de los testículos en el macho (o los ovarios en la hembra)
Conocida como </a:t>
            </a:r>
            <a:r>
              <a:rPr lang="es-ES" dirty="0" err="1"/>
              <a:t>ororquiectomía</a:t>
            </a:r>
            <a:r>
              <a:rPr lang="es-ES" dirty="0"/>
              <a:t> u orquiectomía en el varón
Conocida como ooforectomía en la hembra
</a:t>
            </a:r>
            <a:endParaRPr lang="en-US" dirty="0">
              <a:solidFill>
                <a:schemeClr val="accent2"/>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3"/>
          <p:cNvSpPr>
            <a:spLocks noGrp="1" noChangeArrowheads="1"/>
          </p:cNvSpPr>
          <p:nvPr>
            <p:ph type="body" idx="1"/>
          </p:nvPr>
        </p:nvSpPr>
        <p:spPr>
          <a:xfrm>
            <a:off x="685800" y="1671638"/>
            <a:ext cx="7772400" cy="4021137"/>
          </a:xfrm>
        </p:spPr>
        <p:txBody>
          <a:bodyPr/>
          <a:lstStyle/>
          <a:p>
            <a:r>
              <a:rPr lang="en-US" dirty="0"/>
              <a:t>Cystoscopy</a:t>
            </a:r>
          </a:p>
          <a:p>
            <a:pPr lvl="1"/>
            <a:r>
              <a:rPr lang="es-ES" dirty="0">
                <a:solidFill>
                  <a:schemeClr val="accent2"/>
                </a:solidFill>
              </a:rPr>
              <a:t>Proceso de visualización del tracto urinario a través de un cistoscopio que se ha insertado en la uretra
</a:t>
            </a:r>
            <a:r>
              <a:rPr lang="en-US" dirty="0"/>
              <a:t>Circumcision</a:t>
            </a:r>
          </a:p>
          <a:p>
            <a:pPr lvl="1"/>
            <a:r>
              <a:rPr lang="es-ES" dirty="0">
                <a:solidFill>
                  <a:schemeClr val="accent2"/>
                </a:solidFill>
              </a:rPr>
              <a:t>Procedimiento quirúrgico en el que se extrae el prepucio (prepucio) del pene
</a:t>
            </a:r>
            <a:endParaRPr lang="en-US" dirty="0">
              <a:solidFill>
                <a:schemeClr val="accent2"/>
              </a:solidFill>
            </a:endParaRPr>
          </a:p>
        </p:txBody>
      </p:sp>
      <p:sp>
        <p:nvSpPr>
          <p:cNvPr id="46084" name="Rectangle 4"/>
          <p:cNvSpPr>
            <a:spLocks noGrp="1" noChangeArrowheads="1"/>
          </p:cNvSpPr>
          <p:nvPr>
            <p:ph type="title"/>
          </p:nvPr>
        </p:nvSpPr>
        <p:spPr>
          <a:xfrm>
            <a:off x="457200" y="304800"/>
            <a:ext cx="8305800" cy="1143000"/>
          </a:xfrm>
        </p:spPr>
        <p:txBody>
          <a:bodyPr>
            <a:normAutofit fontScale="90000"/>
          </a:bodyPr>
          <a:lstStyle/>
          <a:p>
            <a:r>
              <a:rPr lang="en-US"/>
              <a:t>Diagnostic Techniques, </a:t>
            </a:r>
            <a:br>
              <a:rPr lang="en-US"/>
            </a:br>
            <a:r>
              <a:rPr lang="en-US"/>
              <a:t>Treatments, and Procedures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Rectangle 4"/>
          <p:cNvSpPr>
            <a:spLocks noGrp="1" noChangeArrowheads="1"/>
          </p:cNvSpPr>
          <p:nvPr>
            <p:ph type="title"/>
          </p:nvPr>
        </p:nvSpPr>
        <p:spPr>
          <a:xfrm>
            <a:off x="457200" y="304800"/>
            <a:ext cx="8229600" cy="1066800"/>
          </a:xfrm>
        </p:spPr>
        <p:txBody>
          <a:bodyPr>
            <a:normAutofit fontScale="90000"/>
          </a:bodyPr>
          <a:lstStyle/>
          <a:p>
            <a:r>
              <a:rPr lang="en-US"/>
              <a:t>Diagnostic Techniques, </a:t>
            </a:r>
            <a:br>
              <a:rPr lang="en-US"/>
            </a:br>
            <a:r>
              <a:rPr lang="en-US"/>
              <a:t>Treatments, and Procedures</a:t>
            </a:r>
          </a:p>
        </p:txBody>
      </p:sp>
      <p:pic>
        <p:nvPicPr>
          <p:cNvPr id="47110" name="Picture 6" descr="42"/>
          <p:cNvPicPr>
            <a:picLocks noChangeAspect="1" noChangeArrowheads="1"/>
          </p:cNvPicPr>
          <p:nvPr/>
        </p:nvPicPr>
        <p:blipFill>
          <a:blip r:embed="rId3" cstate="print"/>
          <a:srcRect/>
          <a:stretch>
            <a:fillRect/>
          </a:stretch>
        </p:blipFill>
        <p:spPr bwMode="auto">
          <a:xfrm>
            <a:off x="3581400" y="1600200"/>
            <a:ext cx="4814888" cy="4343400"/>
          </a:xfrm>
          <a:prstGeom prst="rect">
            <a:avLst/>
          </a:prstGeom>
          <a:noFill/>
        </p:spPr>
      </p:pic>
      <p:sp>
        <p:nvSpPr>
          <p:cNvPr id="47107" name="Rectangle 3"/>
          <p:cNvSpPr>
            <a:spLocks noGrp="1" noChangeArrowheads="1"/>
          </p:cNvSpPr>
          <p:nvPr>
            <p:ph type="body" idx="1"/>
          </p:nvPr>
        </p:nvSpPr>
        <p:spPr>
          <a:xfrm>
            <a:off x="457200" y="1752600"/>
            <a:ext cx="3200400" cy="1905000"/>
          </a:xfrm>
        </p:spPr>
        <p:txBody>
          <a:bodyPr>
            <a:normAutofit lnSpcReduction="10000"/>
          </a:bodyPr>
          <a:lstStyle/>
          <a:p>
            <a:pPr marL="533400" indent="-533400">
              <a:buFontTx/>
              <a:buNone/>
            </a:pPr>
            <a:r>
              <a:rPr lang="en-US" sz="2400" dirty="0">
                <a:solidFill>
                  <a:schemeClr val="tx1"/>
                </a:solidFill>
              </a:rPr>
              <a:t>Circumcision </a:t>
            </a:r>
          </a:p>
          <a:p>
            <a:pPr marL="533400" indent="-533400">
              <a:buFontTx/>
              <a:buAutoNum type="alphaUcParenBoth"/>
            </a:pPr>
            <a:r>
              <a:rPr lang="en-US" sz="2400" dirty="0"/>
              <a:t>Antes 
</a:t>
            </a:r>
            <a:r>
              <a:rPr lang="en-US" sz="2400" dirty="0" err="1"/>
              <a:t>Después</a:t>
            </a:r>
            <a:r>
              <a:rPr lang="en-US" sz="2400" dirty="0"/>
              <a:t> del </a:t>
            </a:r>
            <a:r>
              <a:rPr lang="en-US" sz="2400" dirty="0" err="1"/>
              <a:t>procedimiento</a:t>
            </a:r>
            <a:r>
              <a:rPr lang="en-US" sz="2400" dirty="0"/>
              <a:t>
</a:t>
            </a:r>
            <a:endParaRPr lang="en-US" sz="2400" dirty="0">
              <a:solidFill>
                <a:schemeClr val="tx1"/>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3"/>
          <p:cNvSpPr>
            <a:spLocks noGrp="1" noChangeArrowheads="1"/>
          </p:cNvSpPr>
          <p:nvPr>
            <p:ph type="body" idx="1"/>
          </p:nvPr>
        </p:nvSpPr>
        <p:spPr>
          <a:xfrm>
            <a:off x="457200" y="1676400"/>
            <a:ext cx="8229600" cy="4191000"/>
          </a:xfrm>
        </p:spPr>
        <p:txBody>
          <a:bodyPr/>
          <a:lstStyle/>
          <a:p>
            <a:r>
              <a:rPr lang="en-US" dirty="0"/>
              <a:t>FTA-ABS Test</a:t>
            </a:r>
          </a:p>
          <a:p>
            <a:pPr lvl="1"/>
            <a:r>
              <a:rPr lang="es-ES" dirty="0">
                <a:solidFill>
                  <a:schemeClr val="accent2"/>
                </a:solidFill>
              </a:rPr>
              <a:t>Prueba fluorescente de anticuerpos </a:t>
            </a:r>
            <a:r>
              <a:rPr lang="es-ES" dirty="0" err="1">
                <a:solidFill>
                  <a:schemeClr val="accent2"/>
                </a:solidFill>
              </a:rPr>
              <a:t>treponemales</a:t>
            </a:r>
            <a:r>
              <a:rPr lang="es-ES" dirty="0">
                <a:solidFill>
                  <a:schemeClr val="accent2"/>
                </a:solidFill>
              </a:rPr>
              <a:t>
Examen serológico para la sífilis (realizado en suero sanguíneo)
</a:t>
            </a:r>
            <a:endParaRPr lang="en-US" dirty="0"/>
          </a:p>
        </p:txBody>
      </p:sp>
      <p:sp>
        <p:nvSpPr>
          <p:cNvPr id="48132" name="Rectangle 4"/>
          <p:cNvSpPr>
            <a:spLocks noGrp="1" noChangeArrowheads="1"/>
          </p:cNvSpPr>
          <p:nvPr>
            <p:ph type="title"/>
          </p:nvPr>
        </p:nvSpPr>
        <p:spPr>
          <a:xfrm>
            <a:off x="457200" y="304800"/>
            <a:ext cx="8305800" cy="1143000"/>
          </a:xfrm>
        </p:spPr>
        <p:txBody>
          <a:bodyPr>
            <a:normAutofit fontScale="90000"/>
          </a:bodyPr>
          <a:lstStyle/>
          <a:p>
            <a:r>
              <a:rPr lang="en-US"/>
              <a:t>Diagnostic Techniques, </a:t>
            </a:r>
            <a:br>
              <a:rPr lang="en-US"/>
            </a:br>
            <a:r>
              <a:rPr lang="en-US"/>
              <a:t>Treatments, and Procedures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3"/>
          <p:cNvSpPr>
            <a:spLocks noGrp="1" noChangeArrowheads="1"/>
          </p:cNvSpPr>
          <p:nvPr>
            <p:ph type="body" idx="1"/>
          </p:nvPr>
        </p:nvSpPr>
        <p:spPr>
          <a:xfrm>
            <a:off x="457200" y="1600200"/>
            <a:ext cx="8229600" cy="4495800"/>
          </a:xfrm>
        </p:spPr>
        <p:txBody>
          <a:bodyPr/>
          <a:lstStyle/>
          <a:p>
            <a:r>
              <a:rPr lang="en-US" dirty="0"/>
              <a:t>Intravenous Pyelogram (IVP)</a:t>
            </a:r>
          </a:p>
          <a:p>
            <a:pPr lvl="1"/>
            <a:r>
              <a:rPr lang="es-ES" dirty="0">
                <a:solidFill>
                  <a:schemeClr val="accent2"/>
                </a:solidFill>
              </a:rPr>
              <a:t>Procedimiento radiográfico que proporciona visualización de todo el tracto urinario
El tinte de contraste se inyecta por vía intravenosa y se toman varias películas de rayos X a medida que el medio se elimina de la sangre mediante la filtración glomerular del riñón
También conocido como </a:t>
            </a:r>
            <a:r>
              <a:rPr lang="es-ES" dirty="0" err="1">
                <a:solidFill>
                  <a:schemeClr val="accent2"/>
                </a:solidFill>
              </a:rPr>
              <a:t>pielografía</a:t>
            </a:r>
            <a:r>
              <a:rPr lang="es-ES" dirty="0">
                <a:solidFill>
                  <a:schemeClr val="accent2"/>
                </a:solidFill>
              </a:rPr>
              <a:t> intravenosa o </a:t>
            </a:r>
            <a:r>
              <a:rPr lang="es-ES" dirty="0" err="1">
                <a:solidFill>
                  <a:schemeClr val="accent2"/>
                </a:solidFill>
              </a:rPr>
              <a:t>urograma</a:t>
            </a:r>
            <a:r>
              <a:rPr lang="es-ES" dirty="0">
                <a:solidFill>
                  <a:schemeClr val="accent2"/>
                </a:solidFill>
              </a:rPr>
              <a:t> excretora
</a:t>
            </a:r>
            <a:endParaRPr lang="en-US" dirty="0">
              <a:solidFill>
                <a:schemeClr val="accent2"/>
              </a:solidFill>
            </a:endParaRPr>
          </a:p>
        </p:txBody>
      </p:sp>
      <p:sp>
        <p:nvSpPr>
          <p:cNvPr id="49156" name="Rectangle 4"/>
          <p:cNvSpPr>
            <a:spLocks noGrp="1" noChangeArrowheads="1"/>
          </p:cNvSpPr>
          <p:nvPr>
            <p:ph type="title"/>
          </p:nvPr>
        </p:nvSpPr>
        <p:spPr>
          <a:xfrm>
            <a:off x="457200" y="304800"/>
            <a:ext cx="8305800" cy="1143000"/>
          </a:xfrm>
        </p:spPr>
        <p:txBody>
          <a:bodyPr>
            <a:normAutofit fontScale="90000"/>
          </a:bodyPr>
          <a:lstStyle/>
          <a:p>
            <a:r>
              <a:rPr lang="en-US"/>
              <a:t>Diagnostic Techniques,</a:t>
            </a:r>
            <a:br>
              <a:rPr lang="en-US"/>
            </a:br>
            <a:r>
              <a:rPr lang="en-US"/>
              <a:t>Treatments, and Procedures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3"/>
          <p:cNvSpPr>
            <a:spLocks noGrp="1" noChangeArrowheads="1"/>
          </p:cNvSpPr>
          <p:nvPr>
            <p:ph type="body" idx="1"/>
          </p:nvPr>
        </p:nvSpPr>
        <p:spPr>
          <a:xfrm>
            <a:off x="457200" y="1676400"/>
            <a:ext cx="8229600" cy="4233863"/>
          </a:xfrm>
        </p:spPr>
        <p:txBody>
          <a:bodyPr/>
          <a:lstStyle/>
          <a:p>
            <a:r>
              <a:rPr lang="en-US" dirty="0"/>
              <a:t>Orchidectomy</a:t>
            </a:r>
          </a:p>
          <a:p>
            <a:pPr lvl="1"/>
            <a:r>
              <a:rPr lang="es-ES" dirty="0">
                <a:solidFill>
                  <a:schemeClr val="accent2"/>
                </a:solidFill>
              </a:rPr>
              <a:t>Extirpación quirúrgica de un testículo
También llamada orquiectomía
</a:t>
            </a:r>
            <a:r>
              <a:rPr lang="en-US" dirty="0"/>
              <a:t>Orchidopexy</a:t>
            </a:r>
          </a:p>
          <a:p>
            <a:pPr lvl="1"/>
            <a:r>
              <a:rPr lang="es-ES" dirty="0">
                <a:solidFill>
                  <a:schemeClr val="accent2"/>
                </a:solidFill>
              </a:rPr>
              <a:t>Fijación quirúrgica de un testículo
También llamado </a:t>
            </a:r>
            <a:r>
              <a:rPr lang="es-ES" dirty="0" err="1">
                <a:solidFill>
                  <a:schemeClr val="accent2"/>
                </a:solidFill>
              </a:rPr>
              <a:t>orquioporley</a:t>
            </a:r>
            <a:r>
              <a:rPr lang="es-ES" dirty="0">
                <a:solidFill>
                  <a:schemeClr val="accent2"/>
                </a:solidFill>
              </a:rPr>
              <a:t>
</a:t>
            </a:r>
            <a:endParaRPr lang="en-US" dirty="0">
              <a:solidFill>
                <a:schemeClr val="accent2"/>
              </a:solidFill>
            </a:endParaRPr>
          </a:p>
        </p:txBody>
      </p:sp>
      <p:sp>
        <p:nvSpPr>
          <p:cNvPr id="50180" name="Rectangle 4"/>
          <p:cNvSpPr>
            <a:spLocks noGrp="1" noChangeArrowheads="1"/>
          </p:cNvSpPr>
          <p:nvPr>
            <p:ph type="title"/>
          </p:nvPr>
        </p:nvSpPr>
        <p:spPr>
          <a:xfrm>
            <a:off x="457200" y="304800"/>
            <a:ext cx="8305800" cy="1219200"/>
          </a:xfrm>
        </p:spPr>
        <p:txBody>
          <a:bodyPr>
            <a:normAutofit fontScale="90000"/>
          </a:bodyPr>
          <a:lstStyle/>
          <a:p>
            <a:r>
              <a:rPr lang="en-US"/>
              <a:t>Diagnostic Techniques, </a:t>
            </a:r>
            <a:br>
              <a:rPr lang="en-US"/>
            </a:br>
            <a:r>
              <a:rPr lang="en-US"/>
              <a:t>Treatments, and Procedures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3"/>
          <p:cNvSpPr>
            <a:spLocks noGrp="1" noChangeArrowheads="1"/>
          </p:cNvSpPr>
          <p:nvPr>
            <p:ph type="body" idx="1"/>
          </p:nvPr>
        </p:nvSpPr>
        <p:spPr>
          <a:xfrm>
            <a:off x="457200" y="1600200"/>
            <a:ext cx="8229600" cy="4648200"/>
          </a:xfrm>
        </p:spPr>
        <p:txBody>
          <a:bodyPr>
            <a:normAutofit fontScale="92500" lnSpcReduction="10000"/>
          </a:bodyPr>
          <a:lstStyle/>
          <a:p>
            <a:r>
              <a:rPr lang="en-US" sz="2800" dirty="0"/>
              <a:t>Semen analysis</a:t>
            </a:r>
          </a:p>
          <a:p>
            <a:pPr lvl="1"/>
            <a:r>
              <a:rPr lang="es-ES" sz="2400" dirty="0">
                <a:solidFill>
                  <a:schemeClr val="accent2"/>
                </a:solidFill>
              </a:rPr>
              <a:t>Evaluación de una muestra de semen para volumen, viscosidad, conteo de espermatozoides, motilidad de espermatozoides y porcentaje de cualquier espermatozoide anormal
</a:t>
            </a:r>
            <a:r>
              <a:rPr lang="en-US" sz="2800" dirty="0"/>
              <a:t>Radical prostatectomy</a:t>
            </a:r>
          </a:p>
          <a:p>
            <a:pPr lvl="1"/>
            <a:r>
              <a:rPr lang="es-ES" sz="2400" dirty="0">
                <a:solidFill>
                  <a:schemeClr val="accent2"/>
                </a:solidFill>
              </a:rPr>
              <a:t>Extirpación quirúrgica de toda la glándula prostática como tratamiento para el cáncer
</a:t>
            </a:r>
            <a:r>
              <a:rPr lang="en-US" sz="2800" dirty="0"/>
              <a:t>Suprapubic prostatectomy</a:t>
            </a:r>
          </a:p>
          <a:p>
            <a:pPr lvl="1"/>
            <a:r>
              <a:rPr lang="es-ES" sz="2400" dirty="0">
                <a:solidFill>
                  <a:schemeClr val="accent2"/>
                </a:solidFill>
              </a:rPr>
              <a:t>Extirpación quirúrgica de la glándula prostática haciendo una incisión en la pared abdominal, justo por encima del pubis
</a:t>
            </a:r>
            <a:endParaRPr lang="en-US" sz="2400" dirty="0">
              <a:solidFill>
                <a:schemeClr val="accent2"/>
              </a:solidFill>
            </a:endParaRPr>
          </a:p>
        </p:txBody>
      </p:sp>
      <p:sp>
        <p:nvSpPr>
          <p:cNvPr id="51204" name="Rectangle 4"/>
          <p:cNvSpPr>
            <a:spLocks noGrp="1" noChangeArrowheads="1"/>
          </p:cNvSpPr>
          <p:nvPr>
            <p:ph type="title"/>
          </p:nvPr>
        </p:nvSpPr>
        <p:spPr>
          <a:xfrm>
            <a:off x="457200" y="304800"/>
            <a:ext cx="8305800" cy="1143000"/>
          </a:xfrm>
        </p:spPr>
        <p:txBody>
          <a:bodyPr>
            <a:normAutofit fontScale="90000"/>
          </a:bodyPr>
          <a:lstStyle/>
          <a:p>
            <a:r>
              <a:rPr lang="en-US"/>
              <a:t>Diagnostic Techniques, </a:t>
            </a:r>
            <a:br>
              <a:rPr lang="en-US"/>
            </a:br>
            <a:r>
              <a:rPr lang="en-US"/>
              <a:t>Treatments, and Procedures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3"/>
          <p:cNvSpPr>
            <a:spLocks noGrp="1" noChangeArrowheads="1"/>
          </p:cNvSpPr>
          <p:nvPr>
            <p:ph type="body" idx="1"/>
          </p:nvPr>
        </p:nvSpPr>
        <p:spPr>
          <a:xfrm>
            <a:off x="457200" y="1746250"/>
            <a:ext cx="8229600" cy="4044950"/>
          </a:xfrm>
        </p:spPr>
        <p:txBody>
          <a:bodyPr/>
          <a:lstStyle/>
          <a:p>
            <a:r>
              <a:rPr lang="en-US" dirty="0"/>
              <a:t>Transurethral resection of the prostate (TUR or TURP)</a:t>
            </a:r>
          </a:p>
          <a:p>
            <a:pPr lvl="1"/>
            <a:r>
              <a:rPr lang="es-ES" dirty="0">
                <a:solidFill>
                  <a:schemeClr val="accent2"/>
                </a:solidFill>
              </a:rPr>
              <a:t>Extirpación quirúrgica de la glándula prostática mediante la inserción de un </a:t>
            </a:r>
            <a:r>
              <a:rPr lang="es-ES" dirty="0" err="1">
                <a:solidFill>
                  <a:schemeClr val="accent2"/>
                </a:solidFill>
              </a:rPr>
              <a:t>resectoscopio</a:t>
            </a:r>
            <a:r>
              <a:rPr lang="es-ES" dirty="0">
                <a:solidFill>
                  <a:schemeClr val="accent2"/>
                </a:solidFill>
              </a:rPr>
              <a:t> a través de la uretra y en la vejiga para extraer pequeños trozos de tejido de la próstata
</a:t>
            </a:r>
            <a:endParaRPr lang="en-US" dirty="0">
              <a:solidFill>
                <a:schemeClr val="accent2"/>
              </a:solidFill>
            </a:endParaRPr>
          </a:p>
        </p:txBody>
      </p:sp>
      <p:sp>
        <p:nvSpPr>
          <p:cNvPr id="52228" name="Rectangle 4"/>
          <p:cNvSpPr>
            <a:spLocks noGrp="1" noChangeArrowheads="1"/>
          </p:cNvSpPr>
          <p:nvPr>
            <p:ph type="title"/>
          </p:nvPr>
        </p:nvSpPr>
        <p:spPr>
          <a:xfrm>
            <a:off x="457200" y="304800"/>
            <a:ext cx="8229600" cy="1219200"/>
          </a:xfrm>
        </p:spPr>
        <p:txBody>
          <a:bodyPr>
            <a:normAutofit fontScale="90000"/>
          </a:bodyPr>
          <a:lstStyle/>
          <a:p>
            <a:r>
              <a:rPr lang="en-US"/>
              <a:t>Diagnostic Techniques, </a:t>
            </a:r>
            <a:br>
              <a:rPr lang="en-US"/>
            </a:br>
            <a:r>
              <a:rPr lang="en-US"/>
              <a:t>Treatments, and Procedures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3"/>
          <p:cNvSpPr>
            <a:spLocks noGrp="1" noChangeArrowheads="1"/>
          </p:cNvSpPr>
          <p:nvPr>
            <p:ph type="body" idx="1"/>
          </p:nvPr>
        </p:nvSpPr>
        <p:spPr>
          <a:xfrm>
            <a:off x="533400" y="1676400"/>
            <a:ext cx="8153400" cy="4191000"/>
          </a:xfrm>
        </p:spPr>
        <p:txBody>
          <a:bodyPr/>
          <a:lstStyle/>
          <a:p>
            <a:r>
              <a:rPr lang="en-US" dirty="0"/>
              <a:t>Vasectomy</a:t>
            </a:r>
          </a:p>
          <a:p>
            <a:pPr lvl="1"/>
            <a:r>
              <a:rPr lang="es-ES" dirty="0">
                <a:solidFill>
                  <a:schemeClr val="accent2"/>
                </a:solidFill>
              </a:rPr>
              <a:t>Corte quirúrgico y ateo de los vasos deferente para evitar el paso de espermatozoides, consecuentemente previniendo el embarazo
Esterilización masculina
</a:t>
            </a:r>
            <a:endParaRPr lang="en-US" dirty="0">
              <a:solidFill>
                <a:schemeClr val="accent2"/>
              </a:solidFill>
            </a:endParaRPr>
          </a:p>
        </p:txBody>
      </p:sp>
      <p:sp>
        <p:nvSpPr>
          <p:cNvPr id="53252" name="Rectangle 4"/>
          <p:cNvSpPr>
            <a:spLocks noGrp="1" noChangeArrowheads="1"/>
          </p:cNvSpPr>
          <p:nvPr>
            <p:ph type="title"/>
          </p:nvPr>
        </p:nvSpPr>
        <p:spPr>
          <a:xfrm>
            <a:off x="457200" y="304800"/>
            <a:ext cx="8229600" cy="1143000"/>
          </a:xfrm>
        </p:spPr>
        <p:txBody>
          <a:bodyPr>
            <a:normAutofit fontScale="90000"/>
          </a:bodyPr>
          <a:lstStyle/>
          <a:p>
            <a:r>
              <a:rPr lang="en-US"/>
              <a:t>Diagnostic Techniques, </a:t>
            </a:r>
            <a:br>
              <a:rPr lang="en-US"/>
            </a:br>
            <a:r>
              <a:rPr lang="en-US"/>
              <a:t>Treatments, and Procedures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3"/>
          <p:cNvSpPr>
            <a:spLocks noGrp="1" noChangeArrowheads="1"/>
          </p:cNvSpPr>
          <p:nvPr>
            <p:ph type="body" idx="1"/>
          </p:nvPr>
        </p:nvSpPr>
        <p:spPr>
          <a:xfrm>
            <a:off x="457200" y="1676400"/>
            <a:ext cx="8305800" cy="4495800"/>
          </a:xfrm>
        </p:spPr>
        <p:txBody>
          <a:bodyPr/>
          <a:lstStyle/>
          <a:p>
            <a:r>
              <a:rPr lang="en-US" dirty="0"/>
              <a:t>VDRL test</a:t>
            </a:r>
          </a:p>
          <a:p>
            <a:pPr lvl="1"/>
            <a:r>
              <a:rPr lang="es-ES" dirty="0">
                <a:solidFill>
                  <a:schemeClr val="accent2"/>
                </a:solidFill>
              </a:rPr>
              <a:t>Prueba serológica para la sífilis ampliamente utilizada para detectar sífilis primaria y secundaria
Realizado en suero sanguíneo
VDRL - Laboratorio de Investigación de Enfermedades Venéreas
</a:t>
            </a:r>
            <a:endParaRPr lang="en-US" dirty="0">
              <a:solidFill>
                <a:schemeClr val="accent2"/>
              </a:solidFill>
            </a:endParaRPr>
          </a:p>
        </p:txBody>
      </p:sp>
      <p:sp>
        <p:nvSpPr>
          <p:cNvPr id="54276" name="Rectangle 4"/>
          <p:cNvSpPr>
            <a:spLocks noGrp="1" noChangeArrowheads="1"/>
          </p:cNvSpPr>
          <p:nvPr>
            <p:ph type="title"/>
          </p:nvPr>
        </p:nvSpPr>
        <p:spPr>
          <a:xfrm>
            <a:off x="457200" y="304800"/>
            <a:ext cx="8229600" cy="1066800"/>
          </a:xfrm>
        </p:spPr>
        <p:txBody>
          <a:bodyPr>
            <a:normAutofit fontScale="90000"/>
          </a:bodyPr>
          <a:lstStyle/>
          <a:p>
            <a:r>
              <a:rPr lang="en-US"/>
              <a:t>Diagnostic Techniques,</a:t>
            </a:r>
            <a:br>
              <a:rPr lang="en-US"/>
            </a:br>
            <a:r>
              <a:rPr lang="en-US"/>
              <a:t>Treatments, and Procedures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body" idx="1"/>
          </p:nvPr>
        </p:nvSpPr>
        <p:spPr>
          <a:xfrm>
            <a:off x="457200" y="1676400"/>
            <a:ext cx="8229600" cy="4495800"/>
          </a:xfrm>
        </p:spPr>
        <p:txBody>
          <a:bodyPr/>
          <a:lstStyle/>
          <a:p>
            <a:r>
              <a:rPr lang="en-US" dirty="0"/>
              <a:t>Wet mount; Wet prep</a:t>
            </a:r>
          </a:p>
          <a:p>
            <a:pPr lvl="1"/>
            <a:r>
              <a:rPr lang="en-US" dirty="0">
                <a:solidFill>
                  <a:schemeClr val="accent2"/>
                </a:solidFill>
              </a:rPr>
              <a:t>Examen </a:t>
            </a:r>
            <a:r>
              <a:rPr lang="en-US" dirty="0" err="1">
                <a:solidFill>
                  <a:schemeClr val="accent2"/>
                </a:solidFill>
              </a:rPr>
              <a:t>microscópico</a:t>
            </a:r>
            <a:r>
              <a:rPr lang="en-US" dirty="0">
                <a:solidFill>
                  <a:schemeClr val="accent2"/>
                </a:solidFill>
              </a:rPr>
              <a:t> de </a:t>
            </a:r>
            <a:r>
              <a:rPr lang="en-US" dirty="0" err="1">
                <a:solidFill>
                  <a:schemeClr val="accent2"/>
                </a:solidFill>
              </a:rPr>
              <a:t>secreciones</a:t>
            </a:r>
            <a:r>
              <a:rPr lang="en-US" dirty="0">
                <a:solidFill>
                  <a:schemeClr val="accent2"/>
                </a:solidFill>
              </a:rPr>
              <a:t> </a:t>
            </a:r>
            <a:r>
              <a:rPr lang="en-US" dirty="0" err="1">
                <a:solidFill>
                  <a:schemeClr val="accent2"/>
                </a:solidFill>
              </a:rPr>
              <a:t>uretrales</a:t>
            </a:r>
            <a:r>
              <a:rPr lang="en-US" dirty="0">
                <a:solidFill>
                  <a:schemeClr val="accent2"/>
                </a:solidFill>
              </a:rPr>
              <a:t> </a:t>
            </a:r>
            <a:r>
              <a:rPr lang="en-US" dirty="0" err="1">
                <a:solidFill>
                  <a:schemeClr val="accent2"/>
                </a:solidFill>
              </a:rPr>
              <a:t>vaginales</a:t>
            </a:r>
            <a:r>
              <a:rPr lang="en-US" dirty="0">
                <a:solidFill>
                  <a:schemeClr val="accent2"/>
                </a:solidFill>
              </a:rPr>
              <a:t> o </a:t>
            </a:r>
            <a:r>
              <a:rPr lang="en-US" dirty="0" err="1">
                <a:solidFill>
                  <a:schemeClr val="accent2"/>
                </a:solidFill>
              </a:rPr>
              <a:t>masculinas</a:t>
            </a:r>
            <a:r>
              <a:rPr lang="en-US" dirty="0">
                <a:solidFill>
                  <a:schemeClr val="accent2"/>
                </a:solidFill>
              </a:rPr>
              <a:t> frescas para </a:t>
            </a:r>
            <a:r>
              <a:rPr lang="en-US" dirty="0" err="1">
                <a:solidFill>
                  <a:schemeClr val="accent2"/>
                </a:solidFill>
              </a:rPr>
              <a:t>comprobar</a:t>
            </a:r>
            <a:r>
              <a:rPr lang="en-US" dirty="0">
                <a:solidFill>
                  <a:schemeClr val="accent2"/>
                </a:solidFill>
              </a:rPr>
              <a:t> la </a:t>
            </a:r>
            <a:r>
              <a:rPr lang="en-US" dirty="0" err="1">
                <a:solidFill>
                  <a:schemeClr val="accent2"/>
                </a:solidFill>
              </a:rPr>
              <a:t>presencia</a:t>
            </a:r>
            <a:r>
              <a:rPr lang="en-US" dirty="0">
                <a:solidFill>
                  <a:schemeClr val="accent2"/>
                </a:solidFill>
              </a:rPr>
              <a:t> de </a:t>
            </a:r>
            <a:r>
              <a:rPr lang="en-US" dirty="0" err="1">
                <a:solidFill>
                  <a:schemeClr val="accent2"/>
                </a:solidFill>
              </a:rPr>
              <a:t>organismos</a:t>
            </a:r>
            <a:r>
              <a:rPr lang="en-US" dirty="0">
                <a:solidFill>
                  <a:schemeClr val="accent2"/>
                </a:solidFill>
              </a:rPr>
              <a:t> </a:t>
            </a:r>
            <a:r>
              <a:rPr lang="en-US" dirty="0" err="1">
                <a:solidFill>
                  <a:schemeClr val="accent2"/>
                </a:solidFill>
              </a:rPr>
              <a:t>vivos</a:t>
            </a:r>
            <a:r>
              <a:rPr lang="en-US" dirty="0">
                <a:solidFill>
                  <a:schemeClr val="accent2"/>
                </a:solidFill>
              </a:rPr>
              <a:t>
</a:t>
            </a:r>
          </a:p>
        </p:txBody>
      </p:sp>
      <p:sp>
        <p:nvSpPr>
          <p:cNvPr id="61443" name="Rectangle 3"/>
          <p:cNvSpPr>
            <a:spLocks noGrp="1" noChangeArrowheads="1"/>
          </p:cNvSpPr>
          <p:nvPr>
            <p:ph type="title"/>
          </p:nvPr>
        </p:nvSpPr>
        <p:spPr>
          <a:xfrm>
            <a:off x="457200" y="304800"/>
            <a:ext cx="8305800" cy="1219200"/>
          </a:xfrm>
        </p:spPr>
        <p:txBody>
          <a:bodyPr>
            <a:normAutofit fontScale="90000"/>
          </a:bodyPr>
          <a:lstStyle/>
          <a:p>
            <a:r>
              <a:rPr lang="en-US"/>
              <a:t>Diagnostic Techniques,</a:t>
            </a:r>
            <a:br>
              <a:rPr lang="en-US"/>
            </a:br>
            <a:r>
              <a:rPr lang="en-US"/>
              <a:t>Treatments, and Procedures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124200" y="3352800"/>
            <a:ext cx="5638800" cy="1600200"/>
          </a:xfrm>
        </p:spPr>
        <p:txBody>
          <a:bodyPr>
            <a:normAutofit fontScale="90000"/>
          </a:bodyPr>
          <a:lstStyle/>
          <a:p>
            <a:r>
              <a:rPr lang="en-US" sz="4400"/>
              <a:t>Female </a:t>
            </a:r>
            <a:br>
              <a:rPr lang="en-US" sz="4400"/>
            </a:br>
            <a:r>
              <a:rPr lang="en-US" sz="4400"/>
              <a:t>Reproductive System</a:t>
            </a:r>
          </a:p>
        </p:txBody>
      </p:sp>
      <p:sp>
        <p:nvSpPr>
          <p:cNvPr id="3" name="Subtitle 2">
            <a:extLst>
              <a:ext uri="{FF2B5EF4-FFF2-40B4-BE49-F238E27FC236}">
                <a16:creationId xmlns:a16="http://schemas.microsoft.com/office/drawing/2014/main" id="{1008AAF0-984F-495A-A8C4-8BC8028E7F79}"/>
              </a:ext>
            </a:extLst>
          </p:cNvPr>
          <p:cNvSpPr>
            <a:spLocks noGrp="1"/>
          </p:cNvSpPr>
          <p:nvPr>
            <p:ph type="subTitle" idx="1"/>
          </p:nvPr>
        </p:nvSpPr>
        <p:spPr/>
        <p:txBody>
          <a:bodyPr/>
          <a:lstStyle/>
          <a:p>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304800"/>
            <a:ext cx="8305800" cy="1295400"/>
          </a:xfrm>
        </p:spPr>
        <p:txBody>
          <a:bodyPr>
            <a:normAutofit fontScale="90000"/>
          </a:bodyPr>
          <a:lstStyle/>
          <a:p>
            <a:r>
              <a:rPr lang="en-US"/>
              <a:t>Female </a:t>
            </a:r>
            <a:br>
              <a:rPr lang="en-US"/>
            </a:br>
            <a:r>
              <a:rPr lang="en-US"/>
              <a:t>Reproductive System Overview</a:t>
            </a:r>
          </a:p>
        </p:txBody>
      </p:sp>
      <p:sp>
        <p:nvSpPr>
          <p:cNvPr id="3075" name="Rectangle 3"/>
          <p:cNvSpPr>
            <a:spLocks noGrp="1" noChangeArrowheads="1"/>
          </p:cNvSpPr>
          <p:nvPr>
            <p:ph type="body" idx="1"/>
          </p:nvPr>
        </p:nvSpPr>
        <p:spPr>
          <a:xfrm>
            <a:off x="609600" y="1752600"/>
            <a:ext cx="7848600" cy="4038600"/>
          </a:xfrm>
        </p:spPr>
        <p:txBody>
          <a:bodyPr/>
          <a:lstStyle/>
          <a:p>
            <a:r>
              <a:rPr lang="en-US" dirty="0"/>
              <a:t>Purpose of female reproductive system</a:t>
            </a:r>
          </a:p>
          <a:p>
            <a:pPr lvl="1"/>
            <a:r>
              <a:rPr lang="es-ES" dirty="0">
                <a:solidFill>
                  <a:schemeClr val="accent2"/>
                </a:solidFill>
              </a:rPr>
              <a:t>Reproducción
Secreta hormonas que apoyan los cambios de características sexuales secundarias
Secreta hormonas que sostienen el embarazo en caso de que se produzca la fertilización
</a:t>
            </a:r>
            <a:endParaRPr 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t>External Genitalia</a:t>
            </a:r>
          </a:p>
        </p:txBody>
      </p:sp>
      <p:sp>
        <p:nvSpPr>
          <p:cNvPr id="5123" name="Rectangle 3"/>
          <p:cNvSpPr>
            <a:spLocks noGrp="1" noChangeArrowheads="1"/>
          </p:cNvSpPr>
          <p:nvPr>
            <p:ph type="body" idx="1"/>
          </p:nvPr>
        </p:nvSpPr>
        <p:spPr/>
        <p:txBody>
          <a:bodyPr/>
          <a:lstStyle/>
          <a:p>
            <a:r>
              <a:rPr lang="en-US" dirty="0"/>
              <a:t>Mons pubis</a:t>
            </a:r>
          </a:p>
          <a:p>
            <a:pPr lvl="1"/>
            <a:r>
              <a:rPr lang="es-ES" dirty="0">
                <a:solidFill>
                  <a:schemeClr val="accent2"/>
                </a:solidFill>
              </a:rPr>
              <a:t>Tejido graso que cubre y amortigua la sínfisis pubis
</a:t>
            </a:r>
            <a:r>
              <a:rPr lang="en-US" dirty="0"/>
              <a:t>Labia majora</a:t>
            </a:r>
          </a:p>
          <a:p>
            <a:pPr lvl="1"/>
            <a:r>
              <a:rPr lang="es-ES" dirty="0">
                <a:solidFill>
                  <a:schemeClr val="accent2"/>
                </a:solidFill>
              </a:rPr>
              <a:t>Dos pliegues de piel que contienen tejido graso y cubiertos de pelo
Situado a ambos lados de la abertura vaginal, que se extiende desde el </a:t>
            </a:r>
            <a:r>
              <a:rPr lang="es-ES" dirty="0" err="1">
                <a:solidFill>
                  <a:schemeClr val="accent2"/>
                </a:solidFill>
              </a:rPr>
              <a:t>mons</a:t>
            </a:r>
            <a:r>
              <a:rPr lang="es-ES" dirty="0">
                <a:solidFill>
                  <a:schemeClr val="accent2"/>
                </a:solidFill>
              </a:rPr>
              <a:t> pubis hasta el perineo
</a:t>
            </a:r>
            <a:endParaRPr lang="en-US" dirty="0">
              <a:solidFill>
                <a:srgbClr val="006600"/>
              </a:solidFill>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t>External Genitalia</a:t>
            </a:r>
          </a:p>
        </p:txBody>
      </p:sp>
      <p:sp>
        <p:nvSpPr>
          <p:cNvPr id="6147" name="Rectangle 3"/>
          <p:cNvSpPr>
            <a:spLocks noGrp="1" noChangeArrowheads="1"/>
          </p:cNvSpPr>
          <p:nvPr>
            <p:ph type="body" idx="1"/>
          </p:nvPr>
        </p:nvSpPr>
        <p:spPr>
          <a:xfrm>
            <a:off x="685800" y="1371600"/>
            <a:ext cx="8077200" cy="4572000"/>
          </a:xfrm>
        </p:spPr>
        <p:txBody>
          <a:bodyPr/>
          <a:lstStyle/>
          <a:p>
            <a:pPr>
              <a:lnSpc>
                <a:spcPct val="90000"/>
              </a:lnSpc>
            </a:pPr>
            <a:r>
              <a:rPr lang="en-US" dirty="0"/>
              <a:t>Labia minora</a:t>
            </a:r>
          </a:p>
          <a:p>
            <a:pPr lvl="1">
              <a:lnSpc>
                <a:spcPct val="90000"/>
              </a:lnSpc>
            </a:pPr>
            <a:r>
              <a:rPr lang="es-ES" dirty="0">
                <a:solidFill>
                  <a:schemeClr val="accent2"/>
                </a:solidFill>
              </a:rPr>
              <a:t>Dos pliegues delgados de tejido situados dentro de los pliegues de los labios mayores
Se extiende desde el clítoris hacia abajo hacia el perineo
</a:t>
            </a:r>
            <a:r>
              <a:rPr lang="en-US" dirty="0"/>
              <a:t>Bartholin’s glands</a:t>
            </a:r>
          </a:p>
          <a:p>
            <a:pPr lvl="1">
              <a:lnSpc>
                <a:spcPct val="90000"/>
              </a:lnSpc>
            </a:pPr>
            <a:r>
              <a:rPr lang="es-ES" dirty="0">
                <a:solidFill>
                  <a:schemeClr val="accent2"/>
                </a:solidFill>
              </a:rPr>
              <a:t>Situado a ambos lados del orificio vaginal
Secreta una sustancia mucosa que lubrica la vagina
</a:t>
            </a:r>
            <a:endParaRPr lang="en-US" dirty="0">
              <a:solidFill>
                <a:srgbClr val="006600"/>
              </a:solidFil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a:t>External Genitalia</a:t>
            </a:r>
          </a:p>
        </p:txBody>
      </p:sp>
      <p:sp>
        <p:nvSpPr>
          <p:cNvPr id="7171" name="Rectangle 3"/>
          <p:cNvSpPr>
            <a:spLocks noGrp="1" noChangeArrowheads="1"/>
          </p:cNvSpPr>
          <p:nvPr>
            <p:ph type="body" idx="1"/>
          </p:nvPr>
        </p:nvSpPr>
        <p:spPr>
          <a:xfrm>
            <a:off x="533400" y="1295400"/>
            <a:ext cx="8153400" cy="4572000"/>
          </a:xfrm>
        </p:spPr>
        <p:txBody>
          <a:bodyPr/>
          <a:lstStyle/>
          <a:p>
            <a:r>
              <a:rPr lang="en-US" dirty="0"/>
              <a:t>Clitoris</a:t>
            </a:r>
          </a:p>
          <a:p>
            <a:pPr lvl="1"/>
            <a:r>
              <a:rPr lang="es-ES" dirty="0">
                <a:solidFill>
                  <a:schemeClr val="accent2"/>
                </a:solidFill>
              </a:rPr>
              <a:t>Órgano corto y alargado compuesto de tejido eréctil
Situado justo detrás de la unión superior de los labios menores
Homóloga al pene 
</a:t>
            </a:r>
            <a:r>
              <a:rPr lang="en-US" dirty="0"/>
              <a:t>Urinary orifice</a:t>
            </a:r>
          </a:p>
          <a:p>
            <a:pPr lvl="1"/>
            <a:r>
              <a:rPr lang="es-ES" dirty="0">
                <a:solidFill>
                  <a:schemeClr val="accent2"/>
                </a:solidFill>
              </a:rPr>
              <a:t>No es una parte verdadera del sistema reproductivo femenino, pero parte de la vulva
</a:t>
            </a:r>
            <a:endParaRPr lang="en-US" dirty="0">
              <a:solidFill>
                <a:schemeClr val="accent2"/>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t>External Genitalia</a:t>
            </a:r>
          </a:p>
        </p:txBody>
      </p:sp>
      <p:sp>
        <p:nvSpPr>
          <p:cNvPr id="8195" name="Rectangle 3"/>
          <p:cNvSpPr>
            <a:spLocks noGrp="1" noChangeArrowheads="1"/>
          </p:cNvSpPr>
          <p:nvPr>
            <p:ph type="body" idx="1"/>
          </p:nvPr>
        </p:nvSpPr>
        <p:spPr>
          <a:xfrm>
            <a:off x="533400" y="1295400"/>
            <a:ext cx="8153400" cy="4876800"/>
          </a:xfrm>
        </p:spPr>
        <p:txBody>
          <a:bodyPr/>
          <a:lstStyle/>
          <a:p>
            <a:r>
              <a:rPr lang="en-US" dirty="0"/>
              <a:t>Vaginal orifice</a:t>
            </a:r>
          </a:p>
          <a:p>
            <a:pPr lvl="1"/>
            <a:r>
              <a:rPr lang="es-ES" dirty="0">
                <a:solidFill>
                  <a:schemeClr val="accent2"/>
                </a:solidFill>
              </a:rPr>
              <a:t>Situado en la parte inferior del vestíbulo, debajo de la carne urinaria
También conocido como el </a:t>
            </a:r>
            <a:r>
              <a:rPr lang="es-ES" dirty="0" err="1">
                <a:solidFill>
                  <a:schemeClr val="accent2"/>
                </a:solidFill>
              </a:rPr>
              <a:t>introit</a:t>
            </a:r>
            <a:r>
              <a:rPr lang="es-ES" dirty="0">
                <a:solidFill>
                  <a:schemeClr val="accent2"/>
                </a:solidFill>
              </a:rPr>
              <a:t> vaginal
</a:t>
            </a:r>
            <a:r>
              <a:rPr lang="en-US" dirty="0"/>
              <a:t>Perineum</a:t>
            </a:r>
          </a:p>
          <a:p>
            <a:pPr lvl="1"/>
            <a:r>
              <a:rPr lang="es-ES" dirty="0">
                <a:solidFill>
                  <a:schemeClr val="accent2"/>
                </a:solidFill>
              </a:rPr>
              <a:t>Zona entre el orificio vaginal y el ano
Consiste en tejido muscular y fibroso y sirve como soporte para estructuras pélvicas
</a:t>
            </a:r>
            <a:endParaRPr lang="en-US" dirty="0">
              <a:solidFill>
                <a:schemeClr val="accent2"/>
              </a:solidFil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t>Internal Genitalia</a:t>
            </a:r>
          </a:p>
        </p:txBody>
      </p:sp>
      <p:sp>
        <p:nvSpPr>
          <p:cNvPr id="9219" name="Rectangle 3"/>
          <p:cNvSpPr>
            <a:spLocks noGrp="1" noChangeArrowheads="1"/>
          </p:cNvSpPr>
          <p:nvPr>
            <p:ph type="body" idx="1"/>
          </p:nvPr>
        </p:nvSpPr>
        <p:spPr>
          <a:xfrm>
            <a:off x="685800" y="1219200"/>
            <a:ext cx="7772400" cy="4572000"/>
          </a:xfrm>
        </p:spPr>
        <p:txBody>
          <a:bodyPr/>
          <a:lstStyle/>
          <a:p>
            <a:r>
              <a:rPr lang="en-US" dirty="0"/>
              <a:t>Vagina</a:t>
            </a:r>
          </a:p>
          <a:p>
            <a:pPr lvl="1"/>
            <a:r>
              <a:rPr lang="es-ES" dirty="0">
                <a:solidFill>
                  <a:schemeClr val="accent2"/>
                </a:solidFill>
              </a:rPr>
              <a:t>Tubo muscular que conecta el útero con la vulva
Descansa entre la vejiga (anteriormente) y el recto (posteriormente)
Pliegues elásticos del revestimiento interior conocido como </a:t>
            </a:r>
            <a:r>
              <a:rPr lang="es-ES" dirty="0" err="1">
                <a:solidFill>
                  <a:schemeClr val="accent2"/>
                </a:solidFill>
              </a:rPr>
              <a:t>rugae</a:t>
            </a:r>
            <a:r>
              <a:rPr lang="es-ES" dirty="0">
                <a:solidFill>
                  <a:schemeClr val="accent2"/>
                </a:solidFill>
              </a:rPr>
              <a:t>
Capaz de expandirse durante el parto para permitir el paso de la cabeza del bebé sin rasgar el revestimiento
</a:t>
            </a:r>
            <a:endParaRPr lang="en-US" dirty="0">
              <a:solidFill>
                <a:srgbClr val="006600"/>
              </a:solidFil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t>Internal Genitalia</a:t>
            </a:r>
          </a:p>
        </p:txBody>
      </p:sp>
      <p:sp>
        <p:nvSpPr>
          <p:cNvPr id="10243" name="Rectangle 3"/>
          <p:cNvSpPr>
            <a:spLocks noGrp="1" noChangeArrowheads="1"/>
          </p:cNvSpPr>
          <p:nvPr>
            <p:ph type="body" idx="1"/>
          </p:nvPr>
        </p:nvSpPr>
        <p:spPr>
          <a:xfrm>
            <a:off x="533400" y="1295400"/>
            <a:ext cx="8153400" cy="4724400"/>
          </a:xfrm>
        </p:spPr>
        <p:txBody>
          <a:bodyPr/>
          <a:lstStyle/>
          <a:p>
            <a:r>
              <a:rPr lang="en-US" dirty="0"/>
              <a:t>Uterus</a:t>
            </a:r>
          </a:p>
          <a:p>
            <a:pPr lvl="1"/>
            <a:r>
              <a:rPr lang="es-ES" dirty="0">
                <a:solidFill>
                  <a:schemeClr val="accent2"/>
                </a:solidFill>
              </a:rPr>
              <a:t>El órgano musculoso, hueco en forma de pera que alberga el óvulo implantado fertilizado a medida que se desarrolla durante todo el embarazo
Fuente del flujo menstrual mensual si el embarazo no ocurre
</a:t>
            </a:r>
            <a:endParaRPr lang="en-US" dirty="0">
              <a:solidFill>
                <a:srgbClr val="006600"/>
              </a:solidFil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1026"/>
          <p:cNvSpPr>
            <a:spLocks noGrp="1" noChangeArrowheads="1"/>
          </p:cNvSpPr>
          <p:nvPr>
            <p:ph type="title"/>
          </p:nvPr>
        </p:nvSpPr>
        <p:spPr/>
        <p:txBody>
          <a:bodyPr/>
          <a:lstStyle/>
          <a:p>
            <a:r>
              <a:rPr lang="en-US"/>
              <a:t>Internal Genitalia</a:t>
            </a:r>
          </a:p>
        </p:txBody>
      </p:sp>
      <p:sp>
        <p:nvSpPr>
          <p:cNvPr id="69635" name="Rectangle 1027"/>
          <p:cNvSpPr>
            <a:spLocks noGrp="1" noChangeArrowheads="1"/>
          </p:cNvSpPr>
          <p:nvPr>
            <p:ph type="body" idx="1"/>
          </p:nvPr>
        </p:nvSpPr>
        <p:spPr>
          <a:xfrm>
            <a:off x="533400" y="1295400"/>
            <a:ext cx="8153400" cy="4724400"/>
          </a:xfrm>
        </p:spPr>
        <p:txBody>
          <a:bodyPr/>
          <a:lstStyle/>
          <a:p>
            <a:r>
              <a:rPr lang="en-US" dirty="0"/>
              <a:t>Uterus</a:t>
            </a:r>
          </a:p>
          <a:p>
            <a:pPr lvl="1"/>
            <a:r>
              <a:rPr lang="es-ES" dirty="0">
                <a:solidFill>
                  <a:schemeClr val="accent2"/>
                </a:solidFill>
              </a:rPr>
              <a:t>Tres porciones identificables
Fondo 
Pequeña porción superior en forma de cúpula
Cuerpo
Porción central
Cuello uterino
Porción más estrecha y similar al cuello en el extremo inferior
</a:t>
            </a:r>
            <a:endParaRPr lang="en-US"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a:t>Internal Genitalia</a:t>
            </a:r>
          </a:p>
        </p:txBody>
      </p:sp>
      <p:sp>
        <p:nvSpPr>
          <p:cNvPr id="11267" name="Rectangle 3"/>
          <p:cNvSpPr>
            <a:spLocks noGrp="1" noChangeArrowheads="1"/>
          </p:cNvSpPr>
          <p:nvPr>
            <p:ph type="body" idx="1"/>
          </p:nvPr>
        </p:nvSpPr>
        <p:spPr/>
        <p:txBody>
          <a:bodyPr/>
          <a:lstStyle/>
          <a:p>
            <a:r>
              <a:rPr lang="en-US" dirty="0"/>
              <a:t>Wall of uterus contains three layers</a:t>
            </a:r>
          </a:p>
          <a:p>
            <a:pPr lvl="1"/>
            <a:r>
              <a:rPr lang="en-US" dirty="0">
                <a:solidFill>
                  <a:schemeClr val="accent2"/>
                </a:solidFill>
              </a:rPr>
              <a:t>Perimetrium</a:t>
            </a:r>
          </a:p>
          <a:p>
            <a:pPr lvl="2"/>
            <a:r>
              <a:rPr lang="es-ES" dirty="0">
                <a:solidFill>
                  <a:srgbClr val="006600"/>
                </a:solidFill>
              </a:rPr>
              <a:t>Capa de membrana serosa más externa
</a:t>
            </a:r>
            <a:r>
              <a:rPr lang="en-US" dirty="0">
                <a:solidFill>
                  <a:schemeClr val="accent2"/>
                </a:solidFill>
              </a:rPr>
              <a:t>Myometrium</a:t>
            </a:r>
          </a:p>
          <a:p>
            <a:pPr lvl="2"/>
            <a:r>
              <a:rPr lang="en-US" dirty="0" err="1">
                <a:solidFill>
                  <a:srgbClr val="006600"/>
                </a:solidFill>
              </a:rPr>
              <a:t>Capa</a:t>
            </a:r>
            <a:r>
              <a:rPr lang="en-US" dirty="0">
                <a:solidFill>
                  <a:srgbClr val="006600"/>
                </a:solidFill>
              </a:rPr>
              <a:t> media y </a:t>
            </a:r>
            <a:r>
              <a:rPr lang="en-US" dirty="0" err="1">
                <a:solidFill>
                  <a:srgbClr val="006600"/>
                </a:solidFill>
              </a:rPr>
              <a:t>musculosa</a:t>
            </a:r>
            <a:r>
              <a:rPr lang="en-US" dirty="0">
                <a:solidFill>
                  <a:srgbClr val="006600"/>
                </a:solidFill>
              </a:rPr>
              <a:t>
</a:t>
            </a:r>
            <a:r>
              <a:rPr lang="en-US" dirty="0">
                <a:solidFill>
                  <a:schemeClr val="accent2"/>
                </a:solidFill>
              </a:rPr>
              <a:t>Endometrium</a:t>
            </a:r>
          </a:p>
          <a:p>
            <a:pPr lvl="2"/>
            <a:r>
              <a:rPr lang="es-ES" dirty="0">
                <a:solidFill>
                  <a:srgbClr val="006600"/>
                </a:solidFill>
              </a:rPr>
              <a:t>Capa más interna, altamente vascular
</a:t>
            </a:r>
            <a:endParaRPr lang="en-US" dirty="0">
              <a:solidFill>
                <a:srgbClr val="006600"/>
              </a:solidFill>
            </a:endParaRPr>
          </a:p>
          <a:p>
            <a:endParaRPr lang="en-US"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a:t>Internal Genitalia</a:t>
            </a:r>
          </a:p>
        </p:txBody>
      </p:sp>
      <p:sp>
        <p:nvSpPr>
          <p:cNvPr id="12291" name="Rectangle 3"/>
          <p:cNvSpPr>
            <a:spLocks noGrp="1" noChangeArrowheads="1"/>
          </p:cNvSpPr>
          <p:nvPr>
            <p:ph type="body" idx="1"/>
          </p:nvPr>
        </p:nvSpPr>
        <p:spPr/>
        <p:txBody>
          <a:bodyPr/>
          <a:lstStyle/>
          <a:p>
            <a:r>
              <a:rPr lang="en-US" dirty="0"/>
              <a:t>Fallopian tubes</a:t>
            </a:r>
          </a:p>
          <a:p>
            <a:pPr lvl="1"/>
            <a:r>
              <a:rPr lang="es-ES" dirty="0">
                <a:solidFill>
                  <a:schemeClr val="accent2"/>
                </a:solidFill>
              </a:rPr>
              <a:t>También conocido como tubos u oviductos uterinos
Servir como pasadizo para los óvulos al salir del ovario en ruta al útero
El extremo libre de cada tubo termina en proyecciones similares a los dedos llamadas </a:t>
            </a:r>
            <a:r>
              <a:rPr lang="es-ES" dirty="0" err="1">
                <a:solidFill>
                  <a:schemeClr val="accent2"/>
                </a:solidFill>
              </a:rPr>
              <a:t>fimbriae</a:t>
            </a:r>
            <a:r>
              <a:rPr lang="es-ES" dirty="0">
                <a:solidFill>
                  <a:schemeClr val="accent2"/>
                </a:solidFill>
              </a:rPr>
              <a:t>
Los extremos fimbriados dibujan el óvulo en el tubo a través de movimientos ondulados cuando el óvulo se libera del ovario
</a:t>
            </a:r>
            <a:endParaRPr lang="en-US" dirty="0">
              <a:solidFill>
                <a:srgbClr val="006600"/>
              </a:solidFill>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type="body" idx="1"/>
          </p:nvPr>
        </p:nvSpPr>
        <p:spPr>
          <a:xfrm>
            <a:off x="533400" y="1371600"/>
            <a:ext cx="8229600" cy="4648200"/>
          </a:xfrm>
        </p:spPr>
        <p:txBody>
          <a:bodyPr/>
          <a:lstStyle/>
          <a:p>
            <a:pPr>
              <a:lnSpc>
                <a:spcPct val="90000"/>
              </a:lnSpc>
            </a:pPr>
            <a:r>
              <a:rPr lang="en-US" dirty="0"/>
              <a:t>Ovaries</a:t>
            </a:r>
          </a:p>
          <a:p>
            <a:pPr lvl="1">
              <a:lnSpc>
                <a:spcPct val="90000"/>
              </a:lnSpc>
            </a:pPr>
            <a:r>
              <a:rPr lang="es-ES" dirty="0">
                <a:solidFill>
                  <a:schemeClr val="accent2"/>
                </a:solidFill>
              </a:rPr>
              <a:t>Células sexuales femeninas - gónadas femeninas
Par de ovarios en forma de almendra, </a:t>
            </a:r>
            <a:r>
              <a:rPr lang="es-ES" dirty="0" err="1">
                <a:solidFill>
                  <a:schemeClr val="accent2"/>
                </a:solidFill>
              </a:rPr>
              <a:t>mantenidoen</a:t>
            </a:r>
            <a:r>
              <a:rPr lang="es-ES" dirty="0">
                <a:solidFill>
                  <a:schemeClr val="accent2"/>
                </a:solidFill>
              </a:rPr>
              <a:t> en su lugar por ligamentos
Responsable de:
Producir óvulos maduros y liberarlos a intervalos mensuales
Producir hormonas necesarias para el crecimiento y desarrollo normal de las mujeres
Producir hormonas necesarias para mantener el embarazo en caso de que ocurra
</a:t>
            </a:r>
            <a:endParaRPr lang="en-US" dirty="0">
              <a:solidFill>
                <a:srgbClr val="006600"/>
              </a:solidFill>
            </a:endParaRPr>
          </a:p>
        </p:txBody>
      </p:sp>
      <p:sp>
        <p:nvSpPr>
          <p:cNvPr id="13316" name="Rectangle 4"/>
          <p:cNvSpPr>
            <a:spLocks noGrp="1" noChangeArrowheads="1"/>
          </p:cNvSpPr>
          <p:nvPr>
            <p:ph type="title"/>
          </p:nvPr>
        </p:nvSpPr>
        <p:spPr/>
        <p:txBody>
          <a:bodyPr/>
          <a:lstStyle/>
          <a:p>
            <a:r>
              <a:rPr lang="en-US"/>
              <a:t>Internal Genitalia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304800"/>
            <a:ext cx="8229600" cy="1143000"/>
          </a:xfrm>
        </p:spPr>
        <p:txBody>
          <a:bodyPr>
            <a:normAutofit fontScale="90000"/>
          </a:bodyPr>
          <a:lstStyle/>
          <a:p>
            <a:r>
              <a:rPr lang="en-US"/>
              <a:t>Mammary</a:t>
            </a:r>
            <a:br>
              <a:rPr lang="en-US"/>
            </a:br>
            <a:r>
              <a:rPr lang="en-US"/>
              <a:t> Glands (Breasts)</a:t>
            </a:r>
          </a:p>
        </p:txBody>
      </p:sp>
      <p:sp>
        <p:nvSpPr>
          <p:cNvPr id="14339" name="Rectangle 3"/>
          <p:cNvSpPr>
            <a:spLocks noGrp="1" noChangeArrowheads="1"/>
          </p:cNvSpPr>
          <p:nvPr>
            <p:ph type="body" idx="1"/>
          </p:nvPr>
        </p:nvSpPr>
        <p:spPr>
          <a:xfrm>
            <a:off x="457200" y="1676400"/>
            <a:ext cx="8229600" cy="4343400"/>
          </a:xfrm>
        </p:spPr>
        <p:txBody>
          <a:bodyPr/>
          <a:lstStyle/>
          <a:p>
            <a:r>
              <a:rPr lang="en-US" dirty="0"/>
              <a:t>Mammary glands</a:t>
            </a:r>
          </a:p>
          <a:p>
            <a:pPr lvl="1"/>
            <a:r>
              <a:rPr lang="es-ES" dirty="0">
                <a:solidFill>
                  <a:schemeClr val="accent2"/>
                </a:solidFill>
              </a:rPr>
              <a:t>Conocido como los pechos
Responsable de la producción de leche (lactancia)
Consiste en tejido glandular con tejido adiposo de soporte y tejido conectivo fibroso, cubierto de piel
</a:t>
            </a:r>
            <a:endParaRPr lang="en-US" dirty="0">
              <a:solidFill>
                <a:schemeClr val="accent2"/>
              </a:solidFill>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type="body" idx="1"/>
          </p:nvPr>
        </p:nvSpPr>
        <p:spPr>
          <a:xfrm>
            <a:off x="533400" y="1600200"/>
            <a:ext cx="8153400" cy="4425950"/>
          </a:xfrm>
        </p:spPr>
        <p:txBody>
          <a:bodyPr/>
          <a:lstStyle/>
          <a:p>
            <a:r>
              <a:rPr lang="en-US" dirty="0"/>
              <a:t>Structures of the breasts</a:t>
            </a:r>
          </a:p>
          <a:p>
            <a:pPr lvl="1"/>
            <a:r>
              <a:rPr lang="en-US" dirty="0">
                <a:solidFill>
                  <a:schemeClr val="accent2"/>
                </a:solidFill>
              </a:rPr>
              <a:t>Nipple</a:t>
            </a:r>
          </a:p>
          <a:p>
            <a:pPr lvl="2"/>
            <a:r>
              <a:rPr lang="es-ES" dirty="0">
                <a:solidFill>
                  <a:srgbClr val="006600"/>
                </a:solidFill>
              </a:rPr>
              <a:t>Situado en el centro de cada seno
Consiste en tejido eréctil sensible
</a:t>
            </a:r>
            <a:r>
              <a:rPr lang="en-US" dirty="0">
                <a:solidFill>
                  <a:schemeClr val="accent2"/>
                </a:solidFill>
              </a:rPr>
              <a:t>Areola</a:t>
            </a:r>
          </a:p>
          <a:p>
            <a:pPr lvl="2"/>
            <a:r>
              <a:rPr lang="es-ES" dirty="0">
                <a:solidFill>
                  <a:srgbClr val="006600"/>
                </a:solidFill>
              </a:rPr>
              <a:t>Zona pigmentada más oscura que rodea el pezón
Los tubérculos de Montgomery
Pequeñas glándulas sebáceas presentes en la areola
</a:t>
            </a:r>
            <a:endParaRPr lang="en-US" dirty="0"/>
          </a:p>
        </p:txBody>
      </p:sp>
      <p:sp>
        <p:nvSpPr>
          <p:cNvPr id="15364" name="Rectangle 4"/>
          <p:cNvSpPr>
            <a:spLocks noGrp="1" noChangeArrowheads="1"/>
          </p:cNvSpPr>
          <p:nvPr>
            <p:ph type="title"/>
          </p:nvPr>
        </p:nvSpPr>
        <p:spPr>
          <a:xfrm>
            <a:off x="457200" y="304800"/>
            <a:ext cx="8305800" cy="1219200"/>
          </a:xfrm>
        </p:spPr>
        <p:txBody>
          <a:bodyPr>
            <a:normAutofit fontScale="90000"/>
          </a:bodyPr>
          <a:lstStyle/>
          <a:p>
            <a:r>
              <a:rPr lang="en-US"/>
              <a:t>Mammary</a:t>
            </a:r>
            <a:br>
              <a:rPr lang="en-US"/>
            </a:br>
            <a:r>
              <a:rPr lang="en-US"/>
              <a:t>Glands (Breasts)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type="body" idx="1"/>
          </p:nvPr>
        </p:nvSpPr>
        <p:spPr>
          <a:xfrm>
            <a:off x="533400" y="1746250"/>
            <a:ext cx="8229600" cy="4197350"/>
          </a:xfrm>
        </p:spPr>
        <p:txBody>
          <a:bodyPr/>
          <a:lstStyle/>
          <a:p>
            <a:r>
              <a:rPr lang="en-US" dirty="0"/>
              <a:t>Tissues of the breasts</a:t>
            </a:r>
          </a:p>
          <a:p>
            <a:pPr lvl="1"/>
            <a:r>
              <a:rPr lang="en-US" dirty="0" err="1">
                <a:solidFill>
                  <a:schemeClr val="accent2"/>
                </a:solidFill>
              </a:rPr>
              <a:t>Adiposo</a:t>
            </a:r>
            <a:r>
              <a:rPr lang="en-US" dirty="0">
                <a:solidFill>
                  <a:schemeClr val="accent2"/>
                </a:solidFill>
              </a:rPr>
              <a:t> 
</a:t>
            </a:r>
            <a:r>
              <a:rPr lang="en-US" dirty="0" err="1">
                <a:solidFill>
                  <a:schemeClr val="accent2"/>
                </a:solidFill>
              </a:rPr>
              <a:t>Conectivo</a:t>
            </a:r>
            <a:r>
              <a:rPr lang="en-US" dirty="0">
                <a:solidFill>
                  <a:schemeClr val="accent2"/>
                </a:solidFill>
              </a:rPr>
              <a:t> 
Glandular
</a:t>
            </a:r>
            <a:r>
              <a:rPr lang="en-US" dirty="0"/>
              <a:t>Lactiferous ducts</a:t>
            </a:r>
          </a:p>
          <a:p>
            <a:pPr lvl="1"/>
            <a:r>
              <a:rPr lang="es-ES" dirty="0">
                <a:solidFill>
                  <a:schemeClr val="accent2"/>
                </a:solidFill>
              </a:rPr>
              <a:t>Estructuras tubulares estrechas de la mama que transportan la leche al pezón para amamantar
</a:t>
            </a:r>
            <a:endParaRPr lang="en-US" dirty="0">
              <a:solidFill>
                <a:schemeClr val="accent2"/>
              </a:solidFill>
            </a:endParaRPr>
          </a:p>
        </p:txBody>
      </p:sp>
      <p:sp>
        <p:nvSpPr>
          <p:cNvPr id="16388" name="Rectangle 4"/>
          <p:cNvSpPr>
            <a:spLocks noGrp="1" noChangeArrowheads="1"/>
          </p:cNvSpPr>
          <p:nvPr>
            <p:ph type="title"/>
          </p:nvPr>
        </p:nvSpPr>
        <p:spPr>
          <a:xfrm>
            <a:off x="457200" y="304800"/>
            <a:ext cx="8229600" cy="1066800"/>
          </a:xfrm>
        </p:spPr>
        <p:txBody>
          <a:bodyPr>
            <a:normAutofit fontScale="90000"/>
          </a:bodyPr>
          <a:lstStyle/>
          <a:p>
            <a:r>
              <a:rPr lang="en-US"/>
              <a:t>Mammary </a:t>
            </a:r>
            <a:br>
              <a:rPr lang="en-US"/>
            </a:br>
            <a:r>
              <a:rPr lang="en-US"/>
              <a:t>Glands (Breasts)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a:t>Female Pelvis</a:t>
            </a:r>
          </a:p>
        </p:txBody>
      </p:sp>
      <p:sp>
        <p:nvSpPr>
          <p:cNvPr id="17411" name="Rectangle 3"/>
          <p:cNvSpPr>
            <a:spLocks noGrp="1" noChangeArrowheads="1"/>
          </p:cNvSpPr>
          <p:nvPr>
            <p:ph type="body" idx="1"/>
          </p:nvPr>
        </p:nvSpPr>
        <p:spPr>
          <a:xfrm>
            <a:off x="457200" y="1295400"/>
            <a:ext cx="8229600" cy="4148138"/>
          </a:xfrm>
        </p:spPr>
        <p:txBody>
          <a:bodyPr/>
          <a:lstStyle/>
          <a:p>
            <a:r>
              <a:rPr lang="en-US" dirty="0"/>
              <a:t>Landmarks of the pelvis</a:t>
            </a:r>
          </a:p>
          <a:p>
            <a:pPr lvl="1"/>
            <a:r>
              <a:rPr lang="es-ES" dirty="0">
                <a:solidFill>
                  <a:schemeClr val="accent2"/>
                </a:solidFill>
              </a:rPr>
              <a:t>Límites reales de la pelvis
</a:t>
            </a:r>
            <a:r>
              <a:rPr lang="es-ES" dirty="0" err="1">
                <a:solidFill>
                  <a:schemeClr val="accent2"/>
                </a:solidFill>
              </a:rPr>
              <a:t>Sacrum</a:t>
            </a:r>
            <a:r>
              <a:rPr lang="es-ES" dirty="0">
                <a:solidFill>
                  <a:schemeClr val="accent2"/>
                </a:solidFill>
              </a:rPr>
              <a:t>, cóccix, hueso púbico, espinas </a:t>
            </a:r>
            <a:r>
              <a:rPr lang="es-ES" dirty="0" err="1">
                <a:solidFill>
                  <a:schemeClr val="accent2"/>
                </a:solidFill>
              </a:rPr>
              <a:t>isquiales</a:t>
            </a:r>
            <a:r>
              <a:rPr lang="es-ES" dirty="0">
                <a:solidFill>
                  <a:schemeClr val="accent2"/>
                </a:solidFill>
              </a:rPr>
              <a:t>
Servir como puntos de referencia para medir a través de la salida pélvica desde diferentes ángulos
La medición determina el tamaño de la pélvica </a:t>
            </a:r>
            <a:endParaRPr lang="en-US" dirty="0">
              <a:solidFill>
                <a:schemeClr val="accent2"/>
              </a:solidFill>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304800"/>
            <a:ext cx="8229600" cy="1295400"/>
          </a:xfrm>
        </p:spPr>
        <p:txBody>
          <a:bodyPr>
            <a:normAutofit fontScale="90000"/>
          </a:bodyPr>
          <a:lstStyle/>
          <a:p>
            <a:r>
              <a:rPr lang="en-US"/>
              <a:t>Puberty and </a:t>
            </a:r>
            <a:br>
              <a:rPr lang="en-US"/>
            </a:br>
            <a:r>
              <a:rPr lang="en-US"/>
              <a:t>the Menstrual Cycle</a:t>
            </a:r>
          </a:p>
        </p:txBody>
      </p:sp>
      <p:sp>
        <p:nvSpPr>
          <p:cNvPr id="18435" name="Rectangle 3"/>
          <p:cNvSpPr>
            <a:spLocks noGrp="1" noChangeArrowheads="1"/>
          </p:cNvSpPr>
          <p:nvPr>
            <p:ph type="body" idx="1"/>
          </p:nvPr>
        </p:nvSpPr>
        <p:spPr>
          <a:xfrm>
            <a:off x="457200" y="1746250"/>
            <a:ext cx="8229600" cy="4121150"/>
          </a:xfrm>
        </p:spPr>
        <p:txBody>
          <a:bodyPr/>
          <a:lstStyle/>
          <a:p>
            <a:r>
              <a:rPr lang="en-US" dirty="0"/>
              <a:t>Puberty</a:t>
            </a:r>
          </a:p>
          <a:p>
            <a:pPr lvl="1"/>
            <a:r>
              <a:rPr lang="es-ES" dirty="0">
                <a:solidFill>
                  <a:schemeClr val="accent2"/>
                </a:solidFill>
              </a:rPr>
              <a:t>Período de vida en el que comienza la capacidad de reproducirse
Los órganos reproductores femeninos están completamente desarrollados
Se producen cambios secundarios en las características del sexo
</a:t>
            </a:r>
            <a:endParaRPr lang="en-US" dirty="0">
              <a:solidFill>
                <a:schemeClr val="accent2"/>
              </a:solidFill>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p:cNvSpPr>
            <a:spLocks noGrp="1" noChangeArrowheads="1"/>
          </p:cNvSpPr>
          <p:nvPr>
            <p:ph type="body" idx="1"/>
          </p:nvPr>
        </p:nvSpPr>
        <p:spPr>
          <a:xfrm>
            <a:off x="457200" y="1746250"/>
            <a:ext cx="8229600" cy="4273550"/>
          </a:xfrm>
        </p:spPr>
        <p:txBody>
          <a:bodyPr/>
          <a:lstStyle/>
          <a:p>
            <a:pPr>
              <a:lnSpc>
                <a:spcPct val="90000"/>
              </a:lnSpc>
            </a:pPr>
            <a:r>
              <a:rPr lang="en-US" dirty="0"/>
              <a:t>Menstrual cycle</a:t>
            </a:r>
          </a:p>
          <a:p>
            <a:pPr lvl="1">
              <a:lnSpc>
                <a:spcPct val="90000"/>
              </a:lnSpc>
            </a:pPr>
            <a:r>
              <a:rPr lang="en-US" dirty="0">
                <a:solidFill>
                  <a:schemeClr val="accent2"/>
                </a:solidFill>
              </a:rPr>
              <a:t>Menstrual Phase</a:t>
            </a:r>
          </a:p>
          <a:p>
            <a:pPr lvl="2">
              <a:lnSpc>
                <a:spcPct val="90000"/>
              </a:lnSpc>
            </a:pPr>
            <a:r>
              <a:rPr lang="es-ES" dirty="0">
                <a:solidFill>
                  <a:srgbClr val="006600"/>
                </a:solidFill>
              </a:rPr>
              <a:t>Días 1 – 5
El flujo menstrual ocurre el primer día y dura de 3 a 5 días
</a:t>
            </a:r>
            <a:r>
              <a:rPr lang="en-US" dirty="0">
                <a:solidFill>
                  <a:schemeClr val="accent2"/>
                </a:solidFill>
              </a:rPr>
              <a:t>Postmenstrual Phase</a:t>
            </a:r>
          </a:p>
          <a:p>
            <a:pPr lvl="2">
              <a:lnSpc>
                <a:spcPct val="90000"/>
              </a:lnSpc>
            </a:pPr>
            <a:r>
              <a:rPr lang="es-ES" dirty="0">
                <a:solidFill>
                  <a:srgbClr val="006600"/>
                </a:solidFill>
              </a:rPr>
              <a:t>Días 6 – 12
Intervalo entre la menstruación y la ovulación
</a:t>
            </a:r>
            <a:endParaRPr lang="en-US" dirty="0">
              <a:solidFill>
                <a:srgbClr val="006600"/>
              </a:solidFill>
            </a:endParaRPr>
          </a:p>
        </p:txBody>
      </p:sp>
      <p:sp>
        <p:nvSpPr>
          <p:cNvPr id="19460" name="Rectangle 4"/>
          <p:cNvSpPr>
            <a:spLocks noGrp="1" noChangeArrowheads="1"/>
          </p:cNvSpPr>
          <p:nvPr>
            <p:ph type="title"/>
          </p:nvPr>
        </p:nvSpPr>
        <p:spPr>
          <a:xfrm>
            <a:off x="457200" y="304800"/>
            <a:ext cx="8229600" cy="1219200"/>
          </a:xfrm>
        </p:spPr>
        <p:txBody>
          <a:bodyPr>
            <a:normAutofit fontScale="90000"/>
          </a:bodyPr>
          <a:lstStyle/>
          <a:p>
            <a:r>
              <a:rPr lang="en-US"/>
              <a:t>Puberty and </a:t>
            </a:r>
            <a:br>
              <a:rPr lang="en-US"/>
            </a:br>
            <a:r>
              <a:rPr lang="en-US"/>
              <a:t>the Menstrual Cycle</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Grp="1" noChangeArrowheads="1"/>
          </p:cNvSpPr>
          <p:nvPr>
            <p:ph type="body" idx="1"/>
          </p:nvPr>
        </p:nvSpPr>
        <p:spPr>
          <a:xfrm>
            <a:off x="685800" y="1371600"/>
            <a:ext cx="7772400" cy="4495800"/>
          </a:xfrm>
        </p:spPr>
        <p:txBody>
          <a:bodyPr/>
          <a:lstStyle/>
          <a:p>
            <a:pPr>
              <a:lnSpc>
                <a:spcPct val="90000"/>
              </a:lnSpc>
            </a:pPr>
            <a:r>
              <a:rPr lang="en-US" dirty="0"/>
              <a:t>Menstrual cycle </a:t>
            </a:r>
          </a:p>
          <a:p>
            <a:pPr lvl="1">
              <a:lnSpc>
                <a:spcPct val="90000"/>
              </a:lnSpc>
            </a:pPr>
            <a:r>
              <a:rPr lang="en-US" dirty="0">
                <a:solidFill>
                  <a:schemeClr val="accent2"/>
                </a:solidFill>
              </a:rPr>
              <a:t>Ovulatory Phase</a:t>
            </a:r>
          </a:p>
          <a:p>
            <a:pPr lvl="2">
              <a:lnSpc>
                <a:spcPct val="90000"/>
              </a:lnSpc>
            </a:pPr>
            <a:r>
              <a:rPr lang="es-ES" dirty="0">
                <a:solidFill>
                  <a:srgbClr val="006600"/>
                </a:solidFill>
              </a:rPr>
              <a:t>Días 13 – 14
El folículo </a:t>
            </a:r>
            <a:r>
              <a:rPr lang="es-ES" dirty="0" err="1">
                <a:solidFill>
                  <a:srgbClr val="006600"/>
                </a:solidFill>
              </a:rPr>
              <a:t>graafiano</a:t>
            </a:r>
            <a:r>
              <a:rPr lang="es-ES" dirty="0">
                <a:solidFill>
                  <a:srgbClr val="006600"/>
                </a:solidFill>
              </a:rPr>
              <a:t> se rompe, liberando el óvulo maduro en la cavidad pélvica</a:t>
            </a:r>
            <a:endParaRPr lang="en-US" dirty="0">
              <a:solidFill>
                <a:srgbClr val="006600"/>
              </a:solidFill>
            </a:endParaRPr>
          </a:p>
          <a:p>
            <a:pPr lvl="1">
              <a:lnSpc>
                <a:spcPct val="90000"/>
              </a:lnSpc>
            </a:pPr>
            <a:r>
              <a:rPr lang="en-US" dirty="0">
                <a:solidFill>
                  <a:schemeClr val="accent2"/>
                </a:solidFill>
              </a:rPr>
              <a:t>Premenstrual Phase</a:t>
            </a:r>
          </a:p>
          <a:p>
            <a:pPr lvl="2">
              <a:lnSpc>
                <a:spcPct val="90000"/>
              </a:lnSpc>
            </a:pPr>
            <a:r>
              <a:rPr lang="es-ES" dirty="0">
                <a:solidFill>
                  <a:srgbClr val="006600"/>
                </a:solidFill>
              </a:rPr>
              <a:t>Días 15 – 28
Fase entre la fase ovulatoria y la aparición del flujo menstrual
</a:t>
            </a:r>
            <a:endParaRPr lang="en-US" dirty="0">
              <a:solidFill>
                <a:srgbClr val="006600"/>
              </a:solidFill>
            </a:endParaRPr>
          </a:p>
        </p:txBody>
      </p:sp>
      <p:sp>
        <p:nvSpPr>
          <p:cNvPr id="20484" name="Rectangle 4"/>
          <p:cNvSpPr>
            <a:spLocks noGrp="1" noChangeArrowheads="1"/>
          </p:cNvSpPr>
          <p:nvPr>
            <p:ph type="title"/>
          </p:nvPr>
        </p:nvSpPr>
        <p:spPr/>
        <p:txBody>
          <a:bodyPr>
            <a:normAutofit fontScale="90000"/>
          </a:bodyPr>
          <a:lstStyle/>
          <a:p>
            <a:r>
              <a:rPr lang="en-US"/>
              <a:t>Puberty and the Menstrual Cycle</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Grp="1" noChangeArrowheads="1"/>
          </p:cNvSpPr>
          <p:nvPr>
            <p:ph type="body" idx="1"/>
          </p:nvPr>
        </p:nvSpPr>
        <p:spPr>
          <a:xfrm>
            <a:off x="685800" y="1295400"/>
            <a:ext cx="7772400" cy="4572000"/>
          </a:xfrm>
        </p:spPr>
        <p:txBody>
          <a:bodyPr/>
          <a:lstStyle/>
          <a:p>
            <a:r>
              <a:rPr lang="en-US" dirty="0"/>
              <a:t>Amenorrhea</a:t>
            </a:r>
          </a:p>
          <a:p>
            <a:pPr lvl="1"/>
            <a:r>
              <a:rPr lang="en-US" dirty="0" err="1">
                <a:solidFill>
                  <a:schemeClr val="accent2"/>
                </a:solidFill>
              </a:rPr>
              <a:t>Ausencia</a:t>
            </a:r>
            <a:r>
              <a:rPr lang="en-US" dirty="0">
                <a:solidFill>
                  <a:schemeClr val="accent2"/>
                </a:solidFill>
              </a:rPr>
              <a:t> de </a:t>
            </a:r>
            <a:r>
              <a:rPr lang="en-US" dirty="0" err="1">
                <a:solidFill>
                  <a:schemeClr val="accent2"/>
                </a:solidFill>
              </a:rPr>
              <a:t>flujo</a:t>
            </a:r>
            <a:r>
              <a:rPr lang="en-US" dirty="0">
                <a:solidFill>
                  <a:schemeClr val="accent2"/>
                </a:solidFill>
              </a:rPr>
              <a:t> menstrual
</a:t>
            </a:r>
            <a:r>
              <a:rPr lang="en-US" dirty="0"/>
              <a:t>Dysmenorrhea</a:t>
            </a:r>
          </a:p>
          <a:p>
            <a:pPr lvl="1"/>
            <a:r>
              <a:rPr lang="en-US" dirty="0" err="1">
                <a:solidFill>
                  <a:schemeClr val="accent2"/>
                </a:solidFill>
              </a:rPr>
              <a:t>Flujo</a:t>
            </a:r>
            <a:r>
              <a:rPr lang="en-US" dirty="0">
                <a:solidFill>
                  <a:schemeClr val="accent2"/>
                </a:solidFill>
              </a:rPr>
              <a:t> menstrual doloroso
</a:t>
            </a:r>
            <a:r>
              <a:rPr lang="en-US" dirty="0"/>
              <a:t>Menorrhagia</a:t>
            </a:r>
          </a:p>
          <a:p>
            <a:pPr lvl="1"/>
            <a:r>
              <a:rPr lang="en-US" dirty="0">
                <a:solidFill>
                  <a:schemeClr val="accent2"/>
                </a:solidFill>
              </a:rPr>
              <a:t>Abnormally long or very heavy menstrual periods</a:t>
            </a:r>
          </a:p>
        </p:txBody>
      </p:sp>
      <p:sp>
        <p:nvSpPr>
          <p:cNvPr id="21508" name="Rectangle 4"/>
          <p:cNvSpPr>
            <a:spLocks noGrp="1" noChangeArrowheads="1"/>
          </p:cNvSpPr>
          <p:nvPr>
            <p:ph type="title"/>
          </p:nvPr>
        </p:nvSpPr>
        <p:spPr/>
        <p:txBody>
          <a:bodyPr/>
          <a:lstStyle/>
          <a:p>
            <a:r>
              <a:rPr lang="en-US"/>
              <a:t>Common Signs and Symptoms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Grp="1" noChangeArrowheads="1"/>
          </p:cNvSpPr>
          <p:nvPr>
            <p:ph type="body" idx="1"/>
          </p:nvPr>
        </p:nvSpPr>
        <p:spPr>
          <a:xfrm>
            <a:off x="457200" y="1371600"/>
            <a:ext cx="8229600" cy="4064000"/>
          </a:xfrm>
        </p:spPr>
        <p:txBody>
          <a:bodyPr/>
          <a:lstStyle/>
          <a:p>
            <a:r>
              <a:rPr lang="en-US" dirty="0"/>
              <a:t>Metrorrhagia</a:t>
            </a:r>
          </a:p>
          <a:p>
            <a:pPr lvl="1"/>
            <a:r>
              <a:rPr lang="en-US" dirty="0" err="1">
                <a:solidFill>
                  <a:schemeClr val="accent2"/>
                </a:solidFill>
              </a:rPr>
              <a:t>Sangrado</a:t>
            </a:r>
            <a:r>
              <a:rPr lang="en-US" dirty="0">
                <a:solidFill>
                  <a:schemeClr val="accent2"/>
                </a:solidFill>
              </a:rPr>
              <a:t> </a:t>
            </a:r>
            <a:r>
              <a:rPr lang="en-US" dirty="0" err="1">
                <a:solidFill>
                  <a:schemeClr val="accent2"/>
                </a:solidFill>
              </a:rPr>
              <a:t>uterino</a:t>
            </a:r>
            <a:r>
              <a:rPr lang="en-US" dirty="0">
                <a:solidFill>
                  <a:schemeClr val="accent2"/>
                </a:solidFill>
              </a:rPr>
              <a:t> </a:t>
            </a:r>
            <a:r>
              <a:rPr lang="en-US" dirty="0" err="1">
                <a:solidFill>
                  <a:schemeClr val="accent2"/>
                </a:solidFill>
              </a:rPr>
              <a:t>en</a:t>
            </a:r>
            <a:r>
              <a:rPr lang="en-US" dirty="0">
                <a:solidFill>
                  <a:schemeClr val="accent2"/>
                </a:solidFill>
              </a:rPr>
              <a:t> </a:t>
            </a:r>
            <a:r>
              <a:rPr lang="en-US" dirty="0" err="1">
                <a:solidFill>
                  <a:schemeClr val="accent2"/>
                </a:solidFill>
              </a:rPr>
              <a:t>momentos</a:t>
            </a:r>
            <a:r>
              <a:rPr lang="en-US" dirty="0">
                <a:solidFill>
                  <a:schemeClr val="accent2"/>
                </a:solidFill>
              </a:rPr>
              <a:t> </a:t>
            </a:r>
            <a:r>
              <a:rPr lang="en-US" dirty="0" err="1">
                <a:solidFill>
                  <a:schemeClr val="accent2"/>
                </a:solidFill>
              </a:rPr>
              <a:t>distintos</a:t>
            </a:r>
            <a:r>
              <a:rPr lang="en-US" dirty="0">
                <a:solidFill>
                  <a:schemeClr val="accent2"/>
                </a:solidFill>
              </a:rPr>
              <a:t> del </a:t>
            </a:r>
            <a:r>
              <a:rPr lang="en-US" dirty="0" err="1">
                <a:solidFill>
                  <a:schemeClr val="accent2"/>
                </a:solidFill>
              </a:rPr>
              <a:t>período</a:t>
            </a:r>
            <a:r>
              <a:rPr lang="en-US" dirty="0">
                <a:solidFill>
                  <a:schemeClr val="accent2"/>
                </a:solidFill>
              </a:rPr>
              <a:t> menstrual
</a:t>
            </a:r>
            <a:r>
              <a:rPr lang="en-US" dirty="0"/>
              <a:t>Oligomenorrhea</a:t>
            </a:r>
          </a:p>
          <a:p>
            <a:pPr lvl="1"/>
            <a:r>
              <a:rPr lang="es-ES" dirty="0">
                <a:solidFill>
                  <a:schemeClr val="accent2"/>
                </a:solidFill>
              </a:rPr>
              <a:t>Menstruación anormalmente ligera o poco frecuente
</a:t>
            </a:r>
            <a:endParaRPr lang="en-US" dirty="0">
              <a:solidFill>
                <a:schemeClr val="accent2"/>
              </a:solidFill>
            </a:endParaRPr>
          </a:p>
        </p:txBody>
      </p:sp>
      <p:sp>
        <p:nvSpPr>
          <p:cNvPr id="22532" name="Rectangle 4"/>
          <p:cNvSpPr>
            <a:spLocks noGrp="1" noChangeArrowheads="1"/>
          </p:cNvSpPr>
          <p:nvPr>
            <p:ph type="title"/>
          </p:nvPr>
        </p:nvSpPr>
        <p:spPr/>
        <p:txBody>
          <a:bodyPr/>
          <a:lstStyle/>
          <a:p>
            <a:r>
              <a:rPr lang="en-US"/>
              <a:t>Common Signs and Symptoms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t>Forms of Contraception</a:t>
            </a:r>
          </a:p>
        </p:txBody>
      </p:sp>
      <p:sp>
        <p:nvSpPr>
          <p:cNvPr id="23555" name="Rectangle 3"/>
          <p:cNvSpPr>
            <a:spLocks noGrp="1" noChangeArrowheads="1"/>
          </p:cNvSpPr>
          <p:nvPr>
            <p:ph type="body" idx="1"/>
          </p:nvPr>
        </p:nvSpPr>
        <p:spPr>
          <a:xfrm>
            <a:off x="457200" y="1524000"/>
            <a:ext cx="8229600" cy="4572000"/>
          </a:xfrm>
        </p:spPr>
        <p:txBody>
          <a:bodyPr/>
          <a:lstStyle/>
          <a:p>
            <a:r>
              <a:rPr lang="en-US" dirty="0"/>
              <a:t>Abstinence</a:t>
            </a:r>
          </a:p>
          <a:p>
            <a:pPr lvl="1"/>
            <a:r>
              <a:rPr lang="es-ES" dirty="0">
                <a:solidFill>
                  <a:schemeClr val="accent2"/>
                </a:solidFill>
              </a:rPr>
              <a:t>Abstenerse de tener relaciones sexuales vaginales
Ventaja: 
100% efectivo
</a:t>
            </a:r>
            <a:endParaRPr lang="en-US"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t>Forms of Contraception </a:t>
            </a:r>
          </a:p>
        </p:txBody>
      </p:sp>
      <p:sp>
        <p:nvSpPr>
          <p:cNvPr id="24579" name="Rectangle 3"/>
          <p:cNvSpPr>
            <a:spLocks noGrp="1" noChangeArrowheads="1"/>
          </p:cNvSpPr>
          <p:nvPr>
            <p:ph type="body" idx="1"/>
          </p:nvPr>
        </p:nvSpPr>
        <p:spPr>
          <a:xfrm>
            <a:off x="457200" y="1371600"/>
            <a:ext cx="8229600" cy="4572000"/>
          </a:xfrm>
        </p:spPr>
        <p:txBody>
          <a:bodyPr/>
          <a:lstStyle/>
          <a:p>
            <a:r>
              <a:rPr lang="en-US" dirty="0"/>
              <a:t>Oral contraceptives</a:t>
            </a:r>
          </a:p>
          <a:p>
            <a:pPr lvl="1"/>
            <a:r>
              <a:rPr lang="es-ES" dirty="0">
                <a:solidFill>
                  <a:schemeClr val="accent2"/>
                </a:solidFill>
              </a:rPr>
              <a:t>Píldoras anticonceptivas
Contienen formas sintéticas de las hormonas, estrógeno y progesterona
Ventajas
Desventaja
</a:t>
            </a:r>
            <a:endParaRPr lang="en-US" dirty="0">
              <a:solidFill>
                <a:srgbClr val="006600"/>
              </a:solidFill>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Grp="1" noChangeArrowheads="1"/>
          </p:cNvSpPr>
          <p:nvPr>
            <p:ph type="body" idx="1"/>
          </p:nvPr>
        </p:nvSpPr>
        <p:spPr>
          <a:xfrm>
            <a:off x="457200" y="1371600"/>
            <a:ext cx="8229600" cy="4148138"/>
          </a:xfrm>
        </p:spPr>
        <p:txBody>
          <a:bodyPr/>
          <a:lstStyle/>
          <a:p>
            <a:r>
              <a:rPr lang="en-US" dirty="0" err="1"/>
              <a:t>Depro</a:t>
            </a:r>
            <a:r>
              <a:rPr lang="en-US" dirty="0"/>
              <a:t>-Provera injection</a:t>
            </a:r>
          </a:p>
          <a:p>
            <a:pPr lvl="1"/>
            <a:r>
              <a:rPr lang="es-ES" dirty="0">
                <a:solidFill>
                  <a:schemeClr val="accent2"/>
                </a:solidFill>
              </a:rPr>
              <a:t>Forma de anticoncepción administrada por vía intramuscular, aproximadamente una vez cada 12 semanas
Ventajas
Desventajas
</a:t>
            </a:r>
            <a:endParaRPr lang="en-US" dirty="0">
              <a:solidFill>
                <a:srgbClr val="006600"/>
              </a:solidFill>
            </a:endParaRPr>
          </a:p>
        </p:txBody>
      </p:sp>
      <p:sp>
        <p:nvSpPr>
          <p:cNvPr id="25604" name="Rectangle 4"/>
          <p:cNvSpPr>
            <a:spLocks noGrp="1" noChangeArrowheads="1"/>
          </p:cNvSpPr>
          <p:nvPr>
            <p:ph type="title"/>
          </p:nvPr>
        </p:nvSpPr>
        <p:spPr/>
        <p:txBody>
          <a:bodyPr/>
          <a:lstStyle/>
          <a:p>
            <a:r>
              <a:rPr lang="en-US"/>
              <a:t>Forms of Contraception</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3"/>
          <p:cNvSpPr>
            <a:spLocks noGrp="1" noChangeArrowheads="1"/>
          </p:cNvSpPr>
          <p:nvPr>
            <p:ph type="body" idx="1"/>
          </p:nvPr>
        </p:nvSpPr>
        <p:spPr>
          <a:xfrm>
            <a:off x="685800" y="1295400"/>
            <a:ext cx="8001000" cy="4724400"/>
          </a:xfrm>
        </p:spPr>
        <p:txBody>
          <a:bodyPr/>
          <a:lstStyle/>
          <a:p>
            <a:pPr>
              <a:lnSpc>
                <a:spcPct val="90000"/>
              </a:lnSpc>
            </a:pPr>
            <a:r>
              <a:rPr lang="en-US" dirty="0"/>
              <a:t>Intrauterine device</a:t>
            </a:r>
            <a:endParaRPr lang="en-US" dirty="0">
              <a:solidFill>
                <a:schemeClr val="accent2"/>
              </a:solidFill>
            </a:endParaRPr>
          </a:p>
          <a:p>
            <a:pPr lvl="1">
              <a:lnSpc>
                <a:spcPct val="90000"/>
              </a:lnSpc>
            </a:pPr>
            <a:r>
              <a:rPr lang="es-ES" dirty="0">
                <a:solidFill>
                  <a:schemeClr val="accent2"/>
                </a:solidFill>
              </a:rPr>
              <a:t>Pequeño dispositivo plástico en forma de T insertado en el útero para evitar la implantación de un óvulo en el útero
Ventajas
Desventajas
</a:t>
            </a:r>
            <a:endParaRPr lang="en-US" dirty="0">
              <a:solidFill>
                <a:srgbClr val="006600"/>
              </a:solidFill>
            </a:endParaRPr>
          </a:p>
        </p:txBody>
      </p:sp>
      <p:sp>
        <p:nvSpPr>
          <p:cNvPr id="26628" name="Rectangle 4"/>
          <p:cNvSpPr>
            <a:spLocks noGrp="1" noChangeArrowheads="1"/>
          </p:cNvSpPr>
          <p:nvPr>
            <p:ph type="title"/>
          </p:nvPr>
        </p:nvSpPr>
        <p:spPr/>
        <p:txBody>
          <a:bodyPr/>
          <a:lstStyle/>
          <a:p>
            <a:r>
              <a:rPr lang="en-US"/>
              <a:t>Forms of Contraception</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a:t>Forms of Contraception</a:t>
            </a:r>
          </a:p>
        </p:txBody>
      </p:sp>
      <p:sp>
        <p:nvSpPr>
          <p:cNvPr id="61443" name="Rectangle 3"/>
          <p:cNvSpPr>
            <a:spLocks noGrp="1" noChangeArrowheads="1"/>
          </p:cNvSpPr>
          <p:nvPr>
            <p:ph type="body" idx="1"/>
          </p:nvPr>
        </p:nvSpPr>
        <p:spPr/>
        <p:txBody>
          <a:bodyPr/>
          <a:lstStyle/>
          <a:p>
            <a:r>
              <a:rPr lang="en-US" dirty="0"/>
              <a:t>Birth control patch</a:t>
            </a:r>
          </a:p>
          <a:p>
            <a:pPr lvl="1"/>
            <a:r>
              <a:rPr lang="es-ES" dirty="0">
                <a:solidFill>
                  <a:schemeClr val="accent2"/>
                </a:solidFill>
              </a:rPr>
              <a:t>Parche de piel cuadrada delgado y flexible que suministra continuamente hormonas al torrente sanguíneo durante siete días para prevenir el embarazo
Ventajas
Desventajas</a:t>
            </a:r>
            <a:endParaRPr lang="en-US" dirty="0">
              <a:solidFill>
                <a:srgbClr val="006600"/>
              </a:solidFill>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noChangeArrowheads="1"/>
          </p:cNvSpPr>
          <p:nvPr>
            <p:ph type="body" idx="1"/>
          </p:nvPr>
        </p:nvSpPr>
        <p:spPr/>
        <p:txBody>
          <a:bodyPr/>
          <a:lstStyle/>
          <a:p>
            <a:pPr>
              <a:lnSpc>
                <a:spcPct val="90000"/>
              </a:lnSpc>
            </a:pPr>
            <a:r>
              <a:rPr lang="en-US" dirty="0"/>
              <a:t>Barrier methods</a:t>
            </a:r>
          </a:p>
          <a:p>
            <a:pPr lvl="1">
              <a:lnSpc>
                <a:spcPct val="90000"/>
              </a:lnSpc>
            </a:pPr>
            <a:r>
              <a:rPr lang="es-ES" dirty="0">
                <a:solidFill>
                  <a:schemeClr val="accent2"/>
                </a:solidFill>
              </a:rPr>
              <a:t>Métodos anticonceptivos que colocan barreras físicas entre el cuello uterino y los espermatozoides
Los espermatozoides no pueden pasar el cuello uterino y entrar en el útero, y por lo tanto las trompas de Falopio
Ejemplos:
Jaleas y cremas espermicidas
Condones
Diafragmas
</a:t>
            </a:r>
            <a:endParaRPr lang="en-US" sz="2000" dirty="0">
              <a:solidFill>
                <a:srgbClr val="006600"/>
              </a:solidFill>
            </a:endParaRPr>
          </a:p>
        </p:txBody>
      </p:sp>
      <p:sp>
        <p:nvSpPr>
          <p:cNvPr id="27652" name="Rectangle 4"/>
          <p:cNvSpPr>
            <a:spLocks noGrp="1" noChangeArrowheads="1"/>
          </p:cNvSpPr>
          <p:nvPr>
            <p:ph type="title"/>
          </p:nvPr>
        </p:nvSpPr>
        <p:spPr/>
        <p:txBody>
          <a:bodyPr/>
          <a:lstStyle/>
          <a:p>
            <a:r>
              <a:rPr lang="en-US"/>
              <a:t>Forms of Contraception</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457200" y="1371600"/>
            <a:ext cx="8229600" cy="4318000"/>
          </a:xfrm>
        </p:spPr>
        <p:txBody>
          <a:bodyPr/>
          <a:lstStyle/>
          <a:p>
            <a:r>
              <a:rPr lang="en-US" dirty="0"/>
              <a:t>Permanent methods of birth control</a:t>
            </a:r>
          </a:p>
          <a:p>
            <a:pPr lvl="1"/>
            <a:r>
              <a:rPr lang="es-ES" dirty="0">
                <a:solidFill>
                  <a:schemeClr val="accent2"/>
                </a:solidFill>
              </a:rPr>
              <a:t>Ligadura
Cortar y amarre quirúrgicamente las trompas de Falopio para evitar el paso de óvulos o espermatozoides a través de las trompas
Previene el embarazo
Conocida como esterilización femenina
</a:t>
            </a:r>
            <a:endParaRPr lang="en-US" dirty="0">
              <a:solidFill>
                <a:srgbClr val="006600"/>
              </a:solidFill>
            </a:endParaRPr>
          </a:p>
        </p:txBody>
      </p:sp>
      <p:sp>
        <p:nvSpPr>
          <p:cNvPr id="28676" name="Rectangle 4"/>
          <p:cNvSpPr>
            <a:spLocks noGrp="1" noChangeArrowheads="1"/>
          </p:cNvSpPr>
          <p:nvPr>
            <p:ph type="title"/>
          </p:nvPr>
        </p:nvSpPr>
        <p:spPr/>
        <p:txBody>
          <a:bodyPr/>
          <a:lstStyle/>
          <a:p>
            <a:r>
              <a:rPr lang="en-US"/>
              <a:t>Forms of Contraception</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3"/>
          <p:cNvSpPr>
            <a:spLocks noGrp="1" noChangeArrowheads="1"/>
          </p:cNvSpPr>
          <p:nvPr>
            <p:ph type="body" idx="1"/>
          </p:nvPr>
        </p:nvSpPr>
        <p:spPr>
          <a:xfrm>
            <a:off x="457200" y="1617663"/>
            <a:ext cx="2590800" cy="649287"/>
          </a:xfrm>
        </p:spPr>
        <p:txBody>
          <a:bodyPr>
            <a:normAutofit fontScale="92500"/>
          </a:bodyPr>
          <a:lstStyle/>
          <a:p>
            <a:pPr>
              <a:buFontTx/>
              <a:buNone/>
            </a:pPr>
            <a:r>
              <a:rPr lang="en-US" sz="2800">
                <a:solidFill>
                  <a:schemeClr val="tx1"/>
                </a:solidFill>
              </a:rPr>
              <a:t>Tubal Ligation</a:t>
            </a:r>
          </a:p>
        </p:txBody>
      </p:sp>
      <p:sp>
        <p:nvSpPr>
          <p:cNvPr id="29700" name="Rectangle 4"/>
          <p:cNvSpPr>
            <a:spLocks noGrp="1" noChangeArrowheads="1"/>
          </p:cNvSpPr>
          <p:nvPr>
            <p:ph type="title"/>
          </p:nvPr>
        </p:nvSpPr>
        <p:spPr/>
        <p:txBody>
          <a:bodyPr/>
          <a:lstStyle/>
          <a:p>
            <a:r>
              <a:rPr lang="en-US"/>
              <a:t>Forms of Contraception</a:t>
            </a:r>
          </a:p>
        </p:txBody>
      </p:sp>
      <p:pic>
        <p:nvPicPr>
          <p:cNvPr id="29701" name="Picture 5" descr="27"/>
          <p:cNvPicPr>
            <a:picLocks noChangeAspect="1" noChangeArrowheads="1"/>
          </p:cNvPicPr>
          <p:nvPr/>
        </p:nvPicPr>
        <p:blipFill>
          <a:blip r:embed="rId3" cstate="print"/>
          <a:srcRect/>
          <a:stretch>
            <a:fillRect/>
          </a:stretch>
        </p:blipFill>
        <p:spPr bwMode="auto">
          <a:xfrm>
            <a:off x="2971800" y="1371600"/>
            <a:ext cx="4800600" cy="4648200"/>
          </a:xfrm>
          <a:prstGeom prst="rect">
            <a:avLst/>
          </a:prstGeom>
          <a:noFill/>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en-US"/>
              <a:t>Forms of Contraception</a:t>
            </a:r>
          </a:p>
        </p:txBody>
      </p:sp>
      <p:sp>
        <p:nvSpPr>
          <p:cNvPr id="62467" name="Rectangle 3"/>
          <p:cNvSpPr>
            <a:spLocks noGrp="1" noChangeArrowheads="1"/>
          </p:cNvSpPr>
          <p:nvPr>
            <p:ph type="body" idx="1"/>
          </p:nvPr>
        </p:nvSpPr>
        <p:spPr/>
        <p:txBody>
          <a:bodyPr/>
          <a:lstStyle/>
          <a:p>
            <a:r>
              <a:rPr lang="en-US" dirty="0"/>
              <a:t>Permanent methods of birth control</a:t>
            </a:r>
          </a:p>
          <a:p>
            <a:r>
              <a:rPr lang="en-US" dirty="0">
                <a:solidFill>
                  <a:schemeClr val="accent2"/>
                </a:solidFill>
              </a:rPr>
              <a:t>Micro-insert system</a:t>
            </a:r>
          </a:p>
          <a:p>
            <a:pPr lvl="2"/>
            <a:r>
              <a:rPr lang="es-ES" dirty="0">
                <a:solidFill>
                  <a:srgbClr val="006600"/>
                </a:solidFill>
              </a:rPr>
              <a:t>Alternativa a la ligadura de trompas
Proporciona oclusión bilateral de las trompas de Falopio mediante la inserción de un </a:t>
            </a:r>
            <a:r>
              <a:rPr lang="es-ES" dirty="0" err="1">
                <a:solidFill>
                  <a:srgbClr val="006600"/>
                </a:solidFill>
              </a:rPr>
              <a:t>micro-inserto</a:t>
            </a:r>
            <a:r>
              <a:rPr lang="es-ES" dirty="0">
                <a:solidFill>
                  <a:srgbClr val="006600"/>
                </a:solidFill>
              </a:rPr>
              <a:t> suave y flexible en cada trompa de Falopio
No requiere incisiones y se puede realizar sin anestesia general
</a:t>
            </a:r>
            <a:endParaRPr lang="en-US" dirty="0">
              <a:solidFill>
                <a:srgbClr val="006600"/>
              </a:solidFill>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p:cNvSpPr>
            <a:spLocks noGrp="1" noChangeArrowheads="1"/>
          </p:cNvSpPr>
          <p:nvPr>
            <p:ph type="body" idx="1"/>
          </p:nvPr>
        </p:nvSpPr>
        <p:spPr>
          <a:xfrm>
            <a:off x="457200" y="1371600"/>
            <a:ext cx="8229600" cy="4148138"/>
          </a:xfrm>
        </p:spPr>
        <p:txBody>
          <a:bodyPr/>
          <a:lstStyle/>
          <a:p>
            <a:r>
              <a:rPr lang="en-US" dirty="0"/>
              <a:t>Permanent methods of birth control </a:t>
            </a:r>
          </a:p>
          <a:p>
            <a:pPr lvl="1"/>
            <a:r>
              <a:rPr lang="es-ES" dirty="0">
                <a:solidFill>
                  <a:schemeClr val="accent2"/>
                </a:solidFill>
              </a:rPr>
              <a:t>Vasectomía
Esterilización masculina
Cortar y amarre quirúrgicamente el vasto para evitar el paso de espermatozoides
Previene el embarazo
</a:t>
            </a:r>
            <a:endParaRPr lang="en-US" dirty="0">
              <a:solidFill>
                <a:srgbClr val="006600"/>
              </a:solidFill>
            </a:endParaRPr>
          </a:p>
        </p:txBody>
      </p:sp>
      <p:sp>
        <p:nvSpPr>
          <p:cNvPr id="30724" name="Rectangle 4"/>
          <p:cNvSpPr>
            <a:spLocks noGrp="1" noChangeArrowheads="1"/>
          </p:cNvSpPr>
          <p:nvPr>
            <p:ph type="title"/>
          </p:nvPr>
        </p:nvSpPr>
        <p:spPr/>
        <p:txBody>
          <a:bodyPr/>
          <a:lstStyle/>
          <a:p>
            <a:r>
              <a:rPr lang="en-US"/>
              <a:t>Forms of Contraception</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57200" y="304800"/>
            <a:ext cx="8305800" cy="1066800"/>
          </a:xfrm>
        </p:spPr>
        <p:txBody>
          <a:bodyPr>
            <a:normAutofit fontScale="90000"/>
          </a:bodyPr>
          <a:lstStyle/>
          <a:p>
            <a:r>
              <a:rPr lang="en-US"/>
              <a:t>Permanent </a:t>
            </a:r>
            <a:br>
              <a:rPr lang="en-US"/>
            </a:br>
            <a:r>
              <a:rPr lang="en-US"/>
              <a:t>Methods of Birth Control</a:t>
            </a:r>
          </a:p>
        </p:txBody>
      </p:sp>
      <p:sp>
        <p:nvSpPr>
          <p:cNvPr id="31747" name="Rectangle 3"/>
          <p:cNvSpPr>
            <a:spLocks noGrp="1" noChangeArrowheads="1"/>
          </p:cNvSpPr>
          <p:nvPr>
            <p:ph type="body" idx="1"/>
          </p:nvPr>
        </p:nvSpPr>
        <p:spPr>
          <a:xfrm>
            <a:off x="457200" y="1676400"/>
            <a:ext cx="2057400" cy="595313"/>
          </a:xfrm>
        </p:spPr>
        <p:txBody>
          <a:bodyPr>
            <a:normAutofit fontScale="92500"/>
          </a:bodyPr>
          <a:lstStyle/>
          <a:p>
            <a:pPr>
              <a:buFontTx/>
              <a:buNone/>
            </a:pPr>
            <a:r>
              <a:rPr lang="en-US" sz="2800">
                <a:solidFill>
                  <a:schemeClr val="tx1"/>
                </a:solidFill>
              </a:rPr>
              <a:t>Vasectomy</a:t>
            </a:r>
          </a:p>
        </p:txBody>
      </p:sp>
      <p:pic>
        <p:nvPicPr>
          <p:cNvPr id="31748" name="Picture 4" descr="29"/>
          <p:cNvPicPr>
            <a:picLocks noChangeAspect="1" noChangeArrowheads="1"/>
          </p:cNvPicPr>
          <p:nvPr/>
        </p:nvPicPr>
        <p:blipFill>
          <a:blip r:embed="rId3" cstate="print"/>
          <a:srcRect/>
          <a:stretch>
            <a:fillRect/>
          </a:stretch>
        </p:blipFill>
        <p:spPr bwMode="auto">
          <a:xfrm>
            <a:off x="2743200" y="1752600"/>
            <a:ext cx="5638800" cy="4343400"/>
          </a:xfrm>
          <a:prstGeom prst="rect">
            <a:avLst/>
          </a:prstGeom>
          <a:noFill/>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ctrTitle"/>
          </p:nvPr>
        </p:nvSpPr>
        <p:spPr>
          <a:xfrm>
            <a:off x="3124200" y="1524000"/>
            <a:ext cx="5638800" cy="914400"/>
          </a:xfrm>
        </p:spPr>
        <p:txBody>
          <a:bodyPr>
            <a:normAutofit fontScale="90000"/>
          </a:bodyPr>
          <a:lstStyle/>
          <a:p>
            <a:r>
              <a:rPr lang="en-US" sz="3200"/>
              <a:t>PATHOLOGICAL CONDITIONS</a:t>
            </a:r>
          </a:p>
        </p:txBody>
      </p:sp>
      <p:sp>
        <p:nvSpPr>
          <p:cNvPr id="32771" name="Rectangle 3"/>
          <p:cNvSpPr>
            <a:spLocks noGrp="1" noChangeArrowheads="1"/>
          </p:cNvSpPr>
          <p:nvPr>
            <p:ph type="subTitle" idx="1"/>
          </p:nvPr>
        </p:nvSpPr>
        <p:spPr>
          <a:xfrm>
            <a:off x="3124200" y="3352800"/>
            <a:ext cx="5638800" cy="1600200"/>
          </a:xfrm>
        </p:spPr>
        <p:txBody>
          <a:bodyPr/>
          <a:lstStyle/>
          <a:p>
            <a:r>
              <a:rPr lang="en-US"/>
              <a:t>Female  </a:t>
            </a:r>
          </a:p>
          <a:p>
            <a:r>
              <a:rPr lang="en-US"/>
              <a:t>Reproductive System</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a:t>Carcinoma of the Breast</a:t>
            </a:r>
          </a:p>
        </p:txBody>
      </p:sp>
      <p:sp>
        <p:nvSpPr>
          <p:cNvPr id="33795" name="Rectangle 3"/>
          <p:cNvSpPr>
            <a:spLocks noGrp="1" noChangeArrowheads="1"/>
          </p:cNvSpPr>
          <p:nvPr>
            <p:ph type="body" idx="1"/>
          </p:nvPr>
        </p:nvSpPr>
        <p:spPr>
          <a:xfrm>
            <a:off x="685800" y="1524000"/>
            <a:ext cx="7772400" cy="4572000"/>
          </a:xfrm>
        </p:spPr>
        <p:txBody>
          <a:bodyPr/>
          <a:lstStyle/>
          <a:p>
            <a:r>
              <a:rPr lang="en-US" dirty="0"/>
              <a:t>Pronounced</a:t>
            </a:r>
          </a:p>
          <a:p>
            <a:pPr lvl="1"/>
            <a:r>
              <a:rPr lang="en-US" dirty="0">
                <a:solidFill>
                  <a:schemeClr val="accent2"/>
                </a:solidFill>
              </a:rPr>
              <a:t>(car-sin-OH-</a:t>
            </a:r>
            <a:r>
              <a:rPr lang="en-US" dirty="0" err="1">
                <a:solidFill>
                  <a:schemeClr val="accent2"/>
                </a:solidFill>
              </a:rPr>
              <a:t>mah</a:t>
            </a:r>
            <a:r>
              <a:rPr lang="en-US" dirty="0">
                <a:solidFill>
                  <a:schemeClr val="accent2"/>
                </a:solidFill>
              </a:rPr>
              <a:t> del </a:t>
            </a:r>
            <a:r>
              <a:rPr lang="en-US" dirty="0" err="1">
                <a:solidFill>
                  <a:schemeClr val="accent2"/>
                </a:solidFill>
              </a:rPr>
              <a:t>pecho</a:t>
            </a:r>
            <a:r>
              <a:rPr lang="en-US" dirty="0">
                <a:solidFill>
                  <a:schemeClr val="accent2"/>
                </a:solidFill>
              </a:rPr>
              <a:t>)
</a:t>
            </a:r>
            <a:r>
              <a:rPr lang="en-US" dirty="0"/>
              <a:t>Defined</a:t>
            </a:r>
          </a:p>
          <a:p>
            <a:pPr lvl="1"/>
            <a:r>
              <a:rPr lang="es-ES" dirty="0">
                <a:solidFill>
                  <a:schemeClr val="accent2"/>
                </a:solidFill>
              </a:rPr>
              <a:t>Tumor maligno del tejido mamario
El tipo más común (carcinoma ductal) se origina en los conductos mamarios
Tiene capacidad para invadir el tejido circundante si no se detecta lo suficientemente temprano
</a:t>
            </a:r>
            <a:endParaRPr lang="en-US" dirty="0">
              <a:solidFill>
                <a:srgbClr val="006600"/>
              </a:solidFill>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a:t>	Cervical Carcinoma</a:t>
            </a:r>
          </a:p>
        </p:txBody>
      </p:sp>
      <p:sp>
        <p:nvSpPr>
          <p:cNvPr id="34819" name="Rectangle 3"/>
          <p:cNvSpPr>
            <a:spLocks noGrp="1" noChangeArrowheads="1"/>
          </p:cNvSpPr>
          <p:nvPr>
            <p:ph type="body" idx="1"/>
          </p:nvPr>
        </p:nvSpPr>
        <p:spPr>
          <a:xfrm>
            <a:off x="762000" y="1295400"/>
            <a:ext cx="7772400" cy="4495800"/>
          </a:xfrm>
        </p:spPr>
        <p:txBody>
          <a:bodyPr/>
          <a:lstStyle/>
          <a:p>
            <a:r>
              <a:rPr lang="en-US" dirty="0"/>
              <a:t>Pronounced</a:t>
            </a:r>
          </a:p>
          <a:p>
            <a:pPr lvl="1"/>
            <a:r>
              <a:rPr lang="en-US" dirty="0">
                <a:solidFill>
                  <a:schemeClr val="accent2"/>
                </a:solidFill>
              </a:rPr>
              <a:t>(</a:t>
            </a:r>
            <a:r>
              <a:rPr lang="en-US" b="1" dirty="0">
                <a:solidFill>
                  <a:schemeClr val="accent2"/>
                </a:solidFill>
              </a:rPr>
              <a:t>SER-</a:t>
            </a:r>
            <a:r>
              <a:rPr lang="en-US" b="1" dirty="0" err="1">
                <a:solidFill>
                  <a:schemeClr val="accent2"/>
                </a:solidFill>
              </a:rPr>
              <a:t>vih</a:t>
            </a:r>
            <a:r>
              <a:rPr lang="en-US" b="1" dirty="0">
                <a:solidFill>
                  <a:schemeClr val="accent2"/>
                </a:solidFill>
              </a:rPr>
              <a:t>-</a:t>
            </a:r>
            <a:r>
              <a:rPr lang="en-US" b="1" dirty="0" err="1">
                <a:solidFill>
                  <a:schemeClr val="accent2"/>
                </a:solidFill>
              </a:rPr>
              <a:t>kal</a:t>
            </a:r>
            <a:r>
              <a:rPr lang="en-US" b="1" dirty="0">
                <a:solidFill>
                  <a:schemeClr val="accent2"/>
                </a:solidFill>
              </a:rPr>
              <a:t>   car-sin-OH-</a:t>
            </a:r>
            <a:r>
              <a:rPr lang="en-US" b="1" dirty="0" err="1">
                <a:solidFill>
                  <a:schemeClr val="accent2"/>
                </a:solidFill>
              </a:rPr>
              <a:t>mah</a:t>
            </a:r>
            <a:r>
              <a:rPr lang="en-US" b="1" dirty="0">
                <a:solidFill>
                  <a:schemeClr val="accent2"/>
                </a:solidFill>
              </a:rPr>
              <a:t>)
</a:t>
            </a:r>
            <a:r>
              <a:rPr lang="en-US" dirty="0"/>
              <a:t>Defined</a:t>
            </a:r>
          </a:p>
          <a:p>
            <a:pPr lvl="1"/>
            <a:r>
              <a:rPr lang="en-US" dirty="0">
                <a:solidFill>
                  <a:schemeClr val="accent2"/>
                </a:solidFill>
              </a:rPr>
              <a:t>Malignant tumor of the cervix</a:t>
            </a:r>
          </a:p>
          <a:p>
            <a:pPr lvl="2"/>
            <a:r>
              <a:rPr lang="es-ES" dirty="0">
                <a:solidFill>
                  <a:srgbClr val="006600"/>
                </a:solidFill>
              </a:rPr>
              <a:t>Los síntomas incluyen sangrado entre los períodos menstruales, después de las relaciones sexuales, después de la menopausia, y una prueba de Papanicolaou anormal
</a:t>
            </a:r>
            <a:endParaRPr lang="en-US" dirty="0">
              <a:solidFill>
                <a:srgbClr val="006600"/>
              </a:solidFill>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a:t>Cervicitis</a:t>
            </a:r>
          </a:p>
        </p:txBody>
      </p:sp>
      <p:sp>
        <p:nvSpPr>
          <p:cNvPr id="35843" name="Rectangle 3"/>
          <p:cNvSpPr>
            <a:spLocks noGrp="1" noChangeArrowheads="1"/>
          </p:cNvSpPr>
          <p:nvPr>
            <p:ph type="body" idx="1"/>
          </p:nvPr>
        </p:nvSpPr>
        <p:spPr>
          <a:xfrm>
            <a:off x="457200" y="1371600"/>
            <a:ext cx="8229600" cy="4148138"/>
          </a:xfrm>
        </p:spPr>
        <p:txBody>
          <a:bodyPr/>
          <a:lstStyle/>
          <a:p>
            <a:r>
              <a:rPr lang="es-ES" dirty="0"/>
              <a:t>Pronunciado
(ser-</a:t>
            </a:r>
            <a:r>
              <a:rPr lang="es-ES" dirty="0" err="1"/>
              <a:t>vih</a:t>
            </a:r>
            <a:r>
              <a:rPr lang="es-ES" dirty="0"/>
              <a:t>-SIGH-</a:t>
            </a:r>
            <a:r>
              <a:rPr lang="es-ES" dirty="0" err="1"/>
              <a:t>tis</a:t>
            </a:r>
            <a:r>
              <a:rPr lang="es-ES" dirty="0"/>
              <a:t>)
Definido
Inflamación aguda o crónica del cuello uterino
</a:t>
            </a:r>
            <a:endParaRPr lang="en-US" dirty="0">
              <a:solidFill>
                <a:schemeClr val="accent2"/>
              </a:solidFill>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a:t>Cystocele</a:t>
            </a:r>
          </a:p>
        </p:txBody>
      </p:sp>
      <p:sp>
        <p:nvSpPr>
          <p:cNvPr id="36867" name="Rectangle 3"/>
          <p:cNvSpPr>
            <a:spLocks noGrp="1" noChangeArrowheads="1"/>
          </p:cNvSpPr>
          <p:nvPr>
            <p:ph type="body" idx="1"/>
          </p:nvPr>
        </p:nvSpPr>
        <p:spPr>
          <a:xfrm>
            <a:off x="533400" y="1295400"/>
            <a:ext cx="8153400" cy="4648200"/>
          </a:xfrm>
        </p:spPr>
        <p:txBody>
          <a:bodyPr/>
          <a:lstStyle/>
          <a:p>
            <a:r>
              <a:rPr lang="es-ES" dirty="0"/>
              <a:t>Pronunciado
(SIS-</a:t>
            </a:r>
            <a:r>
              <a:rPr lang="es-ES" dirty="0" err="1"/>
              <a:t>toh</a:t>
            </a:r>
            <a:r>
              <a:rPr lang="es-ES" dirty="0"/>
              <a:t>-</a:t>
            </a:r>
            <a:r>
              <a:rPr lang="es-ES" dirty="0" err="1"/>
              <a:t>seel</a:t>
            </a:r>
            <a:r>
              <a:rPr lang="es-ES" dirty="0"/>
              <a:t>)
Definido
Herniación o protuberancia descendente de la vejiga urinaria a través de la pared de la vagina
</a:t>
            </a:r>
            <a:endParaRPr lang="en-US" dirty="0">
              <a:solidFill>
                <a:schemeClr val="accent2"/>
              </a:solidFill>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a:t>Endometrial Carcinoma</a:t>
            </a:r>
          </a:p>
        </p:txBody>
      </p:sp>
      <p:sp>
        <p:nvSpPr>
          <p:cNvPr id="37891" name="Rectangle 3"/>
          <p:cNvSpPr>
            <a:spLocks noGrp="1" noChangeArrowheads="1"/>
          </p:cNvSpPr>
          <p:nvPr>
            <p:ph type="body" idx="1"/>
          </p:nvPr>
        </p:nvSpPr>
        <p:spPr>
          <a:xfrm>
            <a:off x="457200" y="1447800"/>
            <a:ext cx="8229600" cy="4233863"/>
          </a:xfrm>
        </p:spPr>
        <p:txBody>
          <a:bodyPr/>
          <a:lstStyle/>
          <a:p>
            <a:r>
              <a:rPr lang="es-ES" dirty="0"/>
              <a:t>Pronunciado
(en-</a:t>
            </a:r>
            <a:r>
              <a:rPr lang="es-ES" dirty="0" err="1"/>
              <a:t>doh</a:t>
            </a:r>
            <a:r>
              <a:rPr lang="es-ES" dirty="0"/>
              <a:t>-MEE-</a:t>
            </a:r>
            <a:r>
              <a:rPr lang="es-ES" dirty="0" err="1"/>
              <a:t>tree</a:t>
            </a:r>
            <a:r>
              <a:rPr lang="es-ES" dirty="0"/>
              <a:t>-al car-sin-OH-</a:t>
            </a:r>
            <a:r>
              <a:rPr lang="es-ES" dirty="0" err="1"/>
              <a:t>mah</a:t>
            </a:r>
            <a:r>
              <a:rPr lang="es-ES" dirty="0"/>
              <a:t>)
Definido
Tumor maligno del revestimiento interno del útero
También conocido como adenocarcinoma del útero
</a:t>
            </a:r>
            <a:endParaRPr lang="en-US" dirty="0">
              <a:solidFill>
                <a:schemeClr val="accent2"/>
              </a:solidFill>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a:t>Endometriosis</a:t>
            </a:r>
          </a:p>
        </p:txBody>
      </p:sp>
      <p:sp>
        <p:nvSpPr>
          <p:cNvPr id="38915" name="Rectangle 3"/>
          <p:cNvSpPr>
            <a:spLocks noGrp="1" noChangeArrowheads="1"/>
          </p:cNvSpPr>
          <p:nvPr>
            <p:ph type="body" idx="1"/>
          </p:nvPr>
        </p:nvSpPr>
        <p:spPr>
          <a:xfrm>
            <a:off x="457200" y="1371600"/>
            <a:ext cx="8229600" cy="4148138"/>
          </a:xfrm>
        </p:spPr>
        <p:txBody>
          <a:bodyPr/>
          <a:lstStyle/>
          <a:p>
            <a:r>
              <a:rPr lang="es-ES" dirty="0"/>
              <a:t>Pronunciado
(en-</a:t>
            </a:r>
            <a:r>
              <a:rPr lang="es-ES" dirty="0" err="1"/>
              <a:t>doh</a:t>
            </a:r>
            <a:r>
              <a:rPr lang="es-ES" dirty="0"/>
              <a:t>-me-</a:t>
            </a:r>
            <a:r>
              <a:rPr lang="es-ES" dirty="0" err="1"/>
              <a:t>tree</a:t>
            </a:r>
            <a:r>
              <a:rPr lang="es-ES" dirty="0"/>
              <a:t>-OH-</a:t>
            </a:r>
            <a:r>
              <a:rPr lang="es-ES" dirty="0" err="1"/>
              <a:t>sis</a:t>
            </a:r>
            <a:r>
              <a:rPr lang="es-ES" dirty="0"/>
              <a:t>)
Definido
Presencia y crecimiento de tejido endometrial en zonas fuera del endometrio 
Forro del útero
</a:t>
            </a:r>
            <a:endParaRPr lang="en-US" dirty="0">
              <a:solidFill>
                <a:srgbClr val="006600"/>
              </a:solidFill>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a:t>Fibrocystic Breast Disease</a:t>
            </a:r>
          </a:p>
        </p:txBody>
      </p:sp>
      <p:sp>
        <p:nvSpPr>
          <p:cNvPr id="39939" name="Rectangle 3"/>
          <p:cNvSpPr>
            <a:spLocks noGrp="1" noChangeArrowheads="1"/>
          </p:cNvSpPr>
          <p:nvPr>
            <p:ph type="body" idx="1"/>
          </p:nvPr>
        </p:nvSpPr>
        <p:spPr>
          <a:xfrm>
            <a:off x="457200" y="1447800"/>
            <a:ext cx="8229600" cy="4318000"/>
          </a:xfrm>
        </p:spPr>
        <p:txBody>
          <a:bodyPr/>
          <a:lstStyle/>
          <a:p>
            <a:pPr>
              <a:lnSpc>
                <a:spcPct val="90000"/>
              </a:lnSpc>
            </a:pPr>
            <a:r>
              <a:rPr lang="es-ES" dirty="0"/>
              <a:t>Pronunciado
(</a:t>
            </a:r>
            <a:r>
              <a:rPr lang="es-ES" dirty="0" err="1"/>
              <a:t>figh</a:t>
            </a:r>
            <a:r>
              <a:rPr lang="es-ES" dirty="0"/>
              <a:t>-</a:t>
            </a:r>
            <a:r>
              <a:rPr lang="es-ES" dirty="0" err="1"/>
              <a:t>broh</a:t>
            </a:r>
            <a:r>
              <a:rPr lang="es-ES" dirty="0"/>
              <a:t>-SIS-</a:t>
            </a:r>
            <a:r>
              <a:rPr lang="es-ES" dirty="0" err="1"/>
              <a:t>tik</a:t>
            </a:r>
            <a:r>
              <a:rPr lang="es-ES" dirty="0"/>
              <a:t> pecho </a:t>
            </a:r>
            <a:r>
              <a:rPr lang="es-ES" dirty="0" err="1"/>
              <a:t>dih</a:t>
            </a:r>
            <a:r>
              <a:rPr lang="es-ES" dirty="0"/>
              <a:t>-ZEEZ)
Definido
Presencia de quistes individuales o múltiples llenos de líquido que son palpables en los senos
Los quistes son benignos y fluctúan en tamaño con el período menstrual
</a:t>
            </a:r>
            <a:endParaRPr lang="en-US" dirty="0">
              <a:solidFill>
                <a:srgbClr val="006600"/>
              </a:solidFill>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a:t>Fibroid Tumor</a:t>
            </a:r>
          </a:p>
        </p:txBody>
      </p:sp>
      <p:sp>
        <p:nvSpPr>
          <p:cNvPr id="40963" name="Rectangle 3"/>
          <p:cNvSpPr>
            <a:spLocks noGrp="1" noChangeArrowheads="1"/>
          </p:cNvSpPr>
          <p:nvPr>
            <p:ph type="body" idx="1"/>
          </p:nvPr>
        </p:nvSpPr>
        <p:spPr/>
        <p:txBody>
          <a:bodyPr/>
          <a:lstStyle/>
          <a:p>
            <a:r>
              <a:rPr lang="es-ES" dirty="0"/>
              <a:t>Pronunciado
(tumor FIGH-</a:t>
            </a:r>
            <a:r>
              <a:rPr lang="es-ES" dirty="0" err="1"/>
              <a:t>Broyd</a:t>
            </a:r>
            <a:r>
              <a:rPr lang="es-ES" dirty="0"/>
              <a:t>)
Definido
Un tumor benigno de </a:t>
            </a:r>
            <a:r>
              <a:rPr lang="es-ES" dirty="0" err="1"/>
              <a:t>fribous</a:t>
            </a:r>
            <a:r>
              <a:rPr lang="es-ES" dirty="0"/>
              <a:t> en el útero
</a:t>
            </a:r>
            <a:endParaRPr lang="en-US" dirty="0">
              <a:solidFill>
                <a:schemeClr val="accent2"/>
              </a:solidFill>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t>Leiomyoma</a:t>
            </a:r>
          </a:p>
        </p:txBody>
      </p:sp>
      <p:sp>
        <p:nvSpPr>
          <p:cNvPr id="41987" name="Rectangle 3"/>
          <p:cNvSpPr>
            <a:spLocks noGrp="1" noChangeArrowheads="1"/>
          </p:cNvSpPr>
          <p:nvPr>
            <p:ph type="body" idx="1"/>
          </p:nvPr>
        </p:nvSpPr>
        <p:spPr>
          <a:xfrm>
            <a:off x="457200" y="1533525"/>
            <a:ext cx="8229600" cy="4486275"/>
          </a:xfrm>
        </p:spPr>
        <p:txBody>
          <a:bodyPr/>
          <a:lstStyle/>
          <a:p>
            <a:r>
              <a:rPr lang="es-ES" dirty="0"/>
              <a:t>Pronunciado
(</a:t>
            </a:r>
            <a:r>
              <a:rPr lang="es-ES" dirty="0" err="1"/>
              <a:t>ligh</a:t>
            </a:r>
            <a:r>
              <a:rPr lang="es-ES" dirty="0"/>
              <a:t>-oh-</a:t>
            </a:r>
            <a:r>
              <a:rPr lang="es-ES" dirty="0" err="1"/>
              <a:t>my</a:t>
            </a:r>
            <a:r>
              <a:rPr lang="es-ES" dirty="0"/>
              <a:t>-OH-</a:t>
            </a:r>
            <a:r>
              <a:rPr lang="es-ES" dirty="0" err="1"/>
              <a:t>mah</a:t>
            </a:r>
            <a:r>
              <a:rPr lang="es-ES" dirty="0"/>
              <a:t>)
Definido
Tumor muscular benigno y liso del útero
</a:t>
            </a:r>
            <a:endParaRPr lang="en-US" dirty="0">
              <a:solidFill>
                <a:schemeClr val="accent2"/>
              </a:solidFill>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3"/>
          <p:cNvSpPr>
            <a:spLocks noGrp="1" noChangeArrowheads="1"/>
          </p:cNvSpPr>
          <p:nvPr>
            <p:ph type="body" idx="1"/>
          </p:nvPr>
        </p:nvSpPr>
        <p:spPr/>
        <p:txBody>
          <a:bodyPr/>
          <a:lstStyle/>
          <a:p>
            <a:r>
              <a:rPr lang="es-ES" dirty="0"/>
              <a:t>Pronunciado
(oh-VAY-</a:t>
            </a:r>
            <a:r>
              <a:rPr lang="es-ES" dirty="0" err="1"/>
              <a:t>ree</a:t>
            </a:r>
            <a:r>
              <a:rPr lang="es-ES" dirty="0"/>
              <a:t>-</a:t>
            </a:r>
            <a:r>
              <a:rPr lang="es-ES" dirty="0" err="1"/>
              <a:t>an</a:t>
            </a:r>
            <a:r>
              <a:rPr lang="es-ES" dirty="0"/>
              <a:t> car-sin-OH-</a:t>
            </a:r>
            <a:r>
              <a:rPr lang="es-ES" dirty="0" err="1"/>
              <a:t>mah</a:t>
            </a:r>
            <a:r>
              <a:rPr lang="es-ES" dirty="0"/>
              <a:t>)
Definido
Tumor maligno de los ovarios, que ocurre con mayor frecuencia en mujeres de 50 años
Rara vez detectado en la etapa temprana
</a:t>
            </a:r>
            <a:endParaRPr lang="en-US" dirty="0">
              <a:solidFill>
                <a:srgbClr val="006600"/>
              </a:solidFill>
            </a:endParaRPr>
          </a:p>
        </p:txBody>
      </p:sp>
      <p:sp>
        <p:nvSpPr>
          <p:cNvPr id="43012" name="Rectangle 4"/>
          <p:cNvSpPr>
            <a:spLocks noGrp="1" noChangeArrowheads="1"/>
          </p:cNvSpPr>
          <p:nvPr>
            <p:ph type="title"/>
          </p:nvPr>
        </p:nvSpPr>
        <p:spPr/>
        <p:txBody>
          <a:bodyPr/>
          <a:lstStyle/>
          <a:p>
            <a:r>
              <a:rPr lang="en-US"/>
              <a:t>Ovarian Carcinoma</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a:t>Ovarian Cysts</a:t>
            </a:r>
          </a:p>
        </p:txBody>
      </p:sp>
      <p:sp>
        <p:nvSpPr>
          <p:cNvPr id="44035" name="Rectangle 3"/>
          <p:cNvSpPr>
            <a:spLocks noGrp="1" noChangeArrowheads="1"/>
          </p:cNvSpPr>
          <p:nvPr>
            <p:ph type="body" idx="1"/>
          </p:nvPr>
        </p:nvSpPr>
        <p:spPr>
          <a:xfrm>
            <a:off x="457200" y="1447800"/>
            <a:ext cx="8229600" cy="4170363"/>
          </a:xfrm>
        </p:spPr>
        <p:txBody>
          <a:bodyPr/>
          <a:lstStyle/>
          <a:p>
            <a:r>
              <a:rPr lang="en-US" dirty="0" err="1"/>
              <a:t>Pronunciado</a:t>
            </a:r>
            <a:r>
              <a:rPr lang="en-US" dirty="0"/>
              <a:t>
(oh-VAY-</a:t>
            </a:r>
            <a:r>
              <a:rPr lang="en-US" dirty="0" err="1"/>
              <a:t>ree</a:t>
            </a:r>
            <a:r>
              <a:rPr lang="en-US" dirty="0"/>
              <a:t>-an SISTS)
</a:t>
            </a:r>
            <a:r>
              <a:rPr lang="en-US" dirty="0" err="1"/>
              <a:t>Definido</a:t>
            </a:r>
            <a:r>
              <a:rPr lang="en-US" dirty="0"/>
              <a:t>
</a:t>
            </a:r>
            <a:r>
              <a:rPr lang="en-US" dirty="0" err="1"/>
              <a:t>Sacos</a:t>
            </a:r>
            <a:r>
              <a:rPr lang="en-US" dirty="0"/>
              <a:t> </a:t>
            </a:r>
            <a:r>
              <a:rPr lang="en-US" dirty="0" err="1"/>
              <a:t>benignos</a:t>
            </a:r>
            <a:r>
              <a:rPr lang="en-US" dirty="0"/>
              <a:t> </a:t>
            </a:r>
            <a:r>
              <a:rPr lang="en-US" dirty="0" err="1"/>
              <a:t>globulares</a:t>
            </a:r>
            <a:r>
              <a:rPr lang="en-US" dirty="0"/>
              <a:t> (</a:t>
            </a:r>
            <a:r>
              <a:rPr lang="en-US" dirty="0" err="1"/>
              <a:t>quistes</a:t>
            </a:r>
            <a:r>
              <a:rPr lang="en-US" dirty="0"/>
              <a:t>) que se </a:t>
            </a:r>
            <a:r>
              <a:rPr lang="en-US" dirty="0" err="1"/>
              <a:t>forman</a:t>
            </a:r>
            <a:r>
              <a:rPr lang="en-US" dirty="0"/>
              <a:t> </a:t>
            </a:r>
            <a:r>
              <a:rPr lang="en-US" dirty="0" err="1"/>
              <a:t>en</a:t>
            </a:r>
            <a:r>
              <a:rPr lang="en-US" dirty="0"/>
              <a:t> o </a:t>
            </a:r>
            <a:r>
              <a:rPr lang="en-US" dirty="0" err="1"/>
              <a:t>cerca</a:t>
            </a:r>
            <a:r>
              <a:rPr lang="en-US" dirty="0"/>
              <a:t> de los </a:t>
            </a:r>
            <a:r>
              <a:rPr lang="en-US" dirty="0" err="1"/>
              <a:t>ovarios</a:t>
            </a:r>
            <a:r>
              <a:rPr lang="en-US" dirty="0"/>
              <a:t>
</a:t>
            </a:r>
            <a:r>
              <a:rPr lang="en-US" dirty="0" err="1"/>
              <a:t>Puede</a:t>
            </a:r>
            <a:r>
              <a:rPr lang="en-US" dirty="0"/>
              <a:t> </a:t>
            </a:r>
            <a:r>
              <a:rPr lang="en-US" dirty="0" err="1"/>
              <a:t>estar</a:t>
            </a:r>
            <a:r>
              <a:rPr lang="en-US" dirty="0"/>
              <a:t> </a:t>
            </a:r>
            <a:r>
              <a:rPr lang="en-US" dirty="0" err="1"/>
              <a:t>lleno</a:t>
            </a:r>
            <a:r>
              <a:rPr lang="en-US" dirty="0"/>
              <a:t> de </a:t>
            </a:r>
            <a:r>
              <a:rPr lang="en-US" dirty="0" err="1"/>
              <a:t>líquido</a:t>
            </a:r>
            <a:r>
              <a:rPr lang="en-US" dirty="0"/>
              <a:t> o </a:t>
            </a:r>
            <a:r>
              <a:rPr lang="en-US" dirty="0" err="1"/>
              <a:t>puede</a:t>
            </a:r>
            <a:r>
              <a:rPr lang="en-US" dirty="0"/>
              <a:t> </a:t>
            </a:r>
            <a:r>
              <a:rPr lang="en-US" dirty="0" err="1"/>
              <a:t>contener</a:t>
            </a:r>
            <a:r>
              <a:rPr lang="en-US" dirty="0"/>
              <a:t> </a:t>
            </a:r>
            <a:r>
              <a:rPr lang="en-US" dirty="0" err="1"/>
              <a:t>materiales</a:t>
            </a:r>
            <a:r>
              <a:rPr lang="en-US" dirty="0"/>
              <a:t> </a:t>
            </a:r>
            <a:r>
              <a:rPr lang="en-US" dirty="0" err="1"/>
              <a:t>semisólidos</a:t>
            </a:r>
            <a:r>
              <a:rPr lang="en-US" dirty="0"/>
              <a:t>
</a:t>
            </a:r>
            <a:endParaRPr lang="en-US" dirty="0">
              <a:solidFill>
                <a:srgbClr val="006600"/>
              </a:solidFill>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57200" y="304800"/>
            <a:ext cx="8229600" cy="1219200"/>
          </a:xfrm>
        </p:spPr>
        <p:txBody>
          <a:bodyPr>
            <a:normAutofit fontScale="90000"/>
          </a:bodyPr>
          <a:lstStyle/>
          <a:p>
            <a:r>
              <a:rPr lang="en-US"/>
              <a:t>Pelvic Inflammatory Disease (PID)</a:t>
            </a:r>
          </a:p>
        </p:txBody>
      </p:sp>
      <p:sp>
        <p:nvSpPr>
          <p:cNvPr id="45059" name="Rectangle 3"/>
          <p:cNvSpPr>
            <a:spLocks noGrp="1" noChangeArrowheads="1"/>
          </p:cNvSpPr>
          <p:nvPr>
            <p:ph type="body" idx="1"/>
          </p:nvPr>
        </p:nvSpPr>
        <p:spPr>
          <a:xfrm>
            <a:off x="533400" y="1600200"/>
            <a:ext cx="8077200" cy="4343400"/>
          </a:xfrm>
        </p:spPr>
        <p:txBody>
          <a:bodyPr/>
          <a:lstStyle/>
          <a:p>
            <a:r>
              <a:rPr lang="en-US" dirty="0" err="1"/>
              <a:t>Pronunciado</a:t>
            </a:r>
            <a:r>
              <a:rPr lang="en-US" dirty="0"/>
              <a:t>
(PELL-</a:t>
            </a:r>
            <a:r>
              <a:rPr lang="en-US" dirty="0" err="1"/>
              <a:t>vik</a:t>
            </a:r>
            <a:r>
              <a:rPr lang="en-US" dirty="0"/>
              <a:t> in-FLAM-</a:t>
            </a:r>
            <a:r>
              <a:rPr lang="en-US" dirty="0" err="1"/>
              <a:t>mah</a:t>
            </a:r>
            <a:r>
              <a:rPr lang="en-US" dirty="0"/>
              <a:t>-</a:t>
            </a:r>
            <a:r>
              <a:rPr lang="en-US" dirty="0" err="1"/>
              <a:t>toh-ree</a:t>
            </a:r>
            <a:r>
              <a:rPr lang="en-US" dirty="0"/>
              <a:t> </a:t>
            </a:r>
            <a:r>
              <a:rPr lang="en-US" dirty="0" err="1"/>
              <a:t>dih</a:t>
            </a:r>
            <a:r>
              <a:rPr lang="en-US" dirty="0"/>
              <a:t>-ZEEZ)
</a:t>
            </a:r>
            <a:r>
              <a:rPr lang="en-US" dirty="0" err="1"/>
              <a:t>Definido</a:t>
            </a:r>
            <a:r>
              <a:rPr lang="en-US" dirty="0"/>
              <a:t>
</a:t>
            </a:r>
            <a:r>
              <a:rPr lang="en-US" dirty="0" err="1"/>
              <a:t>Infección</a:t>
            </a:r>
            <a:r>
              <a:rPr lang="en-US" dirty="0"/>
              <a:t> de las </a:t>
            </a:r>
            <a:r>
              <a:rPr lang="en-US" dirty="0" err="1"/>
              <a:t>trompas</a:t>
            </a:r>
            <a:r>
              <a:rPr lang="en-US" dirty="0"/>
              <a:t> de </a:t>
            </a:r>
            <a:r>
              <a:rPr lang="en-US" dirty="0" err="1"/>
              <a:t>Falopio</a:t>
            </a:r>
            <a:r>
              <a:rPr lang="en-US" dirty="0"/>
              <a:t>
Salpingitis
</a:t>
            </a:r>
            <a:endParaRPr lang="en-US" dirty="0">
              <a:solidFill>
                <a:schemeClr val="accent2"/>
              </a:solidFill>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r>
              <a:rPr lang="en-US"/>
              <a:t>Stress Incontinence, Urinary</a:t>
            </a:r>
          </a:p>
        </p:txBody>
      </p:sp>
      <p:sp>
        <p:nvSpPr>
          <p:cNvPr id="63491" name="Rectangle 3"/>
          <p:cNvSpPr>
            <a:spLocks noGrp="1" noChangeArrowheads="1"/>
          </p:cNvSpPr>
          <p:nvPr>
            <p:ph type="body" idx="1"/>
          </p:nvPr>
        </p:nvSpPr>
        <p:spPr>
          <a:xfrm>
            <a:off x="457200" y="1481328"/>
            <a:ext cx="8229600" cy="4525963"/>
          </a:xfrm>
        </p:spPr>
        <p:txBody>
          <a:bodyPr/>
          <a:lstStyle/>
          <a:p>
            <a:r>
              <a:rPr lang="es-ES" dirty="0"/>
              <a:t>Pronunciado
STRESS in-CON-</a:t>
            </a:r>
            <a:r>
              <a:rPr lang="es-ES" dirty="0" err="1"/>
              <a:t>tin</a:t>
            </a:r>
            <a:r>
              <a:rPr lang="es-ES" dirty="0"/>
              <a:t>-</a:t>
            </a:r>
            <a:r>
              <a:rPr lang="es-ES" dirty="0" err="1"/>
              <a:t>ens</a:t>
            </a:r>
            <a:r>
              <a:rPr lang="es-ES" dirty="0"/>
              <a:t> YOO-</a:t>
            </a:r>
            <a:r>
              <a:rPr lang="es-ES" dirty="0" err="1"/>
              <a:t>rih</a:t>
            </a:r>
            <a:r>
              <a:rPr lang="es-ES" dirty="0"/>
              <a:t>-</a:t>
            </a:r>
            <a:r>
              <a:rPr lang="es-ES" dirty="0" err="1"/>
              <a:t>nair-ee</a:t>
            </a:r>
            <a:r>
              <a:rPr lang="es-ES" dirty="0"/>
              <a:t>)
Definido
Incapacidad para contener la orina cuando la vejiga está estresada por estornudos, tos, risas o levantamientos
</a:t>
            </a:r>
            <a:endParaRPr lang="en-US" dirty="0">
              <a:solidFill>
                <a:schemeClr val="accent2"/>
              </a:solidFill>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a:t>Vaginitis</a:t>
            </a:r>
          </a:p>
        </p:txBody>
      </p:sp>
      <p:sp>
        <p:nvSpPr>
          <p:cNvPr id="47107" name="Rectangle 3"/>
          <p:cNvSpPr>
            <a:spLocks noGrp="1" noChangeArrowheads="1"/>
          </p:cNvSpPr>
          <p:nvPr>
            <p:ph type="body" idx="1"/>
          </p:nvPr>
        </p:nvSpPr>
        <p:spPr>
          <a:xfrm>
            <a:off x="457200" y="1371600"/>
            <a:ext cx="8229600" cy="4572000"/>
          </a:xfrm>
        </p:spPr>
        <p:txBody>
          <a:bodyPr/>
          <a:lstStyle/>
          <a:p>
            <a:r>
              <a:rPr lang="es-ES" dirty="0"/>
              <a:t>Pronunciado
(Ejercicios-en-EYE-</a:t>
            </a:r>
            <a:r>
              <a:rPr lang="es-ES" dirty="0" err="1"/>
              <a:t>tis</a:t>
            </a:r>
            <a:r>
              <a:rPr lang="es-ES" dirty="0"/>
              <a:t>)
Definido
Inflamación de la vagina y la vulva</a:t>
            </a:r>
            <a:endParaRPr lang="en-US" dirty="0">
              <a:solidFill>
                <a:schemeClr val="accent2"/>
              </a:solidFill>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ctrTitle"/>
          </p:nvPr>
        </p:nvSpPr>
        <p:spPr>
          <a:xfrm>
            <a:off x="152400" y="1676400"/>
            <a:ext cx="8686800" cy="1371600"/>
          </a:xfrm>
        </p:spPr>
        <p:txBody>
          <a:bodyPr>
            <a:normAutofit fontScale="90000"/>
          </a:bodyPr>
          <a:lstStyle/>
          <a:p>
            <a:r>
              <a:rPr lang="es-ES" dirty="0"/>
              <a:t>TECNIQUES, TRATAMIENTOS Y PROCEDIMIENTOS DIAGNOSTICOS
</a:t>
            </a:r>
            <a:endParaRPr lang="en-US" dirty="0"/>
          </a:p>
        </p:txBody>
      </p:sp>
      <p:sp>
        <p:nvSpPr>
          <p:cNvPr id="48131" name="Rectangle 3"/>
          <p:cNvSpPr>
            <a:spLocks noGrp="1" noChangeArrowheads="1"/>
          </p:cNvSpPr>
          <p:nvPr>
            <p:ph type="subTitle" idx="1"/>
          </p:nvPr>
        </p:nvSpPr>
        <p:spPr>
          <a:xfrm>
            <a:off x="3124200" y="3352800"/>
            <a:ext cx="5638800" cy="1524000"/>
          </a:xfrm>
        </p:spPr>
        <p:txBody>
          <a:bodyPr/>
          <a:lstStyle/>
          <a:p>
            <a:r>
              <a:rPr lang="en-US"/>
              <a:t>Female </a:t>
            </a:r>
          </a:p>
          <a:p>
            <a:r>
              <a:rPr lang="en-US"/>
              <a:t>Reproductive System</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457200" y="304800"/>
            <a:ext cx="8229600" cy="1066800"/>
          </a:xfrm>
        </p:spPr>
        <p:txBody>
          <a:bodyPr>
            <a:normAutofit fontScale="90000"/>
          </a:bodyPr>
          <a:lstStyle/>
          <a:p>
            <a:r>
              <a:rPr lang="en-US"/>
              <a:t>Diagnostic Techniques, Treatments, and Procedures</a:t>
            </a:r>
          </a:p>
        </p:txBody>
      </p:sp>
      <p:sp>
        <p:nvSpPr>
          <p:cNvPr id="49155" name="Rectangle 3"/>
          <p:cNvSpPr>
            <a:spLocks noGrp="1" noChangeArrowheads="1"/>
          </p:cNvSpPr>
          <p:nvPr>
            <p:ph type="body" idx="1"/>
          </p:nvPr>
        </p:nvSpPr>
        <p:spPr>
          <a:xfrm>
            <a:off x="457200" y="1746250"/>
            <a:ext cx="8229600" cy="3810000"/>
          </a:xfrm>
        </p:spPr>
        <p:txBody>
          <a:bodyPr/>
          <a:lstStyle/>
          <a:p>
            <a:r>
              <a:rPr lang="en-US" dirty="0"/>
              <a:t>Aspiration biopsy</a:t>
            </a:r>
          </a:p>
          <a:p>
            <a:pPr lvl="1"/>
            <a:r>
              <a:rPr lang="es-ES" dirty="0">
                <a:solidFill>
                  <a:schemeClr val="accent2"/>
                </a:solidFill>
              </a:rPr>
              <a:t>Procedimiento invasivo en el que se inserta una aguja en un área del cuerpo, como la mama
Extrae muestras de tejido o fluido para el examen y diagnóstico microscópico
</a:t>
            </a:r>
            <a:endParaRPr lang="en-US" dirty="0">
              <a:solidFill>
                <a:schemeClr val="accent2"/>
              </a:solidFill>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3"/>
          <p:cNvSpPr>
            <a:spLocks noGrp="1" noChangeArrowheads="1"/>
          </p:cNvSpPr>
          <p:nvPr>
            <p:ph type="body" idx="1"/>
          </p:nvPr>
        </p:nvSpPr>
        <p:spPr>
          <a:xfrm>
            <a:off x="457200" y="1746250"/>
            <a:ext cx="8229600" cy="4197350"/>
          </a:xfrm>
        </p:spPr>
        <p:txBody>
          <a:bodyPr/>
          <a:lstStyle/>
          <a:p>
            <a:r>
              <a:rPr lang="en-US" dirty="0"/>
              <a:t>Breast self-examination</a:t>
            </a:r>
          </a:p>
          <a:p>
            <a:pPr lvl="1"/>
            <a:r>
              <a:rPr lang="es-ES" dirty="0">
                <a:solidFill>
                  <a:schemeClr val="accent2"/>
                </a:solidFill>
              </a:rPr>
              <a:t>Procedimiento en el que la mujer examina sus senos y el tejido circundante en busca de evidencia de cualquier cambio que pueda indicar la posibilidad de neoplasia maligna
</a:t>
            </a:r>
            <a:endParaRPr lang="en-US" dirty="0">
              <a:solidFill>
                <a:schemeClr val="accent2"/>
              </a:solidFill>
            </a:endParaRPr>
          </a:p>
        </p:txBody>
      </p:sp>
      <p:sp>
        <p:nvSpPr>
          <p:cNvPr id="50180" name="Rectangle 4"/>
          <p:cNvSpPr>
            <a:spLocks noGrp="1" noChangeArrowheads="1"/>
          </p:cNvSpPr>
          <p:nvPr>
            <p:ph type="title"/>
          </p:nvPr>
        </p:nvSpPr>
        <p:spPr>
          <a:xfrm>
            <a:off x="457200" y="304800"/>
            <a:ext cx="8305800" cy="1143000"/>
          </a:xfrm>
        </p:spPr>
        <p:txBody>
          <a:bodyPr>
            <a:normAutofit fontScale="90000"/>
          </a:bodyPr>
          <a:lstStyle/>
          <a:p>
            <a:r>
              <a:rPr lang="en-US"/>
              <a:t>Diagnostic Techniques, </a:t>
            </a:r>
            <a:br>
              <a:rPr lang="en-US"/>
            </a:br>
            <a:r>
              <a:rPr lang="en-US"/>
              <a:t>Treatments, and Procedures</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3"/>
          <p:cNvSpPr>
            <a:spLocks noGrp="1" noChangeArrowheads="1"/>
          </p:cNvSpPr>
          <p:nvPr>
            <p:ph type="body" idx="1"/>
          </p:nvPr>
        </p:nvSpPr>
        <p:spPr>
          <a:xfrm>
            <a:off x="457200" y="1671638"/>
            <a:ext cx="8229600" cy="4195762"/>
          </a:xfrm>
        </p:spPr>
        <p:txBody>
          <a:bodyPr/>
          <a:lstStyle/>
          <a:p>
            <a:r>
              <a:rPr lang="en-US" dirty="0"/>
              <a:t>Colposcopy</a:t>
            </a:r>
          </a:p>
          <a:p>
            <a:pPr lvl="1"/>
            <a:r>
              <a:rPr lang="es-ES" dirty="0">
                <a:solidFill>
                  <a:schemeClr val="accent2"/>
                </a:solidFill>
              </a:rPr>
              <a:t>Examen visual de la vagina y el cuello uterino con un colposcopio
Microscopio binocular iluminado utilizado para el examen directo de las superficies de la vagina y el cuello uterino
</a:t>
            </a:r>
            <a:endParaRPr lang="en-US" dirty="0">
              <a:solidFill>
                <a:schemeClr val="accent2"/>
              </a:solidFill>
            </a:endParaRPr>
          </a:p>
        </p:txBody>
      </p:sp>
      <p:sp>
        <p:nvSpPr>
          <p:cNvPr id="51204" name="Rectangle 4"/>
          <p:cNvSpPr>
            <a:spLocks noGrp="1" noChangeArrowheads="1"/>
          </p:cNvSpPr>
          <p:nvPr>
            <p:ph type="title"/>
          </p:nvPr>
        </p:nvSpPr>
        <p:spPr>
          <a:xfrm>
            <a:off x="457200" y="304800"/>
            <a:ext cx="8229600" cy="1219200"/>
          </a:xfrm>
        </p:spPr>
        <p:txBody>
          <a:bodyPr>
            <a:normAutofit fontScale="90000"/>
          </a:bodyPr>
          <a:lstStyle/>
          <a:p>
            <a:r>
              <a:rPr lang="en-US"/>
              <a:t>Diagnostic Techniques, </a:t>
            </a:r>
            <a:br>
              <a:rPr lang="en-US"/>
            </a:br>
            <a:r>
              <a:rPr lang="en-US"/>
              <a:t>Treatments, and Procedures</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3"/>
          <p:cNvSpPr>
            <a:spLocks noGrp="1" noChangeArrowheads="1"/>
          </p:cNvSpPr>
          <p:nvPr>
            <p:ph type="body" idx="1"/>
          </p:nvPr>
        </p:nvSpPr>
        <p:spPr>
          <a:xfrm>
            <a:off x="457200" y="1600200"/>
            <a:ext cx="8305800" cy="4170363"/>
          </a:xfrm>
        </p:spPr>
        <p:txBody>
          <a:bodyPr/>
          <a:lstStyle/>
          <a:p>
            <a:r>
              <a:rPr lang="en-US" dirty="0"/>
              <a:t>Cone biopsy</a:t>
            </a:r>
          </a:p>
          <a:p>
            <a:pPr lvl="1"/>
            <a:r>
              <a:rPr lang="es-ES" dirty="0">
                <a:solidFill>
                  <a:schemeClr val="accent2"/>
                </a:solidFill>
              </a:rPr>
              <a:t>Extirpación quirúrgica de un segmento en forma de cono del cuello uterino para el diagnóstico o tratamiento
También conocido como conización
</a:t>
            </a:r>
            <a:r>
              <a:rPr lang="en-US" dirty="0"/>
              <a:t>Cryosurgery</a:t>
            </a:r>
          </a:p>
          <a:p>
            <a:pPr lvl="1"/>
            <a:r>
              <a:rPr lang="es-ES" dirty="0">
                <a:solidFill>
                  <a:schemeClr val="accent2"/>
                </a:solidFill>
              </a:rPr>
              <a:t>Destrucción de tejido por congelación rápida con sustancias como el nitrógeno líquido
</a:t>
            </a:r>
            <a:endParaRPr lang="en-US" dirty="0">
              <a:solidFill>
                <a:schemeClr val="accent2"/>
              </a:solidFill>
            </a:endParaRPr>
          </a:p>
        </p:txBody>
      </p:sp>
      <p:sp>
        <p:nvSpPr>
          <p:cNvPr id="52228" name="Rectangle 4"/>
          <p:cNvSpPr>
            <a:spLocks noGrp="1" noChangeArrowheads="1"/>
          </p:cNvSpPr>
          <p:nvPr>
            <p:ph type="title"/>
          </p:nvPr>
        </p:nvSpPr>
        <p:spPr>
          <a:xfrm>
            <a:off x="457200" y="304800"/>
            <a:ext cx="8229600" cy="1143000"/>
          </a:xfrm>
        </p:spPr>
        <p:txBody>
          <a:bodyPr>
            <a:normAutofit fontScale="90000"/>
          </a:bodyPr>
          <a:lstStyle/>
          <a:p>
            <a:r>
              <a:rPr lang="en-US"/>
              <a:t>Diagnostic Techniques, </a:t>
            </a:r>
            <a:br>
              <a:rPr lang="en-US"/>
            </a:br>
            <a:r>
              <a:rPr lang="en-US"/>
              <a:t>Treatments, and Procedures</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3"/>
          <p:cNvSpPr>
            <a:spLocks noGrp="1" noChangeArrowheads="1"/>
          </p:cNvSpPr>
          <p:nvPr>
            <p:ph type="body" idx="1"/>
          </p:nvPr>
        </p:nvSpPr>
        <p:spPr>
          <a:xfrm>
            <a:off x="685800" y="1746250"/>
            <a:ext cx="8077200" cy="4121150"/>
          </a:xfrm>
        </p:spPr>
        <p:txBody>
          <a:bodyPr/>
          <a:lstStyle/>
          <a:p>
            <a:r>
              <a:rPr lang="en-US" dirty="0" err="1"/>
              <a:t>Culdocentesis</a:t>
            </a:r>
            <a:endParaRPr lang="en-US" dirty="0"/>
          </a:p>
          <a:p>
            <a:pPr lvl="1"/>
            <a:r>
              <a:rPr lang="es-ES" dirty="0">
                <a:solidFill>
                  <a:schemeClr val="accent2"/>
                </a:solidFill>
              </a:rPr>
              <a:t>Punción quirúrgica a través de la pared posterior de la vagina en el callejón sin salida para extraer líquido intraperitoneal para su examen
Comprobación de evidencia de inflamación, drenaje purulento, sangrado, quistes ováricos, embarazo ectópico o neoplasia maligna ovárica
</a:t>
            </a:r>
            <a:endParaRPr lang="en-US" dirty="0">
              <a:solidFill>
                <a:srgbClr val="006600"/>
              </a:solidFill>
            </a:endParaRPr>
          </a:p>
        </p:txBody>
      </p:sp>
      <p:sp>
        <p:nvSpPr>
          <p:cNvPr id="53252" name="Rectangle 4"/>
          <p:cNvSpPr>
            <a:spLocks noGrp="1" noChangeArrowheads="1"/>
          </p:cNvSpPr>
          <p:nvPr>
            <p:ph type="title"/>
          </p:nvPr>
        </p:nvSpPr>
        <p:spPr>
          <a:xfrm>
            <a:off x="457200" y="304800"/>
            <a:ext cx="8305800" cy="1219200"/>
          </a:xfrm>
        </p:spPr>
        <p:txBody>
          <a:bodyPr>
            <a:normAutofit fontScale="90000"/>
          </a:bodyPr>
          <a:lstStyle/>
          <a:p>
            <a:r>
              <a:rPr lang="en-US"/>
              <a:t>Diagnostic Techniques, </a:t>
            </a:r>
            <a:br>
              <a:rPr lang="en-US"/>
            </a:br>
            <a:r>
              <a:rPr lang="en-US"/>
              <a:t>Treatments, and Procedures</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3"/>
          <p:cNvSpPr>
            <a:spLocks noGrp="1" noChangeArrowheads="1"/>
          </p:cNvSpPr>
          <p:nvPr>
            <p:ph type="body" idx="1"/>
          </p:nvPr>
        </p:nvSpPr>
        <p:spPr>
          <a:xfrm>
            <a:off x="457200" y="1676400"/>
            <a:ext cx="8229600" cy="4059238"/>
          </a:xfrm>
        </p:spPr>
        <p:txBody>
          <a:bodyPr/>
          <a:lstStyle/>
          <a:p>
            <a:r>
              <a:rPr lang="en-US" dirty="0"/>
              <a:t>Dilation and Curettage</a:t>
            </a:r>
          </a:p>
          <a:p>
            <a:pPr lvl="1"/>
            <a:r>
              <a:rPr lang="es-ES" sz="2400" dirty="0">
                <a:solidFill>
                  <a:schemeClr val="accent2"/>
                </a:solidFill>
              </a:rPr>
              <a:t>Dilatación o ensanchamiento del canal cervical con un dilatador, seguido de raspado del revestimiento uterino con un </a:t>
            </a:r>
            <a:r>
              <a:rPr lang="es-ES" sz="2400" dirty="0" err="1">
                <a:solidFill>
                  <a:schemeClr val="accent2"/>
                </a:solidFill>
              </a:rPr>
              <a:t>curet</a:t>
            </a:r>
            <a:r>
              <a:rPr lang="es-ES" sz="2400" dirty="0">
                <a:solidFill>
                  <a:schemeClr val="accent2"/>
                </a:solidFill>
              </a:rPr>
              <a:t>
También llamado D &amp; C
</a:t>
            </a:r>
            <a:endParaRPr lang="en-US" sz="2400" dirty="0">
              <a:solidFill>
                <a:schemeClr val="accent2"/>
              </a:solidFill>
            </a:endParaRPr>
          </a:p>
        </p:txBody>
      </p:sp>
      <p:sp>
        <p:nvSpPr>
          <p:cNvPr id="54276" name="Rectangle 4"/>
          <p:cNvSpPr>
            <a:spLocks noGrp="1" noChangeArrowheads="1"/>
          </p:cNvSpPr>
          <p:nvPr>
            <p:ph type="title"/>
          </p:nvPr>
        </p:nvSpPr>
        <p:spPr>
          <a:xfrm>
            <a:off x="457200" y="304800"/>
            <a:ext cx="8229600" cy="1143000"/>
          </a:xfrm>
        </p:spPr>
        <p:txBody>
          <a:bodyPr>
            <a:normAutofit fontScale="90000"/>
          </a:bodyPr>
          <a:lstStyle/>
          <a:p>
            <a:r>
              <a:rPr lang="en-US"/>
              <a:t>Diagnostic Techniques,</a:t>
            </a:r>
            <a:br>
              <a:rPr lang="en-US"/>
            </a:br>
            <a:r>
              <a:rPr lang="en-US"/>
              <a:t>Treatments, and Procedures</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3"/>
          <p:cNvSpPr>
            <a:spLocks noGrp="1" noChangeArrowheads="1"/>
          </p:cNvSpPr>
          <p:nvPr>
            <p:ph type="body" idx="1"/>
          </p:nvPr>
        </p:nvSpPr>
        <p:spPr>
          <a:xfrm>
            <a:off x="457200" y="1676400"/>
            <a:ext cx="8229600" cy="4114800"/>
          </a:xfrm>
        </p:spPr>
        <p:txBody>
          <a:bodyPr/>
          <a:lstStyle/>
          <a:p>
            <a:r>
              <a:rPr lang="en-US" dirty="0"/>
              <a:t>Endometrial biopsy</a:t>
            </a:r>
          </a:p>
          <a:p>
            <a:pPr lvl="1"/>
            <a:r>
              <a:rPr lang="es-ES" dirty="0">
                <a:solidFill>
                  <a:schemeClr val="accent2"/>
                </a:solidFill>
              </a:rPr>
              <a:t>Prueba invasiva para la obtención de una muestra de tejido endometrial con un pequeño </a:t>
            </a:r>
            <a:r>
              <a:rPr lang="es-ES" dirty="0" err="1">
                <a:solidFill>
                  <a:schemeClr val="accent2"/>
                </a:solidFill>
              </a:rPr>
              <a:t>curet</a:t>
            </a:r>
            <a:r>
              <a:rPr lang="es-ES" dirty="0">
                <a:solidFill>
                  <a:schemeClr val="accent2"/>
                </a:solidFill>
              </a:rPr>
              <a:t>, para su examen
</a:t>
            </a:r>
            <a:r>
              <a:rPr lang="en-US" dirty="0"/>
              <a:t>Hysterosalpingography</a:t>
            </a:r>
          </a:p>
          <a:p>
            <a:pPr lvl="1"/>
            <a:r>
              <a:rPr lang="es-ES" dirty="0">
                <a:solidFill>
                  <a:schemeClr val="accent2"/>
                </a:solidFill>
              </a:rPr>
              <a:t>Radiografía del útero y las trompas de Falopio, inyectando un material de contraste en estas estructuras
</a:t>
            </a:r>
            <a:endParaRPr lang="en-US" dirty="0">
              <a:solidFill>
                <a:schemeClr val="accent2"/>
              </a:solidFill>
            </a:endParaRPr>
          </a:p>
        </p:txBody>
      </p:sp>
      <p:sp>
        <p:nvSpPr>
          <p:cNvPr id="55300" name="Rectangle 4"/>
          <p:cNvSpPr>
            <a:spLocks noGrp="1" noChangeArrowheads="1"/>
          </p:cNvSpPr>
          <p:nvPr>
            <p:ph type="title"/>
          </p:nvPr>
        </p:nvSpPr>
        <p:spPr>
          <a:xfrm>
            <a:off x="457200" y="304800"/>
            <a:ext cx="8229600" cy="1143000"/>
          </a:xfrm>
        </p:spPr>
        <p:txBody>
          <a:bodyPr>
            <a:normAutofit fontScale="90000"/>
          </a:bodyPr>
          <a:lstStyle/>
          <a:p>
            <a:r>
              <a:rPr lang="en-US"/>
              <a:t>Diagnostic Techniques, </a:t>
            </a:r>
            <a:br>
              <a:rPr lang="en-US"/>
            </a:br>
            <a:r>
              <a:rPr lang="en-US"/>
              <a:t>Treatments, and Procedures</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3"/>
          <p:cNvSpPr>
            <a:spLocks noGrp="1" noChangeArrowheads="1"/>
          </p:cNvSpPr>
          <p:nvPr>
            <p:ph type="body" idx="1"/>
          </p:nvPr>
        </p:nvSpPr>
        <p:spPr>
          <a:xfrm>
            <a:off x="533400" y="1752600"/>
            <a:ext cx="8229600" cy="4572000"/>
          </a:xfrm>
        </p:spPr>
        <p:txBody>
          <a:bodyPr/>
          <a:lstStyle/>
          <a:p>
            <a:r>
              <a:rPr lang="en-US" dirty="0"/>
              <a:t>Laparoscopy</a:t>
            </a:r>
          </a:p>
          <a:p>
            <a:pPr lvl="1"/>
            <a:r>
              <a:rPr lang="es-ES" dirty="0">
                <a:solidFill>
                  <a:schemeClr val="accent2"/>
                </a:solidFill>
              </a:rPr>
              <a:t>Proceso de visualización de la cavidad abdominal con un laparoscopio
</a:t>
            </a:r>
            <a:endParaRPr lang="en-US" dirty="0"/>
          </a:p>
        </p:txBody>
      </p:sp>
      <p:sp>
        <p:nvSpPr>
          <p:cNvPr id="56324" name="Rectangle 4"/>
          <p:cNvSpPr>
            <a:spLocks noGrp="1" noChangeArrowheads="1"/>
          </p:cNvSpPr>
          <p:nvPr>
            <p:ph type="title"/>
          </p:nvPr>
        </p:nvSpPr>
        <p:spPr>
          <a:xfrm>
            <a:off x="457200" y="304800"/>
            <a:ext cx="8229600" cy="1143000"/>
          </a:xfrm>
        </p:spPr>
        <p:txBody>
          <a:bodyPr>
            <a:normAutofit fontScale="90000"/>
          </a:bodyPr>
          <a:lstStyle/>
          <a:p>
            <a:r>
              <a:rPr lang="en-US"/>
              <a:t>Diagnostic Techniques, </a:t>
            </a:r>
            <a:br>
              <a:rPr lang="en-US"/>
            </a:br>
            <a:r>
              <a:rPr lang="en-US"/>
              <a:t>Treatments, and Procedures</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body" idx="1"/>
          </p:nvPr>
        </p:nvSpPr>
        <p:spPr>
          <a:xfrm>
            <a:off x="533400" y="1600200"/>
            <a:ext cx="8229600" cy="4724400"/>
          </a:xfrm>
        </p:spPr>
        <p:txBody>
          <a:bodyPr/>
          <a:lstStyle/>
          <a:p>
            <a:r>
              <a:rPr lang="en-US" dirty="0"/>
              <a:t>Loop Electrosurgical Excision Procedure (LEEP)</a:t>
            </a:r>
          </a:p>
          <a:p>
            <a:pPr lvl="1"/>
            <a:r>
              <a:rPr lang="es-ES" dirty="0">
                <a:solidFill>
                  <a:schemeClr val="accent2"/>
                </a:solidFill>
              </a:rPr>
              <a:t>Procedimiento utilizado para eliminar las células anormales de la superficie del cuello uterino utilizando un lazo de alambre delgado que actúa como un bisturí
La corriente eléctrica indolora pasa a través del bucle mientras corta una fina capa de células superficiales del cuello uterino
</a:t>
            </a:r>
            <a:endParaRPr lang="en-US" dirty="0"/>
          </a:p>
        </p:txBody>
      </p:sp>
      <p:sp>
        <p:nvSpPr>
          <p:cNvPr id="70659" name="Rectangle 3"/>
          <p:cNvSpPr>
            <a:spLocks noGrp="1" noChangeArrowheads="1"/>
          </p:cNvSpPr>
          <p:nvPr>
            <p:ph type="title"/>
          </p:nvPr>
        </p:nvSpPr>
        <p:spPr>
          <a:xfrm>
            <a:off x="457200" y="304800"/>
            <a:ext cx="8229600" cy="1143000"/>
          </a:xfrm>
        </p:spPr>
        <p:txBody>
          <a:bodyPr>
            <a:normAutofit fontScale="90000"/>
          </a:bodyPr>
          <a:lstStyle/>
          <a:p>
            <a:r>
              <a:rPr lang="en-US"/>
              <a:t>Diagnostic Techniques, </a:t>
            </a:r>
            <a:br>
              <a:rPr lang="en-US"/>
            </a:br>
            <a:r>
              <a:rPr lang="en-US"/>
              <a:t>Treatments, and Procedures</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457200" y="304800"/>
            <a:ext cx="8305800" cy="1066800"/>
          </a:xfrm>
        </p:spPr>
        <p:txBody>
          <a:bodyPr>
            <a:normAutofit fontScale="90000"/>
          </a:bodyPr>
          <a:lstStyle/>
          <a:p>
            <a:r>
              <a:rPr lang="en-US"/>
              <a:t>Diagnostic Techniques, Treatments, and Procedures</a:t>
            </a:r>
          </a:p>
        </p:txBody>
      </p:sp>
      <p:sp>
        <p:nvSpPr>
          <p:cNvPr id="64515" name="Rectangle 3"/>
          <p:cNvSpPr>
            <a:spLocks noGrp="1" noChangeArrowheads="1"/>
          </p:cNvSpPr>
          <p:nvPr>
            <p:ph type="body" idx="1"/>
          </p:nvPr>
        </p:nvSpPr>
        <p:spPr>
          <a:xfrm>
            <a:off x="457200" y="1600200"/>
            <a:ext cx="8229600" cy="4419600"/>
          </a:xfrm>
        </p:spPr>
        <p:txBody>
          <a:bodyPr/>
          <a:lstStyle/>
          <a:p>
            <a:r>
              <a:rPr lang="en-US" dirty="0"/>
              <a:t>Mammography</a:t>
            </a:r>
          </a:p>
          <a:p>
            <a:pPr lvl="1"/>
            <a:r>
              <a:rPr lang="es-ES" dirty="0">
                <a:solidFill>
                  <a:schemeClr val="accent2"/>
                </a:solidFill>
              </a:rPr>
              <a:t>Proceso de examinar con rayos X el tejido blando de la mama para detectar varios crecimientos benignos y/o malignos antes de que se puedan sentir
</a:t>
            </a:r>
            <a:endParaRPr lang="en-US" dirty="0"/>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3"/>
          <p:cNvSpPr>
            <a:spLocks noGrp="1" noChangeArrowheads="1"/>
          </p:cNvSpPr>
          <p:nvPr>
            <p:ph type="body" idx="1"/>
          </p:nvPr>
        </p:nvSpPr>
        <p:spPr>
          <a:xfrm>
            <a:off x="457200" y="1785938"/>
            <a:ext cx="8229600" cy="4233862"/>
          </a:xfrm>
        </p:spPr>
        <p:txBody>
          <a:bodyPr/>
          <a:lstStyle/>
          <a:p>
            <a:r>
              <a:rPr lang="en-US" dirty="0"/>
              <a:t>Papanicolaou smear </a:t>
            </a:r>
          </a:p>
          <a:p>
            <a:pPr lvl="1"/>
            <a:r>
              <a:rPr lang="es-ES" dirty="0">
                <a:solidFill>
                  <a:schemeClr val="accent2"/>
                </a:solidFill>
              </a:rPr>
              <a:t>Examen microscópico de células raspadas desde dentro del cuello uterino, alrededor del cuello uterino y de la parte posterior de la vagina para detectar cáncer de cuello uterino
Papanicolau
</a:t>
            </a:r>
            <a:endParaRPr lang="en-US" dirty="0">
              <a:solidFill>
                <a:schemeClr val="accent2"/>
              </a:solidFill>
            </a:endParaRPr>
          </a:p>
        </p:txBody>
      </p:sp>
      <p:sp>
        <p:nvSpPr>
          <p:cNvPr id="57348" name="Rectangle 4"/>
          <p:cNvSpPr>
            <a:spLocks noGrp="1" noChangeArrowheads="1"/>
          </p:cNvSpPr>
          <p:nvPr>
            <p:ph type="title"/>
          </p:nvPr>
        </p:nvSpPr>
        <p:spPr>
          <a:xfrm>
            <a:off x="457200" y="304800"/>
            <a:ext cx="8229600" cy="1143000"/>
          </a:xfrm>
        </p:spPr>
        <p:txBody>
          <a:bodyPr>
            <a:normAutofit fontScale="90000"/>
          </a:bodyPr>
          <a:lstStyle/>
          <a:p>
            <a:r>
              <a:rPr lang="en-US"/>
              <a:t>Diagnostic Techniques, </a:t>
            </a:r>
            <a:br>
              <a:rPr lang="en-US"/>
            </a:br>
            <a:r>
              <a:rPr lang="en-US"/>
              <a:t>Treatments, and Procedures</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457200" y="304800"/>
            <a:ext cx="8229600" cy="1143000"/>
          </a:xfrm>
        </p:spPr>
        <p:txBody>
          <a:bodyPr>
            <a:normAutofit fontScale="90000"/>
          </a:bodyPr>
          <a:lstStyle/>
          <a:p>
            <a:r>
              <a:rPr lang="en-US"/>
              <a:t>Diagnostic Techniques, Treatments, and Procedures</a:t>
            </a:r>
          </a:p>
        </p:txBody>
      </p:sp>
      <p:sp>
        <p:nvSpPr>
          <p:cNvPr id="66563" name="Rectangle 3"/>
          <p:cNvSpPr>
            <a:spLocks noGrp="1" noChangeArrowheads="1"/>
          </p:cNvSpPr>
          <p:nvPr>
            <p:ph type="body" idx="1"/>
          </p:nvPr>
        </p:nvSpPr>
        <p:spPr>
          <a:xfrm>
            <a:off x="457200" y="1600200"/>
            <a:ext cx="8229600" cy="4419600"/>
          </a:xfrm>
        </p:spPr>
        <p:txBody>
          <a:bodyPr/>
          <a:lstStyle/>
          <a:p>
            <a:r>
              <a:rPr lang="en-US" dirty="0"/>
              <a:t>Liquid-based pap (LBP)</a:t>
            </a:r>
          </a:p>
          <a:p>
            <a:pPr lvl="1"/>
            <a:r>
              <a:rPr lang="es-ES" dirty="0">
                <a:solidFill>
                  <a:schemeClr val="accent2"/>
                </a:solidFill>
              </a:rPr>
              <a:t>Proceso de recolección de una muestra de tejido del </a:t>
            </a:r>
            <a:r>
              <a:rPr lang="es-ES" dirty="0" err="1">
                <a:solidFill>
                  <a:schemeClr val="accent2"/>
                </a:solidFill>
              </a:rPr>
              <a:t>endocervix</a:t>
            </a:r>
            <a:r>
              <a:rPr lang="es-ES" dirty="0">
                <a:solidFill>
                  <a:schemeClr val="accent2"/>
                </a:solidFill>
              </a:rPr>
              <a:t> y el </a:t>
            </a:r>
            <a:r>
              <a:rPr lang="es-ES" dirty="0" err="1">
                <a:solidFill>
                  <a:schemeClr val="accent2"/>
                </a:solidFill>
              </a:rPr>
              <a:t>exocervix</a:t>
            </a:r>
            <a:r>
              <a:rPr lang="es-ES" dirty="0">
                <a:solidFill>
                  <a:schemeClr val="accent2"/>
                </a:solidFill>
              </a:rPr>
              <a:t> con un dispositivo de muestreo que se coloca directamente en un fijador líquido en lugar de extenderse a una diapositiva de vidrio
El proceso proporciona una fijación inmediata y mejora la adecuación de la muestra
</a:t>
            </a:r>
            <a:endParaRPr lang="en-US" dirty="0"/>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3"/>
          <p:cNvSpPr>
            <a:spLocks noGrp="1" noChangeArrowheads="1"/>
          </p:cNvSpPr>
          <p:nvPr>
            <p:ph type="body" idx="1"/>
          </p:nvPr>
        </p:nvSpPr>
        <p:spPr>
          <a:xfrm>
            <a:off x="685800" y="1600200"/>
            <a:ext cx="8001000" cy="4419600"/>
          </a:xfrm>
        </p:spPr>
        <p:txBody>
          <a:bodyPr/>
          <a:lstStyle/>
          <a:p>
            <a:r>
              <a:rPr lang="en-US" dirty="0"/>
              <a:t>Pelvic ultrasound</a:t>
            </a:r>
          </a:p>
          <a:p>
            <a:pPr lvl="1"/>
            <a:r>
              <a:rPr lang="es-ES" dirty="0">
                <a:solidFill>
                  <a:schemeClr val="accent2"/>
                </a:solidFill>
              </a:rPr>
              <a:t>Procedimiento no invasivo que utilizó ondas sonoras de alta frecuencia para examinar el abdomen y la pelvis
</a:t>
            </a:r>
            <a:r>
              <a:rPr lang="en-US" dirty="0"/>
              <a:t>Pelvimetry</a:t>
            </a:r>
          </a:p>
          <a:p>
            <a:pPr lvl="1"/>
            <a:r>
              <a:rPr lang="es-ES" dirty="0">
                <a:solidFill>
                  <a:schemeClr val="accent2"/>
                </a:solidFill>
              </a:rPr>
              <a:t>Proceso de medición de la pelvis femenina, manualmente o por rayos X, para determinar su adecuación para la
</a:t>
            </a:r>
            <a:endParaRPr lang="en-US" dirty="0">
              <a:solidFill>
                <a:schemeClr val="accent2"/>
              </a:solidFill>
            </a:endParaRPr>
          </a:p>
        </p:txBody>
      </p:sp>
      <p:sp>
        <p:nvSpPr>
          <p:cNvPr id="58372" name="Rectangle 4"/>
          <p:cNvSpPr>
            <a:spLocks noGrp="1" noChangeArrowheads="1"/>
          </p:cNvSpPr>
          <p:nvPr>
            <p:ph type="title"/>
          </p:nvPr>
        </p:nvSpPr>
        <p:spPr>
          <a:xfrm>
            <a:off x="457200" y="304800"/>
            <a:ext cx="8305800" cy="1143000"/>
          </a:xfrm>
        </p:spPr>
        <p:txBody>
          <a:bodyPr>
            <a:normAutofit fontScale="90000"/>
          </a:bodyPr>
          <a:lstStyle/>
          <a:p>
            <a:r>
              <a:rPr lang="en-US"/>
              <a:t>Diagnostic Techniques, </a:t>
            </a:r>
            <a:br>
              <a:rPr lang="en-US"/>
            </a:br>
            <a:r>
              <a:rPr lang="en-US"/>
              <a:t>Treatments, and Procedures</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98</TotalTime>
  <Words>1310</Words>
  <Application>Microsoft Office PowerPoint</Application>
  <PresentationFormat>On-screen Show (4:3)</PresentationFormat>
  <Paragraphs>432</Paragraphs>
  <Slides>113</Slides>
  <Notes>112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113</vt:i4>
      </vt:variant>
    </vt:vector>
  </HeadingPairs>
  <TitlesOfParts>
    <vt:vector size="119" baseType="lpstr">
      <vt:lpstr>Calibri</vt:lpstr>
      <vt:lpstr>Lucida Sans Unicode</vt:lpstr>
      <vt:lpstr>Verdana</vt:lpstr>
      <vt:lpstr>Wingdings 2</vt:lpstr>
      <vt:lpstr>Wingdings 3</vt:lpstr>
      <vt:lpstr>Concourse</vt:lpstr>
      <vt:lpstr>Medical Language</vt:lpstr>
      <vt:lpstr>Sistema Reproductivo Masculino
</vt:lpstr>
      <vt:lpstr>Male  Reproductive System Overview</vt:lpstr>
      <vt:lpstr>Male  Reproductive Primary Organs</vt:lpstr>
      <vt:lpstr>Male  Reproductive Accessory Organs </vt:lpstr>
      <vt:lpstr>Male  Reproductive Accessory Organs</vt:lpstr>
      <vt:lpstr>Male  Reproductive Accessory Organs</vt:lpstr>
      <vt:lpstr>Male  Reproductive Accessory Organs</vt:lpstr>
      <vt:lpstr>Male  Reproductive Accessory Organs</vt:lpstr>
      <vt:lpstr>Male  Reproductive Accessory Organs </vt:lpstr>
      <vt:lpstr>PATHOLOGICAL CONDITIONS</vt:lpstr>
      <vt:lpstr>Anorchism</vt:lpstr>
      <vt:lpstr>Balanitis</vt:lpstr>
      <vt:lpstr>Benign Prostatic Hypertrophy</vt:lpstr>
      <vt:lpstr>Carcinoma of the Prostate</vt:lpstr>
      <vt:lpstr>Carcinoma of the Testes</vt:lpstr>
      <vt:lpstr>Cryptorchidism</vt:lpstr>
      <vt:lpstr>Epispadias</vt:lpstr>
      <vt:lpstr>Hydrocele</vt:lpstr>
      <vt:lpstr>Hypospadias</vt:lpstr>
      <vt:lpstr>Impotence</vt:lpstr>
      <vt:lpstr>Inguinal Hernia</vt:lpstr>
      <vt:lpstr>Orchitis</vt:lpstr>
      <vt:lpstr>Phimosis</vt:lpstr>
      <vt:lpstr>Premature Ejaculation</vt:lpstr>
      <vt:lpstr>Prostatitis</vt:lpstr>
      <vt:lpstr>Varicocele</vt:lpstr>
      <vt:lpstr>ENFERMEDADES DE TRANSMISIÓN SEXUAL
</vt:lpstr>
      <vt:lpstr>AIDS</vt:lpstr>
      <vt:lpstr>Chlamydia</vt:lpstr>
      <vt:lpstr>Genital Herpes</vt:lpstr>
      <vt:lpstr>Genital Warts</vt:lpstr>
      <vt:lpstr>Gonorrhea</vt:lpstr>
      <vt:lpstr>Syphilis</vt:lpstr>
      <vt:lpstr>Syphilis</vt:lpstr>
      <vt:lpstr>Syphilis</vt:lpstr>
      <vt:lpstr>Syphilis</vt:lpstr>
      <vt:lpstr>Syphilis</vt:lpstr>
      <vt:lpstr>Syphilis</vt:lpstr>
      <vt:lpstr>Trichomoniasis</vt:lpstr>
      <vt:lpstr>DIAGNOSTIC TECHNIQUES, TREATMENTS AND PROCEDURES</vt:lpstr>
      <vt:lpstr>Diagnostic Techniques, Treatments, and Procedures</vt:lpstr>
      <vt:lpstr>Diagnostic Techniques,  Treatments, and Procedures</vt:lpstr>
      <vt:lpstr>Diagnostic Techniques,  Treatments, and Procedures</vt:lpstr>
      <vt:lpstr>Diagnostic Techniques,  Treatments, and Procedures</vt:lpstr>
      <vt:lpstr>Diagnostic Techniques, Treatments, and Procedures</vt:lpstr>
      <vt:lpstr>Diagnostic Techniques,  Treatments, and Procedures</vt:lpstr>
      <vt:lpstr>Diagnostic Techniques,  Treatments, and Procedures</vt:lpstr>
      <vt:lpstr>Diagnostic Techniques,  Treatments, and Procedures</vt:lpstr>
      <vt:lpstr>Diagnostic Techniques,  Treatments, and Procedures</vt:lpstr>
      <vt:lpstr>Diagnostic Techniques, Treatments, and Procedures</vt:lpstr>
      <vt:lpstr>Diagnostic Techniques, Treatments, and Procedures</vt:lpstr>
      <vt:lpstr>Female  Reproductive System</vt:lpstr>
      <vt:lpstr>Female  Reproductive System Overview</vt:lpstr>
      <vt:lpstr>External Genitalia</vt:lpstr>
      <vt:lpstr>External Genitalia</vt:lpstr>
      <vt:lpstr>External Genitalia</vt:lpstr>
      <vt:lpstr>External Genitalia</vt:lpstr>
      <vt:lpstr>Internal Genitalia</vt:lpstr>
      <vt:lpstr>Internal Genitalia</vt:lpstr>
      <vt:lpstr>Internal Genitalia</vt:lpstr>
      <vt:lpstr>Internal Genitalia</vt:lpstr>
      <vt:lpstr>Internal Genitalia</vt:lpstr>
      <vt:lpstr>Internal Genitalia</vt:lpstr>
      <vt:lpstr>Mammary  Glands (Breasts)</vt:lpstr>
      <vt:lpstr>Mammary Glands (Breasts)</vt:lpstr>
      <vt:lpstr>Mammary  Glands (Breasts)</vt:lpstr>
      <vt:lpstr>Female Pelvis</vt:lpstr>
      <vt:lpstr>Puberty and  the Menstrual Cycle</vt:lpstr>
      <vt:lpstr>Puberty and  the Menstrual Cycle</vt:lpstr>
      <vt:lpstr>Puberty and the Menstrual Cycle</vt:lpstr>
      <vt:lpstr>Common Signs and Symptoms</vt:lpstr>
      <vt:lpstr>Common Signs and Symptoms</vt:lpstr>
      <vt:lpstr>Forms of Contraception</vt:lpstr>
      <vt:lpstr>Forms of Contraception </vt:lpstr>
      <vt:lpstr>Forms of Contraception</vt:lpstr>
      <vt:lpstr>Forms of Contraception</vt:lpstr>
      <vt:lpstr>Forms of Contraception</vt:lpstr>
      <vt:lpstr>Forms of Contraception</vt:lpstr>
      <vt:lpstr>Forms of Contraception</vt:lpstr>
      <vt:lpstr>Forms of Contraception</vt:lpstr>
      <vt:lpstr>Forms of Contraception</vt:lpstr>
      <vt:lpstr>Forms of Contraception</vt:lpstr>
      <vt:lpstr>Permanent  Methods of Birth Control</vt:lpstr>
      <vt:lpstr>PATHOLOGICAL CONDITIONS</vt:lpstr>
      <vt:lpstr>Carcinoma of the Breast</vt:lpstr>
      <vt:lpstr> Cervical Carcinoma</vt:lpstr>
      <vt:lpstr>Cervicitis</vt:lpstr>
      <vt:lpstr>Cystocele</vt:lpstr>
      <vt:lpstr>Endometrial Carcinoma</vt:lpstr>
      <vt:lpstr>Endometriosis</vt:lpstr>
      <vt:lpstr>Fibrocystic Breast Disease</vt:lpstr>
      <vt:lpstr>Fibroid Tumor</vt:lpstr>
      <vt:lpstr>Leiomyoma</vt:lpstr>
      <vt:lpstr>Ovarian Carcinoma</vt:lpstr>
      <vt:lpstr>Ovarian Cysts</vt:lpstr>
      <vt:lpstr>Pelvic Inflammatory Disease (PID)</vt:lpstr>
      <vt:lpstr>Stress Incontinence, Urinary</vt:lpstr>
      <vt:lpstr>Vaginitis</vt:lpstr>
      <vt:lpstr>TECNIQUES, TRATAMIENTOS Y PROCEDIMIENTOS DIAGNOSTICOS
</vt:lpstr>
      <vt:lpstr>Diagnostic Techniques, Treatments, and Procedures</vt:lpstr>
      <vt:lpstr>Diagnostic Techniques,  Treatments, and Procedures</vt:lpstr>
      <vt:lpstr>Diagnostic Techniques,  Treatments, and Procedures</vt:lpstr>
      <vt:lpstr>Diagnostic Techniques,  Treatments, and Procedures</vt:lpstr>
      <vt:lpstr>Diagnostic Techniques,  Treatments, and Procedures</vt:lpstr>
      <vt:lpstr>Diagnostic Techniques, Treatments, and Procedures</vt:lpstr>
      <vt:lpstr>Diagnostic Techniques,  Treatments, and Procedures</vt:lpstr>
      <vt:lpstr>Diagnostic Techniques,  Treatments, and Procedures</vt:lpstr>
      <vt:lpstr>Diagnostic Techniques,  Treatments, and Procedures</vt:lpstr>
      <vt:lpstr>Diagnostic Techniques, Treatments, and Procedures</vt:lpstr>
      <vt:lpstr>Diagnostic Techniques,  Treatments, and Procedures</vt:lpstr>
      <vt:lpstr>Diagnostic Techniques, Treatments, and Procedures</vt:lpstr>
      <vt:lpstr>Diagnostic Techniques,  Treatments, and Procedures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Me4dical Languaje</dc:title>
  <dc:creator>Faculty</dc:creator>
  <cp:lastModifiedBy> </cp:lastModifiedBy>
  <cp:revision>11</cp:revision>
  <dcterms:created xsi:type="dcterms:W3CDTF">2013-10-07T21:15:38Z</dcterms:created>
  <dcterms:modified xsi:type="dcterms:W3CDTF">2020-04-21T21:44:38Z</dcterms:modified>
</cp:coreProperties>
</file>