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93" r:id="rId2"/>
    <p:sldId id="257" r:id="rId3"/>
    <p:sldId id="258" r:id="rId4"/>
    <p:sldId id="259" r:id="rId5"/>
    <p:sldId id="261" r:id="rId6"/>
    <p:sldId id="262" r:id="rId7"/>
    <p:sldId id="263" r:id="rId8"/>
    <p:sldId id="260" r:id="rId9"/>
    <p:sldId id="265" r:id="rId10"/>
    <p:sldId id="266" r:id="rId11"/>
    <p:sldId id="267" r:id="rId12"/>
    <p:sldId id="264" r:id="rId13"/>
    <p:sldId id="268" r:id="rId14"/>
    <p:sldId id="269" r:id="rId15"/>
    <p:sldId id="270" r:id="rId16"/>
    <p:sldId id="271" r:id="rId17"/>
    <p:sldId id="272" r:id="rId18"/>
    <p:sldId id="274" r:id="rId19"/>
    <p:sldId id="290" r:id="rId20"/>
    <p:sldId id="275" r:id="rId21"/>
    <p:sldId id="276" r:id="rId22"/>
    <p:sldId id="294" r:id="rId23"/>
    <p:sldId id="295" r:id="rId24"/>
    <p:sldId id="296" r:id="rId25"/>
    <p:sldId id="297" r:id="rId26"/>
    <p:sldId id="277" r:id="rId27"/>
    <p:sldId id="298" r:id="rId28"/>
    <p:sldId id="278" r:id="rId29"/>
    <p:sldId id="279" r:id="rId30"/>
    <p:sldId id="280" r:id="rId31"/>
    <p:sldId id="299" r:id="rId32"/>
    <p:sldId id="301" r:id="rId33"/>
    <p:sldId id="300"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838" autoAdjust="0"/>
    <p:restoredTop sz="97320" autoAdjust="0"/>
  </p:normalViewPr>
  <p:slideViewPr>
    <p:cSldViewPr>
      <p:cViewPr varScale="1">
        <p:scale>
          <a:sx n="72" d="100"/>
          <a:sy n="72" d="100"/>
        </p:scale>
        <p:origin x="-1092" y="-84"/>
      </p:cViewPr>
      <p:guideLst>
        <p:guide orient="horz" pos="2160"/>
        <p:guide pos="2880"/>
      </p:guideLst>
    </p:cSldViewPr>
  </p:slideViewPr>
  <p:outlineViewPr>
    <p:cViewPr>
      <p:scale>
        <a:sx n="33" d="100"/>
        <a:sy n="33" d="100"/>
      </p:scale>
      <p:origin x="0" y="0"/>
    </p:cViewPr>
  </p:outlineViewPr>
  <p:notesTextViewPr>
    <p:cViewPr>
      <p:scale>
        <a:sx n="66" d="100"/>
        <a:sy n="66" d="100"/>
      </p:scale>
      <p:origin x="0" y="0"/>
    </p:cViewPr>
  </p:notesTextViewPr>
  <p:sorterViewPr>
    <p:cViewPr varScale="1">
      <p:scale>
        <a:sx n="100" d="100"/>
        <a:sy n="100" d="100"/>
      </p:scale>
      <p:origin x="0" y="-943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B60FDE-67D8-4BDE-A227-B91F3E669146}" type="datetimeFigureOut">
              <a:rPr lang="en-US" smtClean="0"/>
              <a:pPr/>
              <a:t>4/6/2020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A318C-788E-4833-B762-477C1D2CFF0E}" type="slidenum">
              <a:rPr lang="en-US" smtClean="0"/>
              <a:pPr/>
              <a:t>‹#›</a:t>
            </a:fld>
            <a:endParaRPr lang="en-US"/>
          </a:p>
        </p:txBody>
      </p:sp>
    </p:spTree>
    <p:extLst>
      <p:ext uri="{BB962C8B-B14F-4D97-AF65-F5344CB8AC3E}">
        <p14:creationId xmlns:p14="http://schemas.microsoft.com/office/powerpoint/2010/main" val="2316601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9A318C-788E-4833-B762-477C1D2CFF0E}" type="slidenum">
              <a:rPr lang="en-US" smtClean="0"/>
              <a:pPr/>
              <a:t>3</a:t>
            </a:fld>
            <a:endParaRPr lang="en-US"/>
          </a:p>
        </p:txBody>
      </p:sp>
    </p:spTree>
    <p:extLst>
      <p:ext uri="{BB962C8B-B14F-4D97-AF65-F5344CB8AC3E}">
        <p14:creationId xmlns:p14="http://schemas.microsoft.com/office/powerpoint/2010/main" val="2107827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2B4A3C4-87BE-47DE-AEE6-21136A72E3F0}" type="datetime1">
              <a:rPr lang="en-US" smtClean="0"/>
              <a:pPr/>
              <a:t>4/6/2020</a:t>
            </a:fld>
            <a:endParaRPr lang="en-US"/>
          </a:p>
        </p:txBody>
      </p:sp>
      <p:sp>
        <p:nvSpPr>
          <p:cNvPr id="5" name="Footer Placeholder 4"/>
          <p:cNvSpPr>
            <a:spLocks noGrp="1"/>
          </p:cNvSpPr>
          <p:nvPr>
            <p:ph type="ftr" sz="quarter" idx="11"/>
          </p:nvPr>
        </p:nvSpPr>
        <p:spPr/>
        <p:txBody>
          <a:bodyPr/>
          <a:lstStyle/>
          <a:p>
            <a:r>
              <a:rPr lang="en-US"/>
              <a:t>Raul Abreu - rabreumanzanilla@gmail.com</a:t>
            </a:r>
          </a:p>
        </p:txBody>
      </p:sp>
      <p:sp>
        <p:nvSpPr>
          <p:cNvPr id="6" name="Slide Number Placeholder 5"/>
          <p:cNvSpPr>
            <a:spLocks noGrp="1"/>
          </p:cNvSpPr>
          <p:nvPr>
            <p:ph type="sldNum" sz="quarter" idx="12"/>
          </p:nvPr>
        </p:nvSpPr>
        <p:spPr/>
        <p:txBody>
          <a:bodyPr/>
          <a:lstStyle/>
          <a:p>
            <a:fld id="{E5E5CC78-AE78-49B6-9C3D-6A9161135E6E}" type="slidenum">
              <a:rPr lang="en-US" smtClean="0"/>
              <a:pPr/>
              <a:t>‹#›</a:t>
            </a:fld>
            <a:endParaRPr lang="en-US"/>
          </a:p>
        </p:txBody>
      </p:sp>
    </p:spTree>
    <p:extLst>
      <p:ext uri="{BB962C8B-B14F-4D97-AF65-F5344CB8AC3E}">
        <p14:creationId xmlns:p14="http://schemas.microsoft.com/office/powerpoint/2010/main" val="1469664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21C19BA-D655-4BD2-8B15-F9A84099ACC0}" type="datetime1">
              <a:rPr lang="en-US" smtClean="0"/>
              <a:pPr/>
              <a:t>4/6/2020</a:t>
            </a:fld>
            <a:endParaRPr lang="en-US"/>
          </a:p>
        </p:txBody>
      </p:sp>
      <p:sp>
        <p:nvSpPr>
          <p:cNvPr id="5" name="Footer Placeholder 4"/>
          <p:cNvSpPr>
            <a:spLocks noGrp="1"/>
          </p:cNvSpPr>
          <p:nvPr>
            <p:ph type="ftr" sz="quarter" idx="11"/>
          </p:nvPr>
        </p:nvSpPr>
        <p:spPr/>
        <p:txBody>
          <a:bodyPr/>
          <a:lstStyle/>
          <a:p>
            <a:r>
              <a:rPr lang="en-US"/>
              <a:t>Raul Abreu - rabreumanzanilla@gmail.com</a:t>
            </a:r>
          </a:p>
        </p:txBody>
      </p:sp>
      <p:sp>
        <p:nvSpPr>
          <p:cNvPr id="6" name="Slide Number Placeholder 5"/>
          <p:cNvSpPr>
            <a:spLocks noGrp="1"/>
          </p:cNvSpPr>
          <p:nvPr>
            <p:ph type="sldNum" sz="quarter" idx="12"/>
          </p:nvPr>
        </p:nvSpPr>
        <p:spPr/>
        <p:txBody>
          <a:bodyPr/>
          <a:lstStyle/>
          <a:p>
            <a:fld id="{E5E5CC78-AE78-49B6-9C3D-6A9161135E6E}" type="slidenum">
              <a:rPr lang="en-US" smtClean="0"/>
              <a:pPr/>
              <a:t>‹#›</a:t>
            </a:fld>
            <a:endParaRPr lang="en-US"/>
          </a:p>
        </p:txBody>
      </p:sp>
    </p:spTree>
    <p:extLst>
      <p:ext uri="{BB962C8B-B14F-4D97-AF65-F5344CB8AC3E}">
        <p14:creationId xmlns:p14="http://schemas.microsoft.com/office/powerpoint/2010/main" val="419583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8F20079-6283-4BC1-9780-E78E08F061F0}" type="datetime1">
              <a:rPr lang="en-US" smtClean="0"/>
              <a:pPr/>
              <a:t>4/6/2020</a:t>
            </a:fld>
            <a:endParaRPr lang="en-US"/>
          </a:p>
        </p:txBody>
      </p:sp>
      <p:sp>
        <p:nvSpPr>
          <p:cNvPr id="5" name="Footer Placeholder 4"/>
          <p:cNvSpPr>
            <a:spLocks noGrp="1"/>
          </p:cNvSpPr>
          <p:nvPr>
            <p:ph type="ftr" sz="quarter" idx="11"/>
          </p:nvPr>
        </p:nvSpPr>
        <p:spPr/>
        <p:txBody>
          <a:bodyPr/>
          <a:lstStyle/>
          <a:p>
            <a:r>
              <a:rPr lang="en-US"/>
              <a:t>Raul Abreu - rabreumanzanilla@gmail.com</a:t>
            </a:r>
          </a:p>
        </p:txBody>
      </p:sp>
      <p:sp>
        <p:nvSpPr>
          <p:cNvPr id="6" name="Slide Number Placeholder 5"/>
          <p:cNvSpPr>
            <a:spLocks noGrp="1"/>
          </p:cNvSpPr>
          <p:nvPr>
            <p:ph type="sldNum" sz="quarter" idx="12"/>
          </p:nvPr>
        </p:nvSpPr>
        <p:spPr/>
        <p:txBody>
          <a:bodyPr/>
          <a:lstStyle/>
          <a:p>
            <a:fld id="{E5E5CC78-AE78-49B6-9C3D-6A9161135E6E}" type="slidenum">
              <a:rPr lang="en-US" smtClean="0"/>
              <a:pPr/>
              <a:t>‹#›</a:t>
            </a:fld>
            <a:endParaRPr lang="en-US"/>
          </a:p>
        </p:txBody>
      </p:sp>
    </p:spTree>
    <p:extLst>
      <p:ext uri="{BB962C8B-B14F-4D97-AF65-F5344CB8AC3E}">
        <p14:creationId xmlns:p14="http://schemas.microsoft.com/office/powerpoint/2010/main" val="736673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CE7730-DB6B-4B5A-AA45-63CF27D757DF}" type="datetime1">
              <a:rPr lang="en-US" smtClean="0"/>
              <a:pPr/>
              <a:t>4/6/2020</a:t>
            </a:fld>
            <a:endParaRPr lang="en-US"/>
          </a:p>
        </p:txBody>
      </p:sp>
      <p:sp>
        <p:nvSpPr>
          <p:cNvPr id="5" name="Footer Placeholder 4"/>
          <p:cNvSpPr>
            <a:spLocks noGrp="1"/>
          </p:cNvSpPr>
          <p:nvPr>
            <p:ph type="ftr" sz="quarter" idx="11"/>
          </p:nvPr>
        </p:nvSpPr>
        <p:spPr/>
        <p:txBody>
          <a:bodyPr/>
          <a:lstStyle/>
          <a:p>
            <a:r>
              <a:rPr lang="en-US"/>
              <a:t>Raul Abreu - rabreumanzanilla@gmail.com</a:t>
            </a:r>
          </a:p>
        </p:txBody>
      </p:sp>
      <p:sp>
        <p:nvSpPr>
          <p:cNvPr id="6" name="Slide Number Placeholder 5"/>
          <p:cNvSpPr>
            <a:spLocks noGrp="1"/>
          </p:cNvSpPr>
          <p:nvPr>
            <p:ph type="sldNum" sz="quarter" idx="12"/>
          </p:nvPr>
        </p:nvSpPr>
        <p:spPr/>
        <p:txBody>
          <a:bodyPr/>
          <a:lstStyle/>
          <a:p>
            <a:fld id="{E5E5CC78-AE78-49B6-9C3D-6A9161135E6E}" type="slidenum">
              <a:rPr lang="en-US" smtClean="0"/>
              <a:pPr/>
              <a:t>‹#›</a:t>
            </a:fld>
            <a:endParaRPr lang="en-US"/>
          </a:p>
        </p:txBody>
      </p:sp>
    </p:spTree>
    <p:extLst>
      <p:ext uri="{BB962C8B-B14F-4D97-AF65-F5344CB8AC3E}">
        <p14:creationId xmlns:p14="http://schemas.microsoft.com/office/powerpoint/2010/main" val="3437322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2A469C-468B-4BC9-823E-B41443164E1E}" type="datetime1">
              <a:rPr lang="en-US" smtClean="0"/>
              <a:pPr/>
              <a:t>4/6/2020</a:t>
            </a:fld>
            <a:endParaRPr lang="en-US"/>
          </a:p>
        </p:txBody>
      </p:sp>
      <p:sp>
        <p:nvSpPr>
          <p:cNvPr id="5" name="Footer Placeholder 4"/>
          <p:cNvSpPr>
            <a:spLocks noGrp="1"/>
          </p:cNvSpPr>
          <p:nvPr>
            <p:ph type="ftr" sz="quarter" idx="11"/>
          </p:nvPr>
        </p:nvSpPr>
        <p:spPr/>
        <p:txBody>
          <a:bodyPr/>
          <a:lstStyle/>
          <a:p>
            <a:r>
              <a:rPr lang="en-US"/>
              <a:t>Raul Abreu - rabreumanzanilla@gmail.com</a:t>
            </a:r>
          </a:p>
        </p:txBody>
      </p:sp>
      <p:sp>
        <p:nvSpPr>
          <p:cNvPr id="6" name="Slide Number Placeholder 5"/>
          <p:cNvSpPr>
            <a:spLocks noGrp="1"/>
          </p:cNvSpPr>
          <p:nvPr>
            <p:ph type="sldNum" sz="quarter" idx="12"/>
          </p:nvPr>
        </p:nvSpPr>
        <p:spPr/>
        <p:txBody>
          <a:bodyPr/>
          <a:lstStyle/>
          <a:p>
            <a:fld id="{E5E5CC78-AE78-49B6-9C3D-6A9161135E6E}" type="slidenum">
              <a:rPr lang="en-US" smtClean="0"/>
              <a:pPr/>
              <a:t>‹#›</a:t>
            </a:fld>
            <a:endParaRPr lang="en-US"/>
          </a:p>
        </p:txBody>
      </p:sp>
    </p:spTree>
    <p:extLst>
      <p:ext uri="{BB962C8B-B14F-4D97-AF65-F5344CB8AC3E}">
        <p14:creationId xmlns:p14="http://schemas.microsoft.com/office/powerpoint/2010/main" val="2070416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860C2E-0B2F-472F-87BD-62BF43F41F7A}" type="datetime1">
              <a:rPr lang="en-US" smtClean="0"/>
              <a:pPr/>
              <a:t>4/6/2020</a:t>
            </a:fld>
            <a:endParaRPr lang="en-US"/>
          </a:p>
        </p:txBody>
      </p:sp>
      <p:sp>
        <p:nvSpPr>
          <p:cNvPr id="6" name="Footer Placeholder 5"/>
          <p:cNvSpPr>
            <a:spLocks noGrp="1"/>
          </p:cNvSpPr>
          <p:nvPr>
            <p:ph type="ftr" sz="quarter" idx="11"/>
          </p:nvPr>
        </p:nvSpPr>
        <p:spPr/>
        <p:txBody>
          <a:bodyPr/>
          <a:lstStyle/>
          <a:p>
            <a:r>
              <a:rPr lang="en-US"/>
              <a:t>Raul Abreu - rabreumanzanilla@gmail.com</a:t>
            </a:r>
          </a:p>
        </p:txBody>
      </p:sp>
      <p:sp>
        <p:nvSpPr>
          <p:cNvPr id="7" name="Slide Number Placeholder 6"/>
          <p:cNvSpPr>
            <a:spLocks noGrp="1"/>
          </p:cNvSpPr>
          <p:nvPr>
            <p:ph type="sldNum" sz="quarter" idx="12"/>
          </p:nvPr>
        </p:nvSpPr>
        <p:spPr/>
        <p:txBody>
          <a:bodyPr/>
          <a:lstStyle/>
          <a:p>
            <a:fld id="{E5E5CC78-AE78-49B6-9C3D-6A9161135E6E}" type="slidenum">
              <a:rPr lang="en-US" smtClean="0"/>
              <a:pPr/>
              <a:t>‹#›</a:t>
            </a:fld>
            <a:endParaRPr lang="en-US"/>
          </a:p>
        </p:txBody>
      </p:sp>
    </p:spTree>
    <p:extLst>
      <p:ext uri="{BB962C8B-B14F-4D97-AF65-F5344CB8AC3E}">
        <p14:creationId xmlns:p14="http://schemas.microsoft.com/office/powerpoint/2010/main" val="1086951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2C98825-C83A-46BD-94F8-074A783B72BE}" type="datetime1">
              <a:rPr lang="en-US" smtClean="0"/>
              <a:pPr/>
              <a:t>4/6/2020</a:t>
            </a:fld>
            <a:endParaRPr lang="en-US"/>
          </a:p>
        </p:txBody>
      </p:sp>
      <p:sp>
        <p:nvSpPr>
          <p:cNvPr id="8" name="Footer Placeholder 7"/>
          <p:cNvSpPr>
            <a:spLocks noGrp="1"/>
          </p:cNvSpPr>
          <p:nvPr>
            <p:ph type="ftr" sz="quarter" idx="11"/>
          </p:nvPr>
        </p:nvSpPr>
        <p:spPr/>
        <p:txBody>
          <a:bodyPr/>
          <a:lstStyle/>
          <a:p>
            <a:r>
              <a:rPr lang="en-US"/>
              <a:t>Raul Abreu - rabreumanzanilla@gmail.com</a:t>
            </a:r>
          </a:p>
        </p:txBody>
      </p:sp>
      <p:sp>
        <p:nvSpPr>
          <p:cNvPr id="9" name="Slide Number Placeholder 8"/>
          <p:cNvSpPr>
            <a:spLocks noGrp="1"/>
          </p:cNvSpPr>
          <p:nvPr>
            <p:ph type="sldNum" sz="quarter" idx="12"/>
          </p:nvPr>
        </p:nvSpPr>
        <p:spPr/>
        <p:txBody>
          <a:bodyPr/>
          <a:lstStyle/>
          <a:p>
            <a:fld id="{E5E5CC78-AE78-49B6-9C3D-6A9161135E6E}" type="slidenum">
              <a:rPr lang="en-US" smtClean="0"/>
              <a:pPr/>
              <a:t>‹#›</a:t>
            </a:fld>
            <a:endParaRPr lang="en-US"/>
          </a:p>
        </p:txBody>
      </p:sp>
    </p:spTree>
    <p:extLst>
      <p:ext uri="{BB962C8B-B14F-4D97-AF65-F5344CB8AC3E}">
        <p14:creationId xmlns:p14="http://schemas.microsoft.com/office/powerpoint/2010/main" val="3084393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4F0B5-497E-4E28-A219-47B2614BA735}" type="datetime1">
              <a:rPr lang="en-US" smtClean="0"/>
              <a:pPr/>
              <a:t>4/6/2020</a:t>
            </a:fld>
            <a:endParaRPr lang="en-US"/>
          </a:p>
        </p:txBody>
      </p:sp>
      <p:sp>
        <p:nvSpPr>
          <p:cNvPr id="4" name="Footer Placeholder 3"/>
          <p:cNvSpPr>
            <a:spLocks noGrp="1"/>
          </p:cNvSpPr>
          <p:nvPr>
            <p:ph type="ftr" sz="quarter" idx="11"/>
          </p:nvPr>
        </p:nvSpPr>
        <p:spPr/>
        <p:txBody>
          <a:bodyPr/>
          <a:lstStyle/>
          <a:p>
            <a:r>
              <a:rPr lang="en-US"/>
              <a:t>Raul Abreu - rabreumanzanilla@gmail.com</a:t>
            </a:r>
          </a:p>
        </p:txBody>
      </p:sp>
      <p:sp>
        <p:nvSpPr>
          <p:cNvPr id="5" name="Slide Number Placeholder 4"/>
          <p:cNvSpPr>
            <a:spLocks noGrp="1"/>
          </p:cNvSpPr>
          <p:nvPr>
            <p:ph type="sldNum" sz="quarter" idx="12"/>
          </p:nvPr>
        </p:nvSpPr>
        <p:spPr/>
        <p:txBody>
          <a:bodyPr/>
          <a:lstStyle/>
          <a:p>
            <a:fld id="{E5E5CC78-AE78-49B6-9C3D-6A9161135E6E}" type="slidenum">
              <a:rPr lang="en-US" smtClean="0"/>
              <a:pPr/>
              <a:t>‹#›</a:t>
            </a:fld>
            <a:endParaRPr lang="en-US"/>
          </a:p>
        </p:txBody>
      </p:sp>
    </p:spTree>
    <p:extLst>
      <p:ext uri="{BB962C8B-B14F-4D97-AF65-F5344CB8AC3E}">
        <p14:creationId xmlns:p14="http://schemas.microsoft.com/office/powerpoint/2010/main" val="983274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DB59E8-E905-4612-8EC2-303DB0B2C489}" type="datetime1">
              <a:rPr lang="en-US" smtClean="0"/>
              <a:pPr/>
              <a:t>4/6/2020</a:t>
            </a:fld>
            <a:endParaRPr lang="en-US"/>
          </a:p>
        </p:txBody>
      </p:sp>
      <p:sp>
        <p:nvSpPr>
          <p:cNvPr id="3" name="Footer Placeholder 2"/>
          <p:cNvSpPr>
            <a:spLocks noGrp="1"/>
          </p:cNvSpPr>
          <p:nvPr>
            <p:ph type="ftr" sz="quarter" idx="11"/>
          </p:nvPr>
        </p:nvSpPr>
        <p:spPr/>
        <p:txBody>
          <a:bodyPr/>
          <a:lstStyle/>
          <a:p>
            <a:r>
              <a:rPr lang="en-US"/>
              <a:t>Raul Abreu - rabreumanzanilla@gmail.com</a:t>
            </a:r>
          </a:p>
        </p:txBody>
      </p:sp>
      <p:sp>
        <p:nvSpPr>
          <p:cNvPr id="4" name="Slide Number Placeholder 3"/>
          <p:cNvSpPr>
            <a:spLocks noGrp="1"/>
          </p:cNvSpPr>
          <p:nvPr>
            <p:ph type="sldNum" sz="quarter" idx="12"/>
          </p:nvPr>
        </p:nvSpPr>
        <p:spPr/>
        <p:txBody>
          <a:bodyPr/>
          <a:lstStyle/>
          <a:p>
            <a:fld id="{E5E5CC78-AE78-49B6-9C3D-6A9161135E6E}" type="slidenum">
              <a:rPr lang="en-US" smtClean="0"/>
              <a:pPr/>
              <a:t>‹#›</a:t>
            </a:fld>
            <a:endParaRPr lang="en-US"/>
          </a:p>
        </p:txBody>
      </p:sp>
    </p:spTree>
    <p:extLst>
      <p:ext uri="{BB962C8B-B14F-4D97-AF65-F5344CB8AC3E}">
        <p14:creationId xmlns:p14="http://schemas.microsoft.com/office/powerpoint/2010/main" val="2585910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C93F80E-066B-4C43-85CA-591ECF7D88FC}" type="datetime1">
              <a:rPr lang="en-US" smtClean="0"/>
              <a:pPr/>
              <a:t>4/6/2020</a:t>
            </a:fld>
            <a:endParaRPr lang="en-US"/>
          </a:p>
        </p:txBody>
      </p:sp>
      <p:sp>
        <p:nvSpPr>
          <p:cNvPr id="6" name="Footer Placeholder 5"/>
          <p:cNvSpPr>
            <a:spLocks noGrp="1"/>
          </p:cNvSpPr>
          <p:nvPr>
            <p:ph type="ftr" sz="quarter" idx="11"/>
          </p:nvPr>
        </p:nvSpPr>
        <p:spPr/>
        <p:txBody>
          <a:bodyPr/>
          <a:lstStyle/>
          <a:p>
            <a:r>
              <a:rPr lang="en-US"/>
              <a:t>Raul Abreu - rabreumanzanilla@gmail.com</a:t>
            </a:r>
          </a:p>
        </p:txBody>
      </p:sp>
      <p:sp>
        <p:nvSpPr>
          <p:cNvPr id="7" name="Slide Number Placeholder 6"/>
          <p:cNvSpPr>
            <a:spLocks noGrp="1"/>
          </p:cNvSpPr>
          <p:nvPr>
            <p:ph type="sldNum" sz="quarter" idx="12"/>
          </p:nvPr>
        </p:nvSpPr>
        <p:spPr/>
        <p:txBody>
          <a:bodyPr/>
          <a:lstStyle/>
          <a:p>
            <a:fld id="{E5E5CC78-AE78-49B6-9C3D-6A9161135E6E}" type="slidenum">
              <a:rPr lang="en-US" smtClean="0"/>
              <a:pPr/>
              <a:t>‹#›</a:t>
            </a:fld>
            <a:endParaRPr lang="en-US"/>
          </a:p>
        </p:txBody>
      </p:sp>
    </p:spTree>
    <p:extLst>
      <p:ext uri="{BB962C8B-B14F-4D97-AF65-F5344CB8AC3E}">
        <p14:creationId xmlns:p14="http://schemas.microsoft.com/office/powerpoint/2010/main" val="1506712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1567C3-6770-4D12-851F-CECE027F8F99}" type="datetime1">
              <a:rPr lang="en-US" smtClean="0"/>
              <a:pPr/>
              <a:t>4/6/2020</a:t>
            </a:fld>
            <a:endParaRPr lang="en-US"/>
          </a:p>
        </p:txBody>
      </p:sp>
      <p:sp>
        <p:nvSpPr>
          <p:cNvPr id="6" name="Footer Placeholder 5"/>
          <p:cNvSpPr>
            <a:spLocks noGrp="1"/>
          </p:cNvSpPr>
          <p:nvPr>
            <p:ph type="ftr" sz="quarter" idx="11"/>
          </p:nvPr>
        </p:nvSpPr>
        <p:spPr/>
        <p:txBody>
          <a:bodyPr/>
          <a:lstStyle/>
          <a:p>
            <a:r>
              <a:rPr lang="en-US"/>
              <a:t>Raul Abreu - rabreumanzanilla@gmail.com</a:t>
            </a:r>
          </a:p>
        </p:txBody>
      </p:sp>
      <p:sp>
        <p:nvSpPr>
          <p:cNvPr id="7" name="Slide Number Placeholder 6"/>
          <p:cNvSpPr>
            <a:spLocks noGrp="1"/>
          </p:cNvSpPr>
          <p:nvPr>
            <p:ph type="sldNum" sz="quarter" idx="12"/>
          </p:nvPr>
        </p:nvSpPr>
        <p:spPr/>
        <p:txBody>
          <a:bodyPr/>
          <a:lstStyle/>
          <a:p>
            <a:fld id="{E5E5CC78-AE78-49B6-9C3D-6A9161135E6E}" type="slidenum">
              <a:rPr lang="en-US" smtClean="0"/>
              <a:pPr/>
              <a:t>‹#›</a:t>
            </a:fld>
            <a:endParaRPr lang="en-US"/>
          </a:p>
        </p:txBody>
      </p:sp>
    </p:spTree>
    <p:extLst>
      <p:ext uri="{BB962C8B-B14F-4D97-AF65-F5344CB8AC3E}">
        <p14:creationId xmlns:p14="http://schemas.microsoft.com/office/powerpoint/2010/main" val="4010888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35159C-453F-4216-B19E-F9B93996C04C}" type="datetime1">
              <a:rPr lang="en-US" smtClean="0"/>
              <a:pPr/>
              <a:t>4/6/2020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Raul Abreu - rabreumanzanilla@gmail.com</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E5CC78-AE78-49B6-9C3D-6A9161135E6E}" type="slidenum">
              <a:rPr lang="en-US" smtClean="0"/>
              <a:pPr/>
              <a:t>‹#›</a:t>
            </a:fld>
            <a:endParaRPr lang="en-US"/>
          </a:p>
        </p:txBody>
      </p:sp>
    </p:spTree>
    <p:extLst>
      <p:ext uri="{BB962C8B-B14F-4D97-AF65-F5344CB8AC3E}">
        <p14:creationId xmlns:p14="http://schemas.microsoft.com/office/powerpoint/2010/main" val="3620968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codes.iccsafe.org/public/document/details/toc/887"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codes.iccsafe.org/public/document/details/toc/887"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codes.iccsafe.org/public/document/details/toc/887"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es.wikipedia.org/wiki/Northbrook_(Illinois)" TargetMode="External"/><Relationship Id="rId2" Type="http://schemas.openxmlformats.org/officeDocument/2006/relationships/hyperlink" Target="https://www.ul.com/aboutul/"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ul.com/aboutu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es.wikipedia.org/wiki/Administraci%C3%B3n_de_Seguridad_y_Salud_Ocupacional" TargetMode="External"/><Relationship Id="rId2" Type="http://schemas.openxmlformats.org/officeDocument/2006/relationships/hyperlink" Target="https://www.ul.com/aboutul/" TargetMode="Externa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es.wikipedia.org/wiki/OSHA"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standardscatalog.ul.com/?_ga=2.68692953.978665969.1508112740-1440210203.1508112740"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nema.org/Standards/About-Standards/pages/default.aspx"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hyperlink" Target="https://online.atperesources.com/gateway/display/3669" TargetMode="External"/><Relationship Id="rId2" Type="http://schemas.openxmlformats.org/officeDocument/2006/relationships/hyperlink" Target="Definiciones%20del%20NEC.docx" TargetMode="Externa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hyperlink" Target="https://online.atperesources.com/gateway/display/3695"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hyperlink" Target="http://www.nfpa.org/Codes-and-Standards/All-Codes-and-Standards/List-of-Codes-and-Standards"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nfpa.org/Codes-and-Standards/All-Codes-and-Standards/List-of-Codes-and-Standard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codes.iccsafe.org/public/document/details/toc/887"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codes.iccsafe.org/public/document/details/toc/887"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CLASE 1</a:t>
            </a:r>
            <a:endParaRPr lang="en-US" dirty="0"/>
          </a:p>
        </p:txBody>
      </p:sp>
      <p:sp>
        <p:nvSpPr>
          <p:cNvPr id="3" name="Subtitle 2"/>
          <p:cNvSpPr>
            <a:spLocks noGrp="1"/>
          </p:cNvSpPr>
          <p:nvPr>
            <p:ph type="subTitle" idx="1"/>
          </p:nvPr>
        </p:nvSpPr>
        <p:spPr/>
        <p:txBody>
          <a:bodyPr/>
          <a:lstStyle/>
          <a:p>
            <a:r>
              <a:rPr lang="x-none"/>
              <a:t>Introducción al NEC, FBC, UL, NFPA, NEMA</a:t>
            </a:r>
            <a:endParaRPr lang="en-US"/>
          </a:p>
        </p:txBody>
      </p:sp>
      <p:sp>
        <p:nvSpPr>
          <p:cNvPr id="5" name="Slide Number Placeholder 4"/>
          <p:cNvSpPr>
            <a:spLocks noGrp="1"/>
          </p:cNvSpPr>
          <p:nvPr>
            <p:ph type="sldNum" sz="quarter" idx="12"/>
          </p:nvPr>
        </p:nvSpPr>
        <p:spPr/>
        <p:txBody>
          <a:bodyPr/>
          <a:lstStyle/>
          <a:p>
            <a:fld id="{E5E5CC78-AE78-49B6-9C3D-6A9161135E6E}" type="slidenum">
              <a:rPr lang="en-US" smtClean="0"/>
              <a:pPr/>
              <a:t>1</a:t>
            </a:fld>
            <a:endParaRPr lang="en-US"/>
          </a:p>
        </p:txBody>
      </p:sp>
    </p:spTree>
    <p:extLst>
      <p:ext uri="{BB962C8B-B14F-4D97-AF65-F5344CB8AC3E}">
        <p14:creationId xmlns:p14="http://schemas.microsoft.com/office/powerpoint/2010/main" val="1875932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x-none" dirty="0"/>
              <a:t>FLORIDA BUILDING CODE</a:t>
            </a:r>
            <a:br>
              <a:rPr lang="x-none" dirty="0"/>
            </a:br>
            <a:r>
              <a:rPr lang="en-US" sz="2200" dirty="0">
                <a:hlinkClick r:id="rId2"/>
              </a:rPr>
              <a:t>https://codes.iccsafe.org/public/document/details/toc/887</a:t>
            </a:r>
            <a:endParaRPr lang="en-US" dirty="0"/>
          </a:p>
        </p:txBody>
      </p:sp>
      <p:sp>
        <p:nvSpPr>
          <p:cNvPr id="5" name="Slide Number Placeholder 4"/>
          <p:cNvSpPr>
            <a:spLocks noGrp="1"/>
          </p:cNvSpPr>
          <p:nvPr>
            <p:ph type="sldNum" sz="quarter" idx="12"/>
          </p:nvPr>
        </p:nvSpPr>
        <p:spPr/>
        <p:txBody>
          <a:bodyPr/>
          <a:lstStyle/>
          <a:p>
            <a:fld id="{E5E5CC78-AE78-49B6-9C3D-6A9161135E6E}" type="slidenum">
              <a:rPr lang="en-US" smtClean="0"/>
              <a:pPr/>
              <a:t>10</a:t>
            </a:fld>
            <a:endParaRPr lang="en-US"/>
          </a:p>
        </p:txBody>
      </p:sp>
      <p:sp>
        <p:nvSpPr>
          <p:cNvPr id="7" name="Content Placeholder 6"/>
          <p:cNvSpPr>
            <a:spLocks noGrp="1"/>
          </p:cNvSpPr>
          <p:nvPr>
            <p:ph idx="1"/>
          </p:nvPr>
        </p:nvSpPr>
        <p:spPr/>
        <p:txBody>
          <a:bodyPr>
            <a:normAutofit fontScale="85000" lnSpcReduction="20000"/>
          </a:bodyPr>
          <a:lstStyle/>
          <a:p>
            <a:pPr marL="0" indent="0" algn="just">
              <a:buNone/>
            </a:pPr>
            <a:r>
              <a:rPr lang="es-ES" dirty="0"/>
              <a:t>El Código de Construcción de la Florida se basa en los códigos de construcción del modelo nacional y en las normas de consenso nacional que se modifican cuando es necesario para las necesidades específicas de Florida. </a:t>
            </a:r>
            <a:r>
              <a:rPr lang="es-ES" dirty="0">
                <a:solidFill>
                  <a:srgbClr val="C00000"/>
                </a:solidFill>
              </a:rPr>
              <a:t>El código incorpora todas las regulaciones relacionadas con la construcción de edificios públicos y privados en el Estado de Florida</a:t>
            </a:r>
            <a:r>
              <a:rPr lang="es-ES" dirty="0"/>
              <a:t>, aparte de las específicamente exentas por la Sección 553.73, Estatutos de la Florida. </a:t>
            </a:r>
            <a:r>
              <a:rPr lang="es-ES" dirty="0">
                <a:solidFill>
                  <a:srgbClr val="C00000"/>
                </a:solidFill>
              </a:rPr>
              <a:t>Se ha armonizado con el Código de Prevención de Incendios de Florida</a:t>
            </a:r>
            <a:r>
              <a:rPr lang="es-ES" dirty="0"/>
              <a:t>, que es desarrollado y mantenido por el Departamento de Servicios Financieros, Oficina del Jefe de Bomberos del Estado, para establecer una base unificada y consistente</a:t>
            </a:r>
            <a:endParaRPr lang="en-US" dirty="0"/>
          </a:p>
        </p:txBody>
      </p:sp>
    </p:spTree>
    <p:extLst>
      <p:ext uri="{BB962C8B-B14F-4D97-AF65-F5344CB8AC3E}">
        <p14:creationId xmlns:p14="http://schemas.microsoft.com/office/powerpoint/2010/main" val="471469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x-none" dirty="0"/>
              <a:t>FLORIDA BUILDING CODE</a:t>
            </a:r>
            <a:br>
              <a:rPr lang="x-none" dirty="0"/>
            </a:br>
            <a:r>
              <a:rPr lang="en-US" sz="2200" dirty="0">
                <a:hlinkClick r:id="rId2"/>
              </a:rPr>
              <a:t>https://codes.iccsafe.org/public/document/details/toc/887</a:t>
            </a:r>
            <a:endParaRPr lang="en-US" dirty="0"/>
          </a:p>
        </p:txBody>
      </p:sp>
      <p:sp>
        <p:nvSpPr>
          <p:cNvPr id="5" name="Slide Number Placeholder 4"/>
          <p:cNvSpPr>
            <a:spLocks noGrp="1"/>
          </p:cNvSpPr>
          <p:nvPr>
            <p:ph type="sldNum" sz="quarter" idx="12"/>
          </p:nvPr>
        </p:nvSpPr>
        <p:spPr/>
        <p:txBody>
          <a:bodyPr/>
          <a:lstStyle/>
          <a:p>
            <a:fld id="{E5E5CC78-AE78-49B6-9C3D-6A9161135E6E}" type="slidenum">
              <a:rPr lang="en-US" smtClean="0"/>
              <a:pPr/>
              <a:t>11</a:t>
            </a:fld>
            <a:endParaRPr lang="en-US"/>
          </a:p>
        </p:txBody>
      </p:sp>
      <p:sp>
        <p:nvSpPr>
          <p:cNvPr id="7" name="Content Placeholder 6"/>
          <p:cNvSpPr>
            <a:spLocks noGrp="1"/>
          </p:cNvSpPr>
          <p:nvPr>
            <p:ph idx="1"/>
          </p:nvPr>
        </p:nvSpPr>
        <p:spPr/>
        <p:txBody>
          <a:bodyPr>
            <a:normAutofit fontScale="77500" lnSpcReduction="20000"/>
          </a:bodyPr>
          <a:lstStyle/>
          <a:p>
            <a:pPr marL="0" indent="0" algn="just">
              <a:buNone/>
            </a:pPr>
            <a:r>
              <a:rPr lang="es-ES" dirty="0">
                <a:solidFill>
                  <a:srgbClr val="C00000"/>
                </a:solidFill>
              </a:rPr>
              <a:t>El código está compuesto por nueve volúmenes principales</a:t>
            </a:r>
            <a:r>
              <a:rPr lang="es-ES" dirty="0"/>
              <a:t>: el Código de Construcción de Florida, </a:t>
            </a:r>
            <a:r>
              <a:rPr lang="es-ES" b="1" dirty="0">
                <a:solidFill>
                  <a:srgbClr val="C00000"/>
                </a:solidFill>
              </a:rPr>
              <a:t>Construcciones</a:t>
            </a:r>
            <a:r>
              <a:rPr lang="es-ES" dirty="0"/>
              <a:t>, que también incluye las regulaciones estatales para instalaciones con licencia; el código de construcción de Florida, </a:t>
            </a:r>
            <a:r>
              <a:rPr lang="es-ES" b="1" dirty="0">
                <a:solidFill>
                  <a:srgbClr val="C00000"/>
                </a:solidFill>
              </a:rPr>
              <a:t>Fontanerí</a:t>
            </a:r>
            <a:r>
              <a:rPr lang="es-ES" b="1" dirty="0"/>
              <a:t>a</a:t>
            </a:r>
            <a:r>
              <a:rPr lang="es-ES" dirty="0"/>
              <a:t>; el Código de construcción de Florida, </a:t>
            </a:r>
            <a:r>
              <a:rPr lang="es-ES" b="1" dirty="0">
                <a:solidFill>
                  <a:srgbClr val="C00000"/>
                </a:solidFill>
              </a:rPr>
              <a:t>Mecánico</a:t>
            </a:r>
            <a:r>
              <a:rPr lang="es-ES" dirty="0"/>
              <a:t>; el Código de construcción de Florida, </a:t>
            </a:r>
            <a:r>
              <a:rPr lang="es-ES" b="1" dirty="0">
                <a:solidFill>
                  <a:srgbClr val="C00000"/>
                </a:solidFill>
              </a:rPr>
              <a:t>Gas combustible</a:t>
            </a:r>
            <a:r>
              <a:rPr lang="es-ES" dirty="0"/>
              <a:t>; el Código de construcción de Florida, </a:t>
            </a:r>
            <a:r>
              <a:rPr lang="es-ES" b="1" dirty="0">
                <a:solidFill>
                  <a:srgbClr val="C00000"/>
                </a:solidFill>
              </a:rPr>
              <a:t>Edificio existente</a:t>
            </a:r>
            <a:r>
              <a:rPr lang="es-ES" dirty="0"/>
              <a:t>; el Código de construcción de Florida, </a:t>
            </a:r>
            <a:r>
              <a:rPr lang="es-ES" b="1" dirty="0">
                <a:solidFill>
                  <a:srgbClr val="C00000"/>
                </a:solidFill>
              </a:rPr>
              <a:t>Residencial</a:t>
            </a:r>
            <a:r>
              <a:rPr lang="es-ES" dirty="0"/>
              <a:t>; el Código de Construcción de Florida, </a:t>
            </a:r>
            <a:r>
              <a:rPr lang="es-ES" b="1" dirty="0">
                <a:solidFill>
                  <a:srgbClr val="C00000"/>
                </a:solidFill>
              </a:rPr>
              <a:t>Conservación de Energía</a:t>
            </a:r>
            <a:r>
              <a:rPr lang="es-ES" dirty="0"/>
              <a:t>; el Código de Construcción de Florida, </a:t>
            </a:r>
            <a:r>
              <a:rPr lang="es-ES" b="1" dirty="0">
                <a:solidFill>
                  <a:srgbClr val="C00000"/>
                </a:solidFill>
              </a:rPr>
              <a:t>la Accesibilidad </a:t>
            </a:r>
            <a:r>
              <a:rPr lang="es-ES" dirty="0"/>
              <a:t>y el Código de Construcción de la Florida, </a:t>
            </a:r>
            <a:r>
              <a:rPr lang="es-ES" b="1" dirty="0">
                <a:solidFill>
                  <a:srgbClr val="C00000"/>
                </a:solidFill>
              </a:rPr>
              <a:t>los Protocolos de Prueba para las Zonas de Huracanes de Alta Velocidad</a:t>
            </a:r>
            <a:r>
              <a:rPr lang="es-ES" dirty="0"/>
              <a:t>. El Capítulo 27 del Código de Construcción de Florida, </a:t>
            </a:r>
            <a:r>
              <a:rPr lang="es-ES" b="1" dirty="0">
                <a:solidFill>
                  <a:srgbClr val="C00000"/>
                </a:solidFill>
              </a:rPr>
              <a:t>Construcciones</a:t>
            </a:r>
            <a:r>
              <a:rPr lang="es-ES" dirty="0"/>
              <a:t>, adopta el </a:t>
            </a:r>
            <a:r>
              <a:rPr lang="es-ES" dirty="0">
                <a:solidFill>
                  <a:srgbClr val="FF0000"/>
                </a:solidFill>
              </a:rPr>
              <a:t>Código Eléctrico Nacional, NFPA 70</a:t>
            </a:r>
            <a:r>
              <a:rPr lang="es-ES" dirty="0"/>
              <a:t>, por referencia</a:t>
            </a:r>
            <a:endParaRPr lang="en-US" dirty="0"/>
          </a:p>
        </p:txBody>
      </p:sp>
    </p:spTree>
    <p:extLst>
      <p:ext uri="{BB962C8B-B14F-4D97-AF65-F5344CB8AC3E}">
        <p14:creationId xmlns:p14="http://schemas.microsoft.com/office/powerpoint/2010/main" val="2458798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x-none" dirty="0"/>
              <a:t>FLORIDA BUILDING CODE</a:t>
            </a:r>
            <a:br>
              <a:rPr lang="x-none" dirty="0"/>
            </a:br>
            <a:r>
              <a:rPr lang="en-US" sz="2200" dirty="0">
                <a:hlinkClick r:id="rId2"/>
              </a:rPr>
              <a:t>https://codes.iccsafe.org/public/document/details/toc/887</a:t>
            </a:r>
            <a:endParaRPr lang="en-US" dirty="0"/>
          </a:p>
        </p:txBody>
      </p:sp>
      <p:pic>
        <p:nvPicPr>
          <p:cNvPr id="6"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309018" y="1600200"/>
            <a:ext cx="4525963" cy="4525963"/>
          </a:xfrm>
        </p:spPr>
      </p:pic>
      <p:sp>
        <p:nvSpPr>
          <p:cNvPr id="5" name="Slide Number Placeholder 4"/>
          <p:cNvSpPr>
            <a:spLocks noGrp="1"/>
          </p:cNvSpPr>
          <p:nvPr>
            <p:ph type="sldNum" sz="quarter" idx="12"/>
          </p:nvPr>
        </p:nvSpPr>
        <p:spPr/>
        <p:txBody>
          <a:bodyPr/>
          <a:lstStyle/>
          <a:p>
            <a:fld id="{E5E5CC78-AE78-49B6-9C3D-6A9161135E6E}" type="slidenum">
              <a:rPr lang="en-US" smtClean="0"/>
              <a:pPr/>
              <a:t>12</a:t>
            </a:fld>
            <a:endParaRPr lang="en-US"/>
          </a:p>
        </p:txBody>
      </p:sp>
    </p:spTree>
    <p:extLst>
      <p:ext uri="{BB962C8B-B14F-4D97-AF65-F5344CB8AC3E}">
        <p14:creationId xmlns:p14="http://schemas.microsoft.com/office/powerpoint/2010/main" val="2875814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x-none" dirty="0"/>
              <a:t>UL®</a:t>
            </a:r>
            <a:br>
              <a:rPr lang="x-none" dirty="0"/>
            </a:br>
            <a:r>
              <a:rPr lang="en-US" sz="2000" dirty="0">
                <a:hlinkClick r:id="rId2"/>
              </a:rPr>
              <a:t>https://www.ul.com/aboutul/</a:t>
            </a:r>
            <a:endParaRPr lang="en-US" dirty="0"/>
          </a:p>
        </p:txBody>
      </p:sp>
      <p:sp>
        <p:nvSpPr>
          <p:cNvPr id="3" name="Content Placeholder 2"/>
          <p:cNvSpPr>
            <a:spLocks noGrp="1"/>
          </p:cNvSpPr>
          <p:nvPr>
            <p:ph idx="1"/>
          </p:nvPr>
        </p:nvSpPr>
        <p:spPr/>
        <p:txBody>
          <a:bodyPr>
            <a:normAutofit lnSpcReduction="10000"/>
          </a:bodyPr>
          <a:lstStyle/>
          <a:p>
            <a:pPr marL="0" indent="0" algn="just">
              <a:buNone/>
            </a:pPr>
            <a:r>
              <a:rPr lang="es-ES" b="1" dirty="0"/>
              <a:t>UL</a:t>
            </a:r>
            <a:r>
              <a:rPr lang="es-ES" dirty="0"/>
              <a:t> (</a:t>
            </a:r>
            <a:r>
              <a:rPr lang="es-ES" b="1" dirty="0" err="1"/>
              <a:t>Underwriters</a:t>
            </a:r>
            <a:r>
              <a:rPr lang="es-ES" b="1" dirty="0"/>
              <a:t> </a:t>
            </a:r>
            <a:r>
              <a:rPr lang="es-ES" b="1" dirty="0" err="1"/>
              <a:t>Laboratories</a:t>
            </a:r>
            <a:r>
              <a:rPr lang="es-ES" dirty="0"/>
              <a:t>) es una consultoría de seguridad y certificación de la empresa con sede en </a:t>
            </a:r>
            <a:r>
              <a:rPr lang="es-ES" dirty="0" err="1">
                <a:hlinkClick r:id="rId3" tooltip="Northbrook (Illinois)"/>
              </a:rPr>
              <a:t>Northbrook</a:t>
            </a:r>
            <a:r>
              <a:rPr lang="es-ES" dirty="0">
                <a:hlinkClick r:id="rId3" tooltip="Northbrook (Illinois)"/>
              </a:rPr>
              <a:t>, Illinois</a:t>
            </a:r>
            <a:r>
              <a:rPr lang="es-ES" dirty="0"/>
              <a:t>. Tiene oficinas en 46 países. UL se estableció en 1894 y ha participado en el análisis de la seguridad de muchas de las nuevas tecnologías del siglo pasado, en particular la adopción pública de la electricidad y la elaboración de normas de seguridad para los aparatos y componentes eléctricos.</a:t>
            </a:r>
            <a:endParaRPr lang="en-US" dirty="0"/>
          </a:p>
        </p:txBody>
      </p:sp>
      <p:sp>
        <p:nvSpPr>
          <p:cNvPr id="5" name="Slide Number Placeholder 4"/>
          <p:cNvSpPr>
            <a:spLocks noGrp="1"/>
          </p:cNvSpPr>
          <p:nvPr>
            <p:ph type="sldNum" sz="quarter" idx="12"/>
          </p:nvPr>
        </p:nvSpPr>
        <p:spPr/>
        <p:txBody>
          <a:bodyPr/>
          <a:lstStyle/>
          <a:p>
            <a:fld id="{E5E5CC78-AE78-49B6-9C3D-6A9161135E6E}" type="slidenum">
              <a:rPr lang="en-US" smtClean="0"/>
              <a:pPr/>
              <a:t>13</a:t>
            </a:fld>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3500"/>
            <a:ext cx="2590800" cy="1518330"/>
          </a:xfrm>
          <a:prstGeom prst="rect">
            <a:avLst/>
          </a:prstGeom>
        </p:spPr>
      </p:pic>
    </p:spTree>
    <p:extLst>
      <p:ext uri="{BB962C8B-B14F-4D97-AF65-F5344CB8AC3E}">
        <p14:creationId xmlns:p14="http://schemas.microsoft.com/office/powerpoint/2010/main" val="1815538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x-none" dirty="0"/>
              <a:t>UL®</a:t>
            </a:r>
            <a:br>
              <a:rPr lang="x-none" dirty="0"/>
            </a:br>
            <a:r>
              <a:rPr lang="en-US" sz="2000" dirty="0">
                <a:hlinkClick r:id="rId2"/>
              </a:rPr>
              <a:t>https://www.ul.com/aboutul/</a:t>
            </a:r>
            <a:endParaRPr lang="en-US" dirty="0"/>
          </a:p>
        </p:txBody>
      </p:sp>
      <p:sp>
        <p:nvSpPr>
          <p:cNvPr id="3" name="Content Placeholder 2"/>
          <p:cNvSpPr>
            <a:spLocks noGrp="1"/>
          </p:cNvSpPr>
          <p:nvPr>
            <p:ph idx="1"/>
          </p:nvPr>
        </p:nvSpPr>
        <p:spPr/>
        <p:txBody>
          <a:bodyPr>
            <a:normAutofit/>
          </a:bodyPr>
          <a:lstStyle/>
          <a:p>
            <a:r>
              <a:rPr lang="es-ES" dirty="0"/>
              <a:t>UL ofrece certificación relacionada con la seguridad, validación, pruebas, inspección, auditoría, asesoría y capacitación de servicios a una amplia gama de clientes, incluyendo a fabricantes, minoristas, hacedores de políticas, reguladores, empresas de servicios y los consumidores.</a:t>
            </a:r>
          </a:p>
        </p:txBody>
      </p:sp>
      <p:sp>
        <p:nvSpPr>
          <p:cNvPr id="5" name="Slide Number Placeholder 4"/>
          <p:cNvSpPr>
            <a:spLocks noGrp="1"/>
          </p:cNvSpPr>
          <p:nvPr>
            <p:ph type="sldNum" sz="quarter" idx="12"/>
          </p:nvPr>
        </p:nvSpPr>
        <p:spPr/>
        <p:txBody>
          <a:bodyPr/>
          <a:lstStyle/>
          <a:p>
            <a:fld id="{E5E5CC78-AE78-49B6-9C3D-6A9161135E6E}" type="slidenum">
              <a:rPr lang="en-US" smtClean="0"/>
              <a:pPr/>
              <a:t>14</a:t>
            </a:fld>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500"/>
            <a:ext cx="2590800" cy="1518330"/>
          </a:xfrm>
          <a:prstGeom prst="rect">
            <a:avLst/>
          </a:prstGeom>
        </p:spPr>
      </p:pic>
    </p:spTree>
    <p:extLst>
      <p:ext uri="{BB962C8B-B14F-4D97-AF65-F5344CB8AC3E}">
        <p14:creationId xmlns:p14="http://schemas.microsoft.com/office/powerpoint/2010/main" val="13736835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x-none" dirty="0"/>
              <a:t>UL®</a:t>
            </a:r>
            <a:br>
              <a:rPr lang="x-none" dirty="0"/>
            </a:br>
            <a:r>
              <a:rPr lang="en-US" sz="2000" dirty="0">
                <a:hlinkClick r:id="rId2"/>
              </a:rPr>
              <a:t>https://www.ul.com/aboutul/</a:t>
            </a:r>
            <a:endParaRPr lang="en-US" dirty="0"/>
          </a:p>
        </p:txBody>
      </p:sp>
      <p:sp>
        <p:nvSpPr>
          <p:cNvPr id="3" name="Content Placeholder 2"/>
          <p:cNvSpPr>
            <a:spLocks noGrp="1"/>
          </p:cNvSpPr>
          <p:nvPr>
            <p:ph idx="1"/>
          </p:nvPr>
        </p:nvSpPr>
        <p:spPr/>
        <p:txBody>
          <a:bodyPr>
            <a:normAutofit/>
          </a:bodyPr>
          <a:lstStyle/>
          <a:p>
            <a:pPr marL="0" indent="0" algn="just">
              <a:buNone/>
            </a:pPr>
            <a:r>
              <a:rPr lang="es-ES" dirty="0"/>
              <a:t>UL es una de varias empresas autorizadas para llevar a cabo pruebas de seguridad por la agencia federal estadounidense </a:t>
            </a:r>
            <a:r>
              <a:rPr lang="es-ES" dirty="0">
                <a:hlinkClick r:id="rId3" tooltip="Administración de Seguridad y Salud Ocupacional"/>
              </a:rPr>
              <a:t>Administración de Seguridad y Salud Ocupacional</a:t>
            </a:r>
            <a:r>
              <a:rPr lang="es-ES" dirty="0"/>
              <a:t> (</a:t>
            </a:r>
            <a:r>
              <a:rPr lang="es-ES" i="1" dirty="0" err="1"/>
              <a:t>Occupational</a:t>
            </a:r>
            <a:r>
              <a:rPr lang="es-ES" i="1" dirty="0"/>
              <a:t> Safety and </a:t>
            </a:r>
            <a:r>
              <a:rPr lang="es-ES" i="1" dirty="0" err="1"/>
              <a:t>Health</a:t>
            </a:r>
            <a:r>
              <a:rPr lang="es-ES" i="1" dirty="0"/>
              <a:t> </a:t>
            </a:r>
            <a:r>
              <a:rPr lang="es-ES" i="1" dirty="0" err="1"/>
              <a:t>Administration</a:t>
            </a:r>
            <a:r>
              <a:rPr lang="es-ES" dirty="0"/>
              <a:t>, </a:t>
            </a:r>
            <a:r>
              <a:rPr lang="es-ES" dirty="0">
                <a:hlinkClick r:id="rId4" tooltip="OSHA"/>
              </a:rPr>
              <a:t>OSHA</a:t>
            </a:r>
            <a:r>
              <a:rPr lang="es-ES" dirty="0"/>
              <a:t>). OSHA mantiene una lista de laboratorios aprobados, que se denominan laboratorios de pruebas reconocidos a nivel nacional (</a:t>
            </a:r>
            <a:r>
              <a:rPr lang="es-ES" i="1" dirty="0" err="1"/>
              <a:t>Nationally</a:t>
            </a:r>
            <a:r>
              <a:rPr lang="es-ES" i="1" dirty="0"/>
              <a:t> </a:t>
            </a:r>
            <a:r>
              <a:rPr lang="es-ES" i="1" dirty="0" err="1"/>
              <a:t>Recognized</a:t>
            </a:r>
            <a:r>
              <a:rPr lang="es-ES" i="1" dirty="0"/>
              <a:t> </a:t>
            </a:r>
            <a:r>
              <a:rPr lang="es-ES" i="1" dirty="0" err="1"/>
              <a:t>Testing</a:t>
            </a:r>
            <a:r>
              <a:rPr lang="es-ES" i="1" dirty="0"/>
              <a:t> </a:t>
            </a:r>
            <a:r>
              <a:rPr lang="es-ES" i="1" dirty="0" err="1"/>
              <a:t>Laboratories</a:t>
            </a:r>
            <a:r>
              <a:rPr lang="es-ES" dirty="0"/>
              <a:t>).</a:t>
            </a:r>
          </a:p>
          <a:p>
            <a:pPr marL="0" indent="0" algn="just">
              <a:buNone/>
            </a:pPr>
            <a:endParaRPr lang="en-US" dirty="0"/>
          </a:p>
        </p:txBody>
      </p:sp>
      <p:sp>
        <p:nvSpPr>
          <p:cNvPr id="5" name="Slide Number Placeholder 4"/>
          <p:cNvSpPr>
            <a:spLocks noGrp="1"/>
          </p:cNvSpPr>
          <p:nvPr>
            <p:ph type="sldNum" sz="quarter" idx="12"/>
          </p:nvPr>
        </p:nvSpPr>
        <p:spPr/>
        <p:txBody>
          <a:bodyPr/>
          <a:lstStyle/>
          <a:p>
            <a:fld id="{E5E5CC78-AE78-49B6-9C3D-6A9161135E6E}" type="slidenum">
              <a:rPr lang="en-US" smtClean="0"/>
              <a:pPr/>
              <a:t>15</a:t>
            </a:fld>
            <a:endParaRPr lang="en-US"/>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3500"/>
            <a:ext cx="2590800" cy="1518330"/>
          </a:xfrm>
          <a:prstGeom prst="rect">
            <a:avLst/>
          </a:prstGeom>
        </p:spPr>
      </p:pic>
    </p:spTree>
    <p:extLst>
      <p:ext uri="{BB962C8B-B14F-4D97-AF65-F5344CB8AC3E}">
        <p14:creationId xmlns:p14="http://schemas.microsoft.com/office/powerpoint/2010/main" val="29902522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x-none" dirty="0"/>
              <a:t>Estándares UL®</a:t>
            </a:r>
            <a:br>
              <a:rPr lang="x-none" dirty="0"/>
            </a:br>
            <a:r>
              <a:rPr lang="en-US" sz="1600" dirty="0">
                <a:hlinkClick r:id="rId2"/>
              </a:rPr>
              <a:t>https://standardscatalog.ul.com/?_ga=2.68692953.978665969.1508112740-1440210203.1508112740</a:t>
            </a:r>
            <a:endParaRPr lang="en-US" dirty="0"/>
          </a:p>
        </p:txBody>
      </p:sp>
      <p:sp>
        <p:nvSpPr>
          <p:cNvPr id="3" name="Content Placeholder 2"/>
          <p:cNvSpPr>
            <a:spLocks noGrp="1"/>
          </p:cNvSpPr>
          <p:nvPr>
            <p:ph idx="1"/>
          </p:nvPr>
        </p:nvSpPr>
        <p:spPr/>
        <p:txBody>
          <a:bodyPr>
            <a:normAutofit/>
          </a:bodyPr>
          <a:lstStyle/>
          <a:p>
            <a:r>
              <a:rPr lang="en-US" b="1" dirty="0"/>
              <a:t>UL 1 </a:t>
            </a:r>
            <a:r>
              <a:rPr lang="en-US" dirty="0"/>
              <a:t>Standard for Flexible Metal Conduit</a:t>
            </a:r>
            <a:endParaRPr lang="en-US" b="1" dirty="0"/>
          </a:p>
          <a:p>
            <a:r>
              <a:rPr lang="en-US" b="1" dirty="0"/>
              <a:t>UL 50 </a:t>
            </a:r>
            <a:r>
              <a:rPr lang="en-US" dirty="0"/>
              <a:t>Enclosures for Electrical Equipment, Non-Environmental Considerations</a:t>
            </a:r>
          </a:p>
          <a:p>
            <a:r>
              <a:rPr lang="en-US" b="1" dirty="0"/>
              <a:t>UL 60079-11 </a:t>
            </a:r>
            <a:r>
              <a:rPr lang="en-US" dirty="0"/>
              <a:t>Explosive Atmospheres - Part 11: Equipment Protection by Intrinsic Safety '</a:t>
            </a:r>
            <a:r>
              <a:rPr lang="en-US" dirty="0" err="1"/>
              <a:t>i</a:t>
            </a:r>
            <a:r>
              <a:rPr lang="en-US" dirty="0"/>
              <a:t>'</a:t>
            </a:r>
          </a:p>
          <a:p>
            <a:endParaRPr lang="en-US" dirty="0"/>
          </a:p>
          <a:p>
            <a:pPr marL="0" indent="0">
              <a:buNone/>
            </a:pPr>
            <a:r>
              <a:rPr lang="en-US" b="1" dirty="0"/>
              <a:t> </a:t>
            </a:r>
          </a:p>
          <a:p>
            <a:pPr marL="0" indent="0">
              <a:buNone/>
            </a:pPr>
            <a:endParaRPr lang="en-US" b="1" dirty="0"/>
          </a:p>
          <a:p>
            <a:pPr marL="0" indent="0">
              <a:buNone/>
            </a:pPr>
            <a:endParaRPr lang="en-US" dirty="0"/>
          </a:p>
        </p:txBody>
      </p:sp>
      <p:sp>
        <p:nvSpPr>
          <p:cNvPr id="5" name="Slide Number Placeholder 4"/>
          <p:cNvSpPr>
            <a:spLocks noGrp="1"/>
          </p:cNvSpPr>
          <p:nvPr>
            <p:ph type="sldNum" sz="quarter" idx="12"/>
          </p:nvPr>
        </p:nvSpPr>
        <p:spPr/>
        <p:txBody>
          <a:bodyPr/>
          <a:lstStyle/>
          <a:p>
            <a:fld id="{E5E5CC78-AE78-49B6-9C3D-6A9161135E6E}" type="slidenum">
              <a:rPr lang="en-US" smtClean="0"/>
              <a:pPr/>
              <a:t>16</a:t>
            </a:fld>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2700"/>
            <a:ext cx="2590800" cy="1518330"/>
          </a:xfrm>
          <a:prstGeom prst="rect">
            <a:avLst/>
          </a:prstGeom>
        </p:spPr>
      </p:pic>
    </p:spTree>
    <p:extLst>
      <p:ext uri="{BB962C8B-B14F-4D97-AF65-F5344CB8AC3E}">
        <p14:creationId xmlns:p14="http://schemas.microsoft.com/office/powerpoint/2010/main" val="654183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x-none" dirty="0"/>
              <a:t>NEMA</a:t>
            </a:r>
            <a:br>
              <a:rPr lang="x-none" dirty="0"/>
            </a:br>
            <a:r>
              <a:rPr lang="en-US" sz="1800" dirty="0">
                <a:hlinkClick r:id="rId2"/>
              </a:rPr>
              <a:t>https://www.nema.org/Standards/About-Standards/pages/default.aspx</a:t>
            </a:r>
            <a:endParaRPr lang="en-US" dirty="0"/>
          </a:p>
        </p:txBody>
      </p:sp>
      <p:sp>
        <p:nvSpPr>
          <p:cNvPr id="3" name="Content Placeholder 2"/>
          <p:cNvSpPr>
            <a:spLocks noGrp="1"/>
          </p:cNvSpPr>
          <p:nvPr>
            <p:ph idx="1"/>
          </p:nvPr>
        </p:nvSpPr>
        <p:spPr/>
        <p:txBody>
          <a:bodyPr>
            <a:normAutofit fontScale="62500" lnSpcReduction="20000"/>
          </a:bodyPr>
          <a:lstStyle/>
          <a:p>
            <a:pPr marL="0" indent="0">
              <a:buNone/>
            </a:pPr>
            <a:r>
              <a:rPr lang="es-ES" dirty="0"/>
              <a:t>Un estándar de la Asociación Nacional de Fabricantes Eléctricos define un producto, proceso o procedimiento con referencia a uno o más de los siguientes:</a:t>
            </a:r>
          </a:p>
          <a:p>
            <a:pPr marL="0" indent="0">
              <a:buNone/>
            </a:pPr>
            <a:r>
              <a:rPr lang="es-ES" dirty="0"/>
              <a:t>Nomenclatura</a:t>
            </a:r>
          </a:p>
          <a:p>
            <a:pPr marL="0" indent="0">
              <a:buNone/>
            </a:pPr>
            <a:r>
              <a:rPr lang="es-ES" dirty="0"/>
              <a:t>Composición</a:t>
            </a:r>
          </a:p>
          <a:p>
            <a:pPr marL="0" indent="0">
              <a:buNone/>
            </a:pPr>
            <a:r>
              <a:rPr lang="es-ES" dirty="0"/>
              <a:t>Construcción</a:t>
            </a:r>
          </a:p>
          <a:p>
            <a:pPr marL="0" indent="0">
              <a:buNone/>
            </a:pPr>
            <a:r>
              <a:rPr lang="es-ES" dirty="0"/>
              <a:t>Dimensiones</a:t>
            </a:r>
          </a:p>
          <a:p>
            <a:pPr marL="0" indent="0">
              <a:buNone/>
            </a:pPr>
            <a:r>
              <a:rPr lang="es-ES" dirty="0"/>
              <a:t>Tolerancias</a:t>
            </a:r>
          </a:p>
          <a:p>
            <a:pPr marL="0" indent="0">
              <a:buNone/>
            </a:pPr>
            <a:r>
              <a:rPr lang="es-ES" dirty="0"/>
              <a:t>La seguridad</a:t>
            </a:r>
          </a:p>
          <a:p>
            <a:pPr marL="0" indent="0">
              <a:buNone/>
            </a:pPr>
            <a:r>
              <a:rPr lang="es-ES" dirty="0"/>
              <a:t>Características de funcionamiento</a:t>
            </a:r>
          </a:p>
          <a:p>
            <a:pPr marL="0" indent="0">
              <a:buNone/>
            </a:pPr>
            <a:r>
              <a:rPr lang="es-ES" dirty="0"/>
              <a:t>Actuación</a:t>
            </a:r>
          </a:p>
          <a:p>
            <a:pPr marL="0" indent="0">
              <a:buNone/>
            </a:pPr>
            <a:r>
              <a:rPr lang="es-ES" dirty="0"/>
              <a:t>Clasificaciones</a:t>
            </a:r>
          </a:p>
          <a:p>
            <a:pPr marL="0" indent="0">
              <a:buNone/>
            </a:pPr>
            <a:r>
              <a:rPr lang="es-ES" dirty="0"/>
              <a:t>Pruebas</a:t>
            </a:r>
          </a:p>
          <a:p>
            <a:pPr marL="0" indent="0">
              <a:buNone/>
            </a:pPr>
            <a:r>
              <a:rPr lang="es-ES" dirty="0"/>
              <a:t>El servicio para el que está diseñado</a:t>
            </a:r>
          </a:p>
        </p:txBody>
      </p:sp>
      <p:sp>
        <p:nvSpPr>
          <p:cNvPr id="5" name="Slide Number Placeholder 4"/>
          <p:cNvSpPr>
            <a:spLocks noGrp="1"/>
          </p:cNvSpPr>
          <p:nvPr>
            <p:ph type="sldNum" sz="quarter" idx="12"/>
          </p:nvPr>
        </p:nvSpPr>
        <p:spPr/>
        <p:txBody>
          <a:bodyPr/>
          <a:lstStyle/>
          <a:p>
            <a:fld id="{E5E5CC78-AE78-49B6-9C3D-6A9161135E6E}" type="slidenum">
              <a:rPr lang="en-US" smtClean="0"/>
              <a:pPr/>
              <a:t>17</a:t>
            </a:fld>
            <a:endParaRPr lang="en-US"/>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0"/>
            <a:ext cx="3429000" cy="1062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60676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220200" cy="1143000"/>
          </a:xfrm>
        </p:spPr>
        <p:txBody>
          <a:bodyPr>
            <a:noAutofit/>
          </a:bodyPr>
          <a:lstStyle/>
          <a:p>
            <a:r>
              <a:rPr lang="es-VE" dirty="0">
                <a:solidFill>
                  <a:schemeClr val="tx2">
                    <a:lumMod val="60000"/>
                    <a:lumOff val="40000"/>
                  </a:schemeClr>
                </a:solidFill>
              </a:rPr>
              <a:t>“</a:t>
            </a:r>
            <a:r>
              <a:rPr lang="es-VE" dirty="0" err="1">
                <a:solidFill>
                  <a:schemeClr val="tx2">
                    <a:lumMod val="60000"/>
                    <a:lumOff val="40000"/>
                  </a:schemeClr>
                </a:solidFill>
              </a:rPr>
              <a:t>National</a:t>
            </a:r>
            <a:r>
              <a:rPr lang="es-VE" dirty="0">
                <a:solidFill>
                  <a:schemeClr val="tx2">
                    <a:lumMod val="60000"/>
                    <a:lumOff val="40000"/>
                  </a:schemeClr>
                </a:solidFill>
              </a:rPr>
              <a:t> </a:t>
            </a:r>
            <a:r>
              <a:rPr lang="es-VE" dirty="0" err="1">
                <a:solidFill>
                  <a:schemeClr val="tx2">
                    <a:lumMod val="60000"/>
                    <a:lumOff val="40000"/>
                  </a:schemeClr>
                </a:solidFill>
              </a:rPr>
              <a:t>Electrical</a:t>
            </a:r>
            <a:r>
              <a:rPr lang="es-VE" dirty="0">
                <a:solidFill>
                  <a:schemeClr val="tx2">
                    <a:lumMod val="60000"/>
                    <a:lumOff val="40000"/>
                  </a:schemeClr>
                </a:solidFill>
              </a:rPr>
              <a:t> </a:t>
            </a:r>
            <a:r>
              <a:rPr lang="es-VE" dirty="0" err="1">
                <a:solidFill>
                  <a:schemeClr val="tx2">
                    <a:lumMod val="60000"/>
                    <a:lumOff val="40000"/>
                  </a:schemeClr>
                </a:solidFill>
              </a:rPr>
              <a:t>Code</a:t>
            </a:r>
            <a:r>
              <a:rPr lang="es-VE" dirty="0">
                <a:solidFill>
                  <a:schemeClr val="tx2">
                    <a:lumMod val="60000"/>
                    <a:lumOff val="40000"/>
                  </a:schemeClr>
                </a:solidFill>
              </a:rPr>
              <a:t>”</a:t>
            </a:r>
            <a:br>
              <a:rPr lang="es-VE" dirty="0">
                <a:solidFill>
                  <a:schemeClr val="tx2">
                    <a:lumMod val="60000"/>
                    <a:lumOff val="40000"/>
                  </a:schemeClr>
                </a:solidFill>
              </a:rPr>
            </a:br>
            <a:r>
              <a:rPr lang="en-US" dirty="0">
                <a:solidFill>
                  <a:schemeClr val="tx2">
                    <a:lumMod val="60000"/>
                    <a:lumOff val="40000"/>
                  </a:schemeClr>
                </a:solidFill>
              </a:rPr>
              <a:t>NEC</a:t>
            </a:r>
          </a:p>
        </p:txBody>
      </p:sp>
      <p:sp>
        <p:nvSpPr>
          <p:cNvPr id="3" name="Content Placeholder 2"/>
          <p:cNvSpPr>
            <a:spLocks noGrp="1"/>
          </p:cNvSpPr>
          <p:nvPr>
            <p:ph idx="1"/>
          </p:nvPr>
        </p:nvSpPr>
        <p:spPr/>
        <p:txBody>
          <a:bodyPr>
            <a:normAutofit fontScale="85000" lnSpcReduction="10000"/>
          </a:bodyPr>
          <a:lstStyle/>
          <a:p>
            <a:pPr algn="just"/>
            <a:r>
              <a:rPr lang="es-VE" b="1" dirty="0" err="1"/>
              <a:t>National</a:t>
            </a:r>
            <a:r>
              <a:rPr lang="es-VE" b="1" dirty="0"/>
              <a:t> </a:t>
            </a:r>
            <a:r>
              <a:rPr lang="es-VE" b="1" dirty="0" err="1"/>
              <a:t>Electrical</a:t>
            </a:r>
            <a:r>
              <a:rPr lang="es-VE" b="1" dirty="0"/>
              <a:t> </a:t>
            </a:r>
            <a:r>
              <a:rPr lang="es-VE" b="1" dirty="0" err="1"/>
              <a:t>Code</a:t>
            </a:r>
            <a:r>
              <a:rPr lang="es-VE" b="1" dirty="0"/>
              <a:t> (NEC), NFPA 70</a:t>
            </a:r>
            <a:r>
              <a:rPr lang="es-VE" dirty="0"/>
              <a:t> publicado por la </a:t>
            </a:r>
            <a:r>
              <a:rPr lang="es-VE" b="1" dirty="0"/>
              <a:t>“</a:t>
            </a:r>
            <a:r>
              <a:rPr lang="es-VE" b="1" dirty="0" err="1"/>
              <a:t>National</a:t>
            </a:r>
            <a:r>
              <a:rPr lang="es-VE" b="1" dirty="0"/>
              <a:t> </a:t>
            </a:r>
            <a:r>
              <a:rPr lang="es-VE" b="1" dirty="0" err="1"/>
              <a:t>Fire</a:t>
            </a:r>
            <a:r>
              <a:rPr lang="es-VE" b="1" dirty="0"/>
              <a:t> </a:t>
            </a:r>
            <a:r>
              <a:rPr lang="es-VE" b="1" dirty="0" err="1"/>
              <a:t>Protection</a:t>
            </a:r>
            <a:r>
              <a:rPr lang="es-VE" b="1" dirty="0"/>
              <a:t> </a:t>
            </a:r>
            <a:r>
              <a:rPr lang="es-VE" b="1" dirty="0" err="1"/>
              <a:t>Association</a:t>
            </a:r>
            <a:r>
              <a:rPr lang="es-VE" b="1" dirty="0"/>
              <a:t>"</a:t>
            </a:r>
            <a:r>
              <a:rPr lang="es-VE" dirty="0"/>
              <a:t> de los Estados Unidos, con la finalidad de: garantizar las reglamentaciones técnicas correspondientes en cuanto a la seguridad en las instalaciones eléctricas residenciales para las personas  y equipos; y salvaguardar y proteger  la vida de las personas y propiedades de los peligros que implica el uso de la electricidad. </a:t>
            </a:r>
            <a:endParaRPr lang="en-US" dirty="0"/>
          </a:p>
          <a:p>
            <a:r>
              <a:rPr lang="en-US" dirty="0"/>
              <a:t>Hasta </a:t>
            </a:r>
            <a:r>
              <a:rPr lang="en-US" dirty="0" err="1"/>
              <a:t>ahora</a:t>
            </a:r>
            <a:r>
              <a:rPr lang="en-US" dirty="0"/>
              <a:t> van </a:t>
            </a:r>
            <a:r>
              <a:rPr lang="en-US" sz="3900" b="1" dirty="0"/>
              <a:t>54 </a:t>
            </a:r>
            <a:r>
              <a:rPr lang="en-US" dirty="0" err="1"/>
              <a:t>Ediciones</a:t>
            </a:r>
            <a:r>
              <a:rPr lang="en-US" dirty="0"/>
              <a:t> del NEC </a:t>
            </a:r>
            <a:r>
              <a:rPr lang="en-US" dirty="0" err="1"/>
              <a:t>desde</a:t>
            </a:r>
            <a:r>
              <a:rPr lang="en-US" dirty="0"/>
              <a:t> </a:t>
            </a:r>
            <a:r>
              <a:rPr lang="en-US" dirty="0" err="1"/>
              <a:t>su</a:t>
            </a:r>
            <a:r>
              <a:rPr lang="en-US" dirty="0"/>
              <a:t> </a:t>
            </a:r>
            <a:r>
              <a:rPr lang="en-US" dirty="0" err="1"/>
              <a:t>primera</a:t>
            </a:r>
            <a:r>
              <a:rPr lang="en-US" dirty="0"/>
              <a:t> </a:t>
            </a:r>
            <a:r>
              <a:rPr lang="en-US" dirty="0" err="1"/>
              <a:t>edición</a:t>
            </a:r>
            <a:r>
              <a:rPr lang="en-US" dirty="0"/>
              <a:t> en 1897</a:t>
            </a:r>
          </a:p>
        </p:txBody>
      </p:sp>
      <p:sp>
        <p:nvSpPr>
          <p:cNvPr id="5" name="Slide Number Placeholder 4"/>
          <p:cNvSpPr>
            <a:spLocks noGrp="1"/>
          </p:cNvSpPr>
          <p:nvPr>
            <p:ph type="sldNum" sz="quarter" idx="12"/>
          </p:nvPr>
        </p:nvSpPr>
        <p:spPr/>
        <p:txBody>
          <a:bodyPr/>
          <a:lstStyle/>
          <a:p>
            <a:fld id="{E5E5CC78-AE78-49B6-9C3D-6A9161135E6E}" type="slidenum">
              <a:rPr lang="en-US" smtClean="0"/>
              <a:pPr/>
              <a:t>18</a:t>
            </a:fld>
            <a:endParaRPr lang="en-US" dirty="0"/>
          </a:p>
        </p:txBody>
      </p:sp>
    </p:spTree>
    <p:extLst>
      <p:ext uri="{BB962C8B-B14F-4D97-AF65-F5344CB8AC3E}">
        <p14:creationId xmlns:p14="http://schemas.microsoft.com/office/powerpoint/2010/main" val="35598444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solidFill>
                  <a:schemeClr val="tx2">
                    <a:lumMod val="60000"/>
                    <a:lumOff val="40000"/>
                  </a:schemeClr>
                </a:solidFill>
              </a:rPr>
              <a:t>Artículo</a:t>
            </a:r>
            <a:r>
              <a:rPr lang="en-US" dirty="0">
                <a:solidFill>
                  <a:schemeClr val="tx2">
                    <a:lumMod val="60000"/>
                    <a:lumOff val="40000"/>
                  </a:schemeClr>
                </a:solidFill>
              </a:rPr>
              <a:t> 90.1 </a:t>
            </a:r>
            <a:r>
              <a:rPr lang="en-US" dirty="0" err="1">
                <a:solidFill>
                  <a:schemeClr val="tx2">
                    <a:lumMod val="60000"/>
                    <a:lumOff val="40000"/>
                  </a:schemeClr>
                </a:solidFill>
              </a:rPr>
              <a:t>Propósito</a:t>
            </a:r>
            <a:r>
              <a:rPr lang="en-US" dirty="0">
                <a:solidFill>
                  <a:schemeClr val="tx2">
                    <a:lumMod val="60000"/>
                    <a:lumOff val="40000"/>
                  </a:schemeClr>
                </a:solidFill>
              </a:rPr>
              <a:t> del NEC</a:t>
            </a:r>
          </a:p>
        </p:txBody>
      </p:sp>
      <p:sp>
        <p:nvSpPr>
          <p:cNvPr id="3" name="Content Placeholder 2"/>
          <p:cNvSpPr>
            <a:spLocks noGrp="1"/>
          </p:cNvSpPr>
          <p:nvPr>
            <p:ph idx="1"/>
          </p:nvPr>
        </p:nvSpPr>
        <p:spPr/>
        <p:txBody>
          <a:bodyPr>
            <a:normAutofit fontScale="92500" lnSpcReduction="10000"/>
          </a:bodyPr>
          <a:lstStyle/>
          <a:p>
            <a:pPr algn="just"/>
            <a:r>
              <a:rPr lang="es-VE" dirty="0"/>
              <a:t>Una previsión razonable de cambios en el sistema de cableado y la idónea instalación inicial, permitirán los incrementos  adecuados en el uso de la electricidad ya que la sobrecarga ocasiona situaciones de alto riesgo en estos sistemas. </a:t>
            </a:r>
            <a:r>
              <a:rPr lang="es-VE" dirty="0">
                <a:solidFill>
                  <a:srgbClr val="FF0000"/>
                </a:solidFill>
              </a:rPr>
              <a:t>Es importante destacar que el NEC  no es un manual de diseño, sino un manual de seguridad</a:t>
            </a:r>
            <a:r>
              <a:rPr lang="es-VE" dirty="0"/>
              <a:t>; es decir, los requisitos que garantizan la salvaguardia deseada en las instalaciones eléctricas, para proteger vidas y bienes materiales.</a:t>
            </a:r>
            <a:endParaRPr lang="en-US" dirty="0"/>
          </a:p>
          <a:p>
            <a:endParaRPr lang="en-US" dirty="0"/>
          </a:p>
        </p:txBody>
      </p:sp>
      <p:sp>
        <p:nvSpPr>
          <p:cNvPr id="5" name="Slide Number Placeholder 4"/>
          <p:cNvSpPr>
            <a:spLocks noGrp="1"/>
          </p:cNvSpPr>
          <p:nvPr>
            <p:ph type="sldNum" sz="quarter" idx="12"/>
          </p:nvPr>
        </p:nvSpPr>
        <p:spPr/>
        <p:txBody>
          <a:bodyPr/>
          <a:lstStyle/>
          <a:p>
            <a:fld id="{E5E5CC78-AE78-49B6-9C3D-6A9161135E6E}" type="slidenum">
              <a:rPr lang="en-US" smtClean="0"/>
              <a:pPr/>
              <a:t>19</a:t>
            </a:fld>
            <a:endParaRPr lang="en-US"/>
          </a:p>
        </p:txBody>
      </p:sp>
    </p:spTree>
    <p:extLst>
      <p:ext uri="{BB962C8B-B14F-4D97-AF65-F5344CB8AC3E}">
        <p14:creationId xmlns:p14="http://schemas.microsoft.com/office/powerpoint/2010/main" val="3577371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dirty="0"/>
              <a:t>Descripción del curso</a:t>
            </a:r>
            <a:endParaRPr lang="en-US" dirty="0"/>
          </a:p>
        </p:txBody>
      </p:sp>
      <p:sp>
        <p:nvSpPr>
          <p:cNvPr id="3" name="Content Placeholder 2"/>
          <p:cNvSpPr>
            <a:spLocks noGrp="1"/>
          </p:cNvSpPr>
          <p:nvPr>
            <p:ph idx="1"/>
          </p:nvPr>
        </p:nvSpPr>
        <p:spPr/>
        <p:txBody>
          <a:bodyPr/>
          <a:lstStyle/>
          <a:p>
            <a:r>
              <a:rPr lang="x-none" dirty="0"/>
              <a:t>Este curso incluye el estudio de los conceptos básicos y el cálculo del mínimo tamaño de los conductores, cajas y canalizaciones eléctricas. Selección de los conductores para los equipos y el servicio eléctrico. </a:t>
            </a:r>
          </a:p>
          <a:p>
            <a:pPr marL="0" indent="0">
              <a:buNone/>
            </a:pPr>
            <a:endParaRPr lang="en-US" dirty="0"/>
          </a:p>
        </p:txBody>
      </p:sp>
      <p:sp>
        <p:nvSpPr>
          <p:cNvPr id="5" name="Slide Number Placeholder 4"/>
          <p:cNvSpPr>
            <a:spLocks noGrp="1"/>
          </p:cNvSpPr>
          <p:nvPr>
            <p:ph type="sldNum" sz="quarter" idx="12"/>
          </p:nvPr>
        </p:nvSpPr>
        <p:spPr/>
        <p:txBody>
          <a:bodyPr/>
          <a:lstStyle/>
          <a:p>
            <a:fld id="{E5E5CC78-AE78-49B6-9C3D-6A9161135E6E}" type="slidenum">
              <a:rPr lang="en-US" smtClean="0"/>
              <a:pPr/>
              <a:t>2</a:t>
            </a:fld>
            <a:endParaRPr lang="en-US"/>
          </a:p>
        </p:txBody>
      </p:sp>
    </p:spTree>
    <p:extLst>
      <p:ext uri="{BB962C8B-B14F-4D97-AF65-F5344CB8AC3E}">
        <p14:creationId xmlns:p14="http://schemas.microsoft.com/office/powerpoint/2010/main" val="1001702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solidFill>
                  <a:schemeClr val="tx2">
                    <a:lumMod val="60000"/>
                    <a:lumOff val="40000"/>
                  </a:schemeClr>
                </a:solidFill>
              </a:rPr>
              <a:t>Artículo</a:t>
            </a:r>
            <a:r>
              <a:rPr lang="en-US" dirty="0">
                <a:solidFill>
                  <a:schemeClr val="tx2">
                    <a:lumMod val="60000"/>
                    <a:lumOff val="40000"/>
                  </a:schemeClr>
                </a:solidFill>
              </a:rPr>
              <a:t> 90.2 </a:t>
            </a:r>
            <a:r>
              <a:rPr lang="en-US" dirty="0" err="1">
                <a:solidFill>
                  <a:schemeClr val="tx2">
                    <a:lumMod val="60000"/>
                    <a:lumOff val="40000"/>
                  </a:schemeClr>
                </a:solidFill>
              </a:rPr>
              <a:t>Alcance</a:t>
            </a:r>
            <a:r>
              <a:rPr lang="en-US" dirty="0">
                <a:solidFill>
                  <a:schemeClr val="tx2">
                    <a:lumMod val="60000"/>
                    <a:lumOff val="40000"/>
                  </a:schemeClr>
                </a:solidFill>
              </a:rPr>
              <a:t> (A)</a:t>
            </a:r>
            <a:r>
              <a:rPr lang="en-US" dirty="0" err="1">
                <a:solidFill>
                  <a:schemeClr val="tx2">
                    <a:lumMod val="60000"/>
                    <a:lumOff val="40000"/>
                  </a:schemeClr>
                </a:solidFill>
              </a:rPr>
              <a:t>Cobertura</a:t>
            </a:r>
            <a:r>
              <a:rPr lang="en-US" dirty="0"/>
              <a:t> </a:t>
            </a:r>
          </a:p>
        </p:txBody>
      </p:sp>
      <p:sp>
        <p:nvSpPr>
          <p:cNvPr id="3" name="Content Placeholder 2"/>
          <p:cNvSpPr>
            <a:spLocks noGrp="1"/>
          </p:cNvSpPr>
          <p:nvPr>
            <p:ph idx="1"/>
          </p:nvPr>
        </p:nvSpPr>
        <p:spPr/>
        <p:txBody>
          <a:bodyPr>
            <a:normAutofit fontScale="85000" lnSpcReduction="20000"/>
          </a:bodyPr>
          <a:lstStyle/>
          <a:p>
            <a:pPr algn="just"/>
            <a:r>
              <a:rPr lang="es-VE" dirty="0"/>
              <a:t>Los lugares establecidos por el NEC para cualquier instalación de conductores eléctricos, equipos eléctricos, conductores y equipos de señalización y comunicaciones, cables y canalizaciones de fibra óptica, son los siguientes:</a:t>
            </a:r>
            <a:endParaRPr lang="en-US" dirty="0"/>
          </a:p>
          <a:p>
            <a:pPr marL="0" indent="0" algn="just">
              <a:buNone/>
            </a:pPr>
            <a:endParaRPr lang="en-US" dirty="0"/>
          </a:p>
          <a:p>
            <a:pPr algn="just"/>
            <a:r>
              <a:rPr lang="es-VE" dirty="0"/>
              <a:t>(1) Propiedades públicas y particulares, incluyendo edificios, estructuras, casas rodantes, vehículos recreativos y casas flotantes. </a:t>
            </a:r>
            <a:endParaRPr lang="en-US" dirty="0"/>
          </a:p>
          <a:p>
            <a:pPr algn="just"/>
            <a:r>
              <a:rPr lang="es-VE" dirty="0"/>
              <a:t>(2) Patios de uso comercial, lotes de terrenos, áreas de estacionamientos, de diversiones y otras áreas de usos similares, y subestaciones industriales.</a:t>
            </a:r>
            <a:endParaRPr lang="en-US" dirty="0"/>
          </a:p>
          <a:p>
            <a:endParaRPr lang="en-US" dirty="0"/>
          </a:p>
        </p:txBody>
      </p:sp>
      <p:sp>
        <p:nvSpPr>
          <p:cNvPr id="5" name="Slide Number Placeholder 4"/>
          <p:cNvSpPr>
            <a:spLocks noGrp="1"/>
          </p:cNvSpPr>
          <p:nvPr>
            <p:ph type="sldNum" sz="quarter" idx="12"/>
          </p:nvPr>
        </p:nvSpPr>
        <p:spPr/>
        <p:txBody>
          <a:bodyPr/>
          <a:lstStyle/>
          <a:p>
            <a:fld id="{E5E5CC78-AE78-49B6-9C3D-6A9161135E6E}" type="slidenum">
              <a:rPr lang="en-US" smtClean="0"/>
              <a:pPr/>
              <a:t>20</a:t>
            </a:fld>
            <a:endParaRPr lang="en-US" dirty="0"/>
          </a:p>
        </p:txBody>
      </p:sp>
    </p:spTree>
    <p:extLst>
      <p:ext uri="{BB962C8B-B14F-4D97-AF65-F5344CB8AC3E}">
        <p14:creationId xmlns:p14="http://schemas.microsoft.com/office/powerpoint/2010/main" val="7216103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7022"/>
            <a:ext cx="5410200" cy="4525963"/>
          </a:xfrm>
        </p:spPr>
        <p:txBody>
          <a:bodyPr>
            <a:normAutofit fontScale="55000" lnSpcReduction="20000"/>
          </a:bodyPr>
          <a:lstStyle/>
          <a:p>
            <a:r>
              <a:rPr lang="es-VE" sz="6400" dirty="0"/>
              <a:t>(1) Instalaciones en barcos; embarcaciones de cualquier tipo excepto viviendas flotantes; aeronaves; material rodante de ferrocarriles y vehículos automotores salvo las viviendas móviles y vehículos de recreo.</a:t>
            </a:r>
            <a:endParaRPr lang="en-US" sz="6400" dirty="0"/>
          </a:p>
          <a:p>
            <a:endParaRPr lang="en-US" dirty="0"/>
          </a:p>
        </p:txBody>
      </p:sp>
      <p:sp>
        <p:nvSpPr>
          <p:cNvPr id="5" name="Slide Number Placeholder 4"/>
          <p:cNvSpPr>
            <a:spLocks noGrp="1"/>
          </p:cNvSpPr>
          <p:nvPr>
            <p:ph type="sldNum" sz="quarter" idx="12"/>
          </p:nvPr>
        </p:nvSpPr>
        <p:spPr/>
        <p:txBody>
          <a:bodyPr/>
          <a:lstStyle/>
          <a:p>
            <a:fld id="{E5E5CC78-AE78-49B6-9C3D-6A9161135E6E}" type="slidenum">
              <a:rPr lang="en-US" smtClean="0"/>
              <a:pPr/>
              <a:t>21</a:t>
            </a:fld>
            <a:endParaRPr lang="en-US"/>
          </a:p>
        </p:txBody>
      </p:sp>
      <p:pic>
        <p:nvPicPr>
          <p:cNvPr id="1026" name="Picture 2" descr="C:\Users\Cordoba\AppData\Local\Microsoft\Windows\INetCache\IE\2ANY980H\1274_42[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9800" y="2133600"/>
            <a:ext cx="3124200" cy="1801622"/>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p:cNvSpPr>
            <a:spLocks noGrp="1"/>
          </p:cNvSpPr>
          <p:nvPr>
            <p:ph type="title"/>
          </p:nvPr>
        </p:nvSpPr>
        <p:spPr>
          <a:xfrm>
            <a:off x="457200" y="274638"/>
            <a:ext cx="8229600" cy="1143000"/>
          </a:xfrm>
        </p:spPr>
        <p:txBody>
          <a:bodyPr>
            <a:normAutofit fontScale="90000"/>
          </a:bodyPr>
          <a:lstStyle/>
          <a:p>
            <a:r>
              <a:rPr lang="en-US" dirty="0" err="1">
                <a:solidFill>
                  <a:schemeClr val="tx2">
                    <a:lumMod val="60000"/>
                    <a:lumOff val="40000"/>
                  </a:schemeClr>
                </a:solidFill>
              </a:rPr>
              <a:t>Artículo</a:t>
            </a:r>
            <a:r>
              <a:rPr lang="en-US" dirty="0">
                <a:solidFill>
                  <a:schemeClr val="tx2">
                    <a:lumMod val="60000"/>
                    <a:lumOff val="40000"/>
                  </a:schemeClr>
                </a:solidFill>
              </a:rPr>
              <a:t> 90.2 </a:t>
            </a:r>
            <a:r>
              <a:rPr lang="en-US" dirty="0" err="1">
                <a:solidFill>
                  <a:schemeClr val="tx2">
                    <a:lumMod val="60000"/>
                    <a:lumOff val="40000"/>
                  </a:schemeClr>
                </a:solidFill>
              </a:rPr>
              <a:t>Alcance</a:t>
            </a:r>
            <a:r>
              <a:rPr lang="en-US" dirty="0">
                <a:solidFill>
                  <a:schemeClr val="tx2">
                    <a:lumMod val="60000"/>
                    <a:lumOff val="40000"/>
                  </a:schemeClr>
                </a:solidFill>
              </a:rPr>
              <a:t> (B)</a:t>
            </a:r>
            <a:r>
              <a:rPr lang="en-US" dirty="0" err="1">
                <a:solidFill>
                  <a:schemeClr val="tx2">
                    <a:lumMod val="60000"/>
                    <a:lumOff val="40000"/>
                  </a:schemeClr>
                </a:solidFill>
              </a:rPr>
              <a:t>Fuera</a:t>
            </a:r>
            <a:r>
              <a:rPr lang="en-US" dirty="0">
                <a:solidFill>
                  <a:schemeClr val="tx2">
                    <a:lumMod val="60000"/>
                    <a:lumOff val="40000"/>
                  </a:schemeClr>
                </a:solidFill>
              </a:rPr>
              <a:t> de </a:t>
            </a:r>
            <a:r>
              <a:rPr lang="en-US" dirty="0" err="1">
                <a:solidFill>
                  <a:schemeClr val="tx2">
                    <a:lumMod val="60000"/>
                    <a:lumOff val="40000"/>
                  </a:schemeClr>
                </a:solidFill>
              </a:rPr>
              <a:t>Cobertura</a:t>
            </a:r>
            <a:r>
              <a:rPr lang="en-US" dirty="0"/>
              <a:t> </a:t>
            </a:r>
          </a:p>
        </p:txBody>
      </p:sp>
    </p:spTree>
    <p:extLst>
      <p:ext uri="{BB962C8B-B14F-4D97-AF65-F5344CB8AC3E}">
        <p14:creationId xmlns:p14="http://schemas.microsoft.com/office/powerpoint/2010/main" val="12488490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7022"/>
            <a:ext cx="4495800" cy="4525963"/>
          </a:xfrm>
        </p:spPr>
        <p:txBody>
          <a:bodyPr>
            <a:normAutofit fontScale="62500" lnSpcReduction="20000"/>
          </a:bodyPr>
          <a:lstStyle/>
          <a:p>
            <a:r>
              <a:rPr lang="es-VE" sz="6400" dirty="0"/>
              <a:t>(2) Instalaciones bajo tierra en minas y maquinaria de autopropulsión superficial y sus conexiones eléctricas colgantes.</a:t>
            </a:r>
            <a:endParaRPr lang="en-US" sz="6400" dirty="0"/>
          </a:p>
        </p:txBody>
      </p:sp>
      <p:sp>
        <p:nvSpPr>
          <p:cNvPr id="5" name="Slide Number Placeholder 4"/>
          <p:cNvSpPr>
            <a:spLocks noGrp="1"/>
          </p:cNvSpPr>
          <p:nvPr>
            <p:ph type="sldNum" sz="quarter" idx="12"/>
          </p:nvPr>
        </p:nvSpPr>
        <p:spPr/>
        <p:txBody>
          <a:bodyPr/>
          <a:lstStyle/>
          <a:p>
            <a:fld id="{E5E5CC78-AE78-49B6-9C3D-6A9161135E6E}" type="slidenum">
              <a:rPr lang="en-US" smtClean="0"/>
              <a:pPr/>
              <a:t>22</a:t>
            </a:fld>
            <a:endParaRPr lang="en-US"/>
          </a:p>
        </p:txBody>
      </p:sp>
      <p:pic>
        <p:nvPicPr>
          <p:cNvPr id="6" name="Picture 2" descr="Resultado de imagen para instalaciones electricas en mineria subterranea"/>
          <p:cNvPicPr>
            <a:picLocks noChangeAspect="1" noChangeArrowheads="1"/>
          </p:cNvPicPr>
          <p:nvPr/>
        </p:nvPicPr>
        <p:blipFill>
          <a:blip r:embed="rId2" cstate="print"/>
          <a:srcRect/>
          <a:stretch>
            <a:fillRect/>
          </a:stretch>
        </p:blipFill>
        <p:spPr bwMode="auto">
          <a:xfrm>
            <a:off x="5486401" y="2209800"/>
            <a:ext cx="3657599" cy="2743200"/>
          </a:xfrm>
          <a:prstGeom prst="rect">
            <a:avLst/>
          </a:prstGeom>
          <a:noFill/>
        </p:spPr>
      </p:pic>
      <p:sp>
        <p:nvSpPr>
          <p:cNvPr id="9" name="Title 1"/>
          <p:cNvSpPr txBox="1">
            <a:spLocks/>
          </p:cNvSpPr>
          <p:nvPr/>
        </p:nvSpPr>
        <p:spPr>
          <a:xfrm>
            <a:off x="609600" y="427038"/>
            <a:ext cx="8229600" cy="1143000"/>
          </a:xfrm>
          <a:prstGeom prst="rect">
            <a:avLst/>
          </a:prstGeom>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a:ln>
                  <a:noFill/>
                </a:ln>
                <a:solidFill>
                  <a:schemeClr val="tx2">
                    <a:lumMod val="60000"/>
                    <a:lumOff val="40000"/>
                  </a:schemeClr>
                </a:solidFill>
                <a:effectLst/>
                <a:uLnTx/>
                <a:uFillTx/>
                <a:latin typeface="+mj-lt"/>
                <a:ea typeface="+mj-ea"/>
                <a:cs typeface="+mj-cs"/>
              </a:rPr>
              <a:t>Artículo 90.2 Alcance (B)Fuera de Cobertura</a:t>
            </a:r>
            <a:r>
              <a:rPr kumimoji="0" lang="en-US" sz="4400" b="0" i="0" u="none" strike="noStrike" kern="1200" cap="none" spc="0" normalizeH="0" baseline="0" noProof="0">
                <a:ln>
                  <a:noFill/>
                </a:ln>
                <a:solidFill>
                  <a:schemeClr val="tx1"/>
                </a:solidFill>
                <a:effectLst/>
                <a:uLnTx/>
                <a:uFillTx/>
                <a:latin typeface="+mj-lt"/>
                <a:ea typeface="+mj-ea"/>
                <a:cs typeface="+mj-cs"/>
              </a:rPr>
              <a:t> </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12488490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7022"/>
            <a:ext cx="4953000" cy="4525963"/>
          </a:xfrm>
        </p:spPr>
        <p:txBody>
          <a:bodyPr>
            <a:normAutofit fontScale="47500" lnSpcReduction="20000"/>
          </a:bodyPr>
          <a:lstStyle/>
          <a:p>
            <a:r>
              <a:rPr lang="es-VE" sz="6400" dirty="0"/>
              <a:t>(3) Instalaciones en compañías de ferrocarriles para generación, transformación, transmisión o distribución de energía eléctrica usadas exclusivamente para el funcionamiento del material rodante y las instalaciones utilizadas exclusivamente para su señalización y comunicaciones.</a:t>
            </a:r>
            <a:endParaRPr lang="en-US" sz="6400" dirty="0"/>
          </a:p>
        </p:txBody>
      </p:sp>
      <p:sp>
        <p:nvSpPr>
          <p:cNvPr id="5" name="Slide Number Placeholder 4"/>
          <p:cNvSpPr>
            <a:spLocks noGrp="1"/>
          </p:cNvSpPr>
          <p:nvPr>
            <p:ph type="sldNum" sz="quarter" idx="12"/>
          </p:nvPr>
        </p:nvSpPr>
        <p:spPr/>
        <p:txBody>
          <a:bodyPr/>
          <a:lstStyle/>
          <a:p>
            <a:fld id="{E5E5CC78-AE78-49B6-9C3D-6A9161135E6E}" type="slidenum">
              <a:rPr lang="en-US" smtClean="0"/>
              <a:pPr/>
              <a:t>23</a:t>
            </a:fld>
            <a:endParaRPr lang="en-US"/>
          </a:p>
        </p:txBody>
      </p:sp>
      <p:pic>
        <p:nvPicPr>
          <p:cNvPr id="57346" name="Picture 2" descr="Resultado de imagen para generacion electrica para propulsiÃ³n de trenes"/>
          <p:cNvPicPr>
            <a:picLocks noChangeAspect="1" noChangeArrowheads="1"/>
          </p:cNvPicPr>
          <p:nvPr/>
        </p:nvPicPr>
        <p:blipFill>
          <a:blip r:embed="rId2" cstate="print"/>
          <a:srcRect/>
          <a:stretch>
            <a:fillRect/>
          </a:stretch>
        </p:blipFill>
        <p:spPr bwMode="auto">
          <a:xfrm>
            <a:off x="5486400" y="1447800"/>
            <a:ext cx="3657600" cy="3282086"/>
          </a:xfrm>
          <a:prstGeom prst="rect">
            <a:avLst/>
          </a:prstGeom>
          <a:noFill/>
        </p:spPr>
      </p:pic>
      <p:sp>
        <p:nvSpPr>
          <p:cNvPr id="9" name="Title 1"/>
          <p:cNvSpPr>
            <a:spLocks noGrp="1"/>
          </p:cNvSpPr>
          <p:nvPr>
            <p:ph type="title"/>
          </p:nvPr>
        </p:nvSpPr>
        <p:spPr>
          <a:xfrm>
            <a:off x="457200" y="274638"/>
            <a:ext cx="8229600" cy="1143000"/>
          </a:xfrm>
        </p:spPr>
        <p:txBody>
          <a:bodyPr>
            <a:normAutofit fontScale="90000"/>
          </a:bodyPr>
          <a:lstStyle/>
          <a:p>
            <a:r>
              <a:rPr lang="en-US" dirty="0" err="1">
                <a:solidFill>
                  <a:schemeClr val="tx2">
                    <a:lumMod val="60000"/>
                    <a:lumOff val="40000"/>
                  </a:schemeClr>
                </a:solidFill>
              </a:rPr>
              <a:t>Artículo</a:t>
            </a:r>
            <a:r>
              <a:rPr lang="en-US" dirty="0">
                <a:solidFill>
                  <a:schemeClr val="tx2">
                    <a:lumMod val="60000"/>
                    <a:lumOff val="40000"/>
                  </a:schemeClr>
                </a:solidFill>
              </a:rPr>
              <a:t> 90.2 </a:t>
            </a:r>
            <a:r>
              <a:rPr lang="en-US" dirty="0" err="1">
                <a:solidFill>
                  <a:schemeClr val="tx2">
                    <a:lumMod val="60000"/>
                    <a:lumOff val="40000"/>
                  </a:schemeClr>
                </a:solidFill>
              </a:rPr>
              <a:t>Alcance</a:t>
            </a:r>
            <a:r>
              <a:rPr lang="en-US" dirty="0">
                <a:solidFill>
                  <a:schemeClr val="tx2">
                    <a:lumMod val="60000"/>
                    <a:lumOff val="40000"/>
                  </a:schemeClr>
                </a:solidFill>
              </a:rPr>
              <a:t> (B)</a:t>
            </a:r>
            <a:r>
              <a:rPr lang="en-US" dirty="0" err="1">
                <a:solidFill>
                  <a:schemeClr val="tx2">
                    <a:lumMod val="60000"/>
                    <a:lumOff val="40000"/>
                  </a:schemeClr>
                </a:solidFill>
              </a:rPr>
              <a:t>Fuera</a:t>
            </a:r>
            <a:r>
              <a:rPr lang="en-US" dirty="0">
                <a:solidFill>
                  <a:schemeClr val="tx2">
                    <a:lumMod val="60000"/>
                    <a:lumOff val="40000"/>
                  </a:schemeClr>
                </a:solidFill>
              </a:rPr>
              <a:t> de </a:t>
            </a:r>
            <a:r>
              <a:rPr lang="en-US" dirty="0" err="1">
                <a:solidFill>
                  <a:schemeClr val="tx2">
                    <a:lumMod val="60000"/>
                    <a:lumOff val="40000"/>
                  </a:schemeClr>
                </a:solidFill>
              </a:rPr>
              <a:t>Cobertura</a:t>
            </a:r>
            <a:r>
              <a:rPr lang="en-US" dirty="0"/>
              <a:t> </a:t>
            </a:r>
          </a:p>
        </p:txBody>
      </p:sp>
    </p:spTree>
    <p:extLst>
      <p:ext uri="{BB962C8B-B14F-4D97-AF65-F5344CB8AC3E}">
        <p14:creationId xmlns:p14="http://schemas.microsoft.com/office/powerpoint/2010/main" val="12488490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4343400" cy="4981385"/>
          </a:xfrm>
        </p:spPr>
        <p:txBody>
          <a:bodyPr>
            <a:normAutofit fontScale="47500" lnSpcReduction="20000"/>
          </a:bodyPr>
          <a:lstStyle/>
          <a:p>
            <a:r>
              <a:rPr lang="es-VE" sz="6400" dirty="0"/>
              <a:t>(4) Instalaciones de equipos de comunicación que estén bajo control exclusivo de las compañías de ese servicio público y que estén ubicadas en exteriores o dentro de inmuebles en espacios destinados exclusivamente para tales instalaciones.</a:t>
            </a:r>
            <a:endParaRPr lang="en-US" sz="6400" dirty="0"/>
          </a:p>
        </p:txBody>
      </p:sp>
      <p:sp>
        <p:nvSpPr>
          <p:cNvPr id="5" name="Slide Number Placeholder 4"/>
          <p:cNvSpPr>
            <a:spLocks noGrp="1"/>
          </p:cNvSpPr>
          <p:nvPr>
            <p:ph type="sldNum" sz="quarter" idx="12"/>
          </p:nvPr>
        </p:nvSpPr>
        <p:spPr/>
        <p:txBody>
          <a:bodyPr/>
          <a:lstStyle/>
          <a:p>
            <a:fld id="{E5E5CC78-AE78-49B6-9C3D-6A9161135E6E}" type="slidenum">
              <a:rPr lang="en-US" smtClean="0"/>
              <a:pPr/>
              <a:t>24</a:t>
            </a:fld>
            <a:endParaRPr lang="en-US"/>
          </a:p>
        </p:txBody>
      </p:sp>
      <p:pic>
        <p:nvPicPr>
          <p:cNvPr id="56324" name="Picture 4" descr="Resultado de imagen para instalaciones electricas en estaciones de comunicaciones"/>
          <p:cNvPicPr>
            <a:picLocks noChangeAspect="1" noChangeArrowheads="1"/>
          </p:cNvPicPr>
          <p:nvPr/>
        </p:nvPicPr>
        <p:blipFill>
          <a:blip r:embed="rId2" cstate="print"/>
          <a:srcRect/>
          <a:stretch>
            <a:fillRect/>
          </a:stretch>
        </p:blipFill>
        <p:spPr bwMode="auto">
          <a:xfrm>
            <a:off x="5334000" y="1524000"/>
            <a:ext cx="3628761" cy="4800600"/>
          </a:xfrm>
          <a:prstGeom prst="rect">
            <a:avLst/>
          </a:prstGeom>
          <a:noFill/>
        </p:spPr>
      </p:pic>
      <p:sp>
        <p:nvSpPr>
          <p:cNvPr id="10" name="Title 1"/>
          <p:cNvSpPr>
            <a:spLocks noGrp="1"/>
          </p:cNvSpPr>
          <p:nvPr>
            <p:ph type="title"/>
          </p:nvPr>
        </p:nvSpPr>
        <p:spPr>
          <a:xfrm>
            <a:off x="457200" y="274638"/>
            <a:ext cx="8229600" cy="1143000"/>
          </a:xfrm>
        </p:spPr>
        <p:txBody>
          <a:bodyPr>
            <a:normAutofit fontScale="90000"/>
          </a:bodyPr>
          <a:lstStyle/>
          <a:p>
            <a:r>
              <a:rPr lang="en-US" dirty="0" err="1">
                <a:solidFill>
                  <a:schemeClr val="tx2">
                    <a:lumMod val="60000"/>
                    <a:lumOff val="40000"/>
                  </a:schemeClr>
                </a:solidFill>
              </a:rPr>
              <a:t>Artículo</a:t>
            </a:r>
            <a:r>
              <a:rPr lang="en-US" dirty="0">
                <a:solidFill>
                  <a:schemeClr val="tx2">
                    <a:lumMod val="60000"/>
                    <a:lumOff val="40000"/>
                  </a:schemeClr>
                </a:solidFill>
              </a:rPr>
              <a:t> 90.2 </a:t>
            </a:r>
            <a:r>
              <a:rPr lang="en-US" dirty="0" err="1">
                <a:solidFill>
                  <a:schemeClr val="tx2">
                    <a:lumMod val="60000"/>
                    <a:lumOff val="40000"/>
                  </a:schemeClr>
                </a:solidFill>
              </a:rPr>
              <a:t>Alcance</a:t>
            </a:r>
            <a:r>
              <a:rPr lang="en-US" dirty="0">
                <a:solidFill>
                  <a:schemeClr val="tx2">
                    <a:lumMod val="60000"/>
                    <a:lumOff val="40000"/>
                  </a:schemeClr>
                </a:solidFill>
              </a:rPr>
              <a:t> (B)</a:t>
            </a:r>
            <a:r>
              <a:rPr lang="en-US" dirty="0" err="1">
                <a:solidFill>
                  <a:schemeClr val="tx2">
                    <a:lumMod val="60000"/>
                    <a:lumOff val="40000"/>
                  </a:schemeClr>
                </a:solidFill>
              </a:rPr>
              <a:t>Fuera</a:t>
            </a:r>
            <a:r>
              <a:rPr lang="en-US" dirty="0">
                <a:solidFill>
                  <a:schemeClr val="tx2">
                    <a:lumMod val="60000"/>
                    <a:lumOff val="40000"/>
                  </a:schemeClr>
                </a:solidFill>
              </a:rPr>
              <a:t> de </a:t>
            </a:r>
            <a:r>
              <a:rPr lang="en-US" dirty="0" err="1">
                <a:solidFill>
                  <a:schemeClr val="tx2">
                    <a:lumMod val="60000"/>
                    <a:lumOff val="40000"/>
                  </a:schemeClr>
                </a:solidFill>
              </a:rPr>
              <a:t>Cobertura</a:t>
            </a:r>
            <a:r>
              <a:rPr lang="en-US" dirty="0"/>
              <a:t> </a:t>
            </a:r>
          </a:p>
        </p:txBody>
      </p:sp>
    </p:spTree>
    <p:extLst>
      <p:ext uri="{BB962C8B-B14F-4D97-AF65-F5344CB8AC3E}">
        <p14:creationId xmlns:p14="http://schemas.microsoft.com/office/powerpoint/2010/main" val="12488490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1295400"/>
            <a:ext cx="7772400" cy="5057585"/>
          </a:xfrm>
        </p:spPr>
        <p:txBody>
          <a:bodyPr>
            <a:normAutofit fontScale="40000" lnSpcReduction="20000"/>
          </a:bodyPr>
          <a:lstStyle/>
          <a:p>
            <a:pPr algn="just"/>
            <a:r>
              <a:rPr lang="es-VE" sz="6400" dirty="0"/>
              <a:t> (5) Instalaciones bajo exclusivo control de las compañías de servicio público de electricidad, cuando esas instalaciones:</a:t>
            </a:r>
            <a:endParaRPr lang="en-US" sz="6400" dirty="0"/>
          </a:p>
          <a:p>
            <a:pPr lvl="2" algn="just">
              <a:buNone/>
            </a:pPr>
            <a:r>
              <a:rPr lang="es-VE" sz="5600" dirty="0"/>
              <a:t>a. Consisten de acometidas aéreas o subterráneas y la medición asociada, o</a:t>
            </a:r>
            <a:endParaRPr lang="en-US" sz="5600" dirty="0"/>
          </a:p>
          <a:p>
            <a:pPr lvl="2" algn="just">
              <a:buNone/>
            </a:pPr>
            <a:r>
              <a:rPr lang="es-VE" sz="5600" dirty="0"/>
              <a:t>b. Estén ubicadas en sesiones, derecho de paso y otros acuerdos legalmente establecidos designados o reconocidos por comisiones públicas de servicios, comisiones de las empresas de suministro eléctrico u otras agencias de regulación teniendo jurisdicción sobre tales instalaciones, o</a:t>
            </a:r>
            <a:endParaRPr lang="en-US" sz="5600" dirty="0"/>
          </a:p>
          <a:p>
            <a:pPr lvl="2" algn="just">
              <a:buNone/>
            </a:pPr>
            <a:r>
              <a:rPr lang="es-VE" sz="5600" dirty="0"/>
              <a:t>c. Se encuentran en la propiedad perteneciente a o alquilada por la empresa eléctrica para propósito de comunicaciones, mediciones, generación, control, transformación o distribución de la energía eléctrica.</a:t>
            </a:r>
            <a:endParaRPr lang="en-US" sz="5600" dirty="0"/>
          </a:p>
          <a:p>
            <a:pPr algn="just"/>
            <a:endParaRPr lang="en-US" dirty="0"/>
          </a:p>
        </p:txBody>
      </p:sp>
      <p:sp>
        <p:nvSpPr>
          <p:cNvPr id="5" name="Slide Number Placeholder 4"/>
          <p:cNvSpPr>
            <a:spLocks noGrp="1"/>
          </p:cNvSpPr>
          <p:nvPr>
            <p:ph type="sldNum" sz="quarter" idx="12"/>
          </p:nvPr>
        </p:nvSpPr>
        <p:spPr/>
        <p:txBody>
          <a:bodyPr/>
          <a:lstStyle/>
          <a:p>
            <a:fld id="{E5E5CC78-AE78-49B6-9C3D-6A9161135E6E}" type="slidenum">
              <a:rPr lang="en-US" smtClean="0"/>
              <a:pPr/>
              <a:t>25</a:t>
            </a:fld>
            <a:endParaRPr lang="en-US"/>
          </a:p>
        </p:txBody>
      </p:sp>
      <p:pic>
        <p:nvPicPr>
          <p:cNvPr id="58370" name="Picture 2" descr="Resultado de imagen para instalaciones electricas en estaciones de comunicaciones"/>
          <p:cNvPicPr>
            <a:picLocks noChangeAspect="1" noChangeArrowheads="1"/>
          </p:cNvPicPr>
          <p:nvPr/>
        </p:nvPicPr>
        <p:blipFill>
          <a:blip r:embed="rId2" cstate="print"/>
          <a:srcRect/>
          <a:stretch>
            <a:fillRect/>
          </a:stretch>
        </p:blipFill>
        <p:spPr bwMode="auto">
          <a:xfrm>
            <a:off x="50800" y="3276600"/>
            <a:ext cx="2159000" cy="1295400"/>
          </a:xfrm>
          <a:prstGeom prst="rect">
            <a:avLst/>
          </a:prstGeom>
          <a:noFill/>
        </p:spPr>
      </p:pic>
      <p:sp>
        <p:nvSpPr>
          <p:cNvPr id="9" name="Title 1"/>
          <p:cNvSpPr>
            <a:spLocks noGrp="1"/>
          </p:cNvSpPr>
          <p:nvPr>
            <p:ph type="title"/>
          </p:nvPr>
        </p:nvSpPr>
        <p:spPr>
          <a:xfrm>
            <a:off x="457200" y="274638"/>
            <a:ext cx="8229600" cy="1143000"/>
          </a:xfrm>
        </p:spPr>
        <p:txBody>
          <a:bodyPr>
            <a:normAutofit fontScale="90000"/>
          </a:bodyPr>
          <a:lstStyle/>
          <a:p>
            <a:r>
              <a:rPr lang="en-US" dirty="0" err="1">
                <a:solidFill>
                  <a:schemeClr val="tx2">
                    <a:lumMod val="60000"/>
                    <a:lumOff val="40000"/>
                  </a:schemeClr>
                </a:solidFill>
              </a:rPr>
              <a:t>Artículo</a:t>
            </a:r>
            <a:r>
              <a:rPr lang="en-US" dirty="0">
                <a:solidFill>
                  <a:schemeClr val="tx2">
                    <a:lumMod val="60000"/>
                    <a:lumOff val="40000"/>
                  </a:schemeClr>
                </a:solidFill>
              </a:rPr>
              <a:t> 90.2 </a:t>
            </a:r>
            <a:r>
              <a:rPr lang="en-US" dirty="0" err="1">
                <a:solidFill>
                  <a:schemeClr val="tx2">
                    <a:lumMod val="60000"/>
                    <a:lumOff val="40000"/>
                  </a:schemeClr>
                </a:solidFill>
              </a:rPr>
              <a:t>Alcance</a:t>
            </a:r>
            <a:r>
              <a:rPr lang="en-US" dirty="0">
                <a:solidFill>
                  <a:schemeClr val="tx2">
                    <a:lumMod val="60000"/>
                    <a:lumOff val="40000"/>
                  </a:schemeClr>
                </a:solidFill>
              </a:rPr>
              <a:t> (B)</a:t>
            </a:r>
            <a:r>
              <a:rPr lang="en-US" dirty="0" err="1">
                <a:solidFill>
                  <a:schemeClr val="tx2">
                    <a:lumMod val="60000"/>
                    <a:lumOff val="40000"/>
                  </a:schemeClr>
                </a:solidFill>
              </a:rPr>
              <a:t>Fuera</a:t>
            </a:r>
            <a:r>
              <a:rPr lang="en-US" dirty="0">
                <a:solidFill>
                  <a:schemeClr val="tx2">
                    <a:lumMod val="60000"/>
                    <a:lumOff val="40000"/>
                  </a:schemeClr>
                </a:solidFill>
              </a:rPr>
              <a:t> de </a:t>
            </a:r>
            <a:r>
              <a:rPr lang="en-US" dirty="0" err="1">
                <a:solidFill>
                  <a:schemeClr val="tx2">
                    <a:lumMod val="60000"/>
                    <a:lumOff val="40000"/>
                  </a:schemeClr>
                </a:solidFill>
              </a:rPr>
              <a:t>Cobertura</a:t>
            </a:r>
            <a:r>
              <a:rPr lang="en-US" dirty="0"/>
              <a:t> </a:t>
            </a:r>
          </a:p>
        </p:txBody>
      </p:sp>
    </p:spTree>
    <p:extLst>
      <p:ext uri="{BB962C8B-B14F-4D97-AF65-F5344CB8AC3E}">
        <p14:creationId xmlns:p14="http://schemas.microsoft.com/office/powerpoint/2010/main" val="12488490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rtl="0">
              <a:spcBef>
                <a:spcPct val="0"/>
              </a:spcBef>
            </a:pPr>
            <a:r>
              <a:rPr lang="es-VE" sz="3200" b="1" dirty="0">
                <a:solidFill>
                  <a:schemeClr val="tx2">
                    <a:lumMod val="60000"/>
                    <a:lumOff val="40000"/>
                  </a:schemeClr>
                </a:solidFill>
              </a:rPr>
              <a:t>Artículo 90.3¿Cómo está organizado el “</a:t>
            </a:r>
            <a:r>
              <a:rPr lang="es-VE" sz="3200" b="1" dirty="0" err="1">
                <a:solidFill>
                  <a:schemeClr val="tx2">
                    <a:lumMod val="60000"/>
                    <a:lumOff val="40000"/>
                  </a:schemeClr>
                </a:solidFill>
              </a:rPr>
              <a:t>National</a:t>
            </a:r>
            <a:r>
              <a:rPr lang="es-VE" sz="3200" b="1" dirty="0">
                <a:solidFill>
                  <a:schemeClr val="tx2">
                    <a:lumMod val="60000"/>
                    <a:lumOff val="40000"/>
                  </a:schemeClr>
                </a:solidFill>
              </a:rPr>
              <a:t> </a:t>
            </a:r>
            <a:r>
              <a:rPr lang="es-VE" sz="3200" b="1" dirty="0" err="1">
                <a:solidFill>
                  <a:schemeClr val="tx2">
                    <a:lumMod val="60000"/>
                    <a:lumOff val="40000"/>
                  </a:schemeClr>
                </a:solidFill>
              </a:rPr>
              <a:t>Electrical</a:t>
            </a:r>
            <a:r>
              <a:rPr lang="es-VE" sz="3200" b="1" dirty="0">
                <a:solidFill>
                  <a:schemeClr val="tx2">
                    <a:lumMod val="60000"/>
                    <a:lumOff val="40000"/>
                  </a:schemeClr>
                </a:solidFill>
              </a:rPr>
              <a:t> </a:t>
            </a:r>
            <a:r>
              <a:rPr lang="es-VE" sz="3200" b="1" dirty="0" err="1">
                <a:solidFill>
                  <a:schemeClr val="tx2">
                    <a:lumMod val="60000"/>
                    <a:lumOff val="40000"/>
                  </a:schemeClr>
                </a:solidFill>
              </a:rPr>
              <a:t>Code</a:t>
            </a:r>
            <a:r>
              <a:rPr lang="es-VE" sz="3200" b="1" dirty="0">
                <a:solidFill>
                  <a:schemeClr val="tx2">
                    <a:lumMod val="60000"/>
                    <a:lumOff val="40000"/>
                  </a:schemeClr>
                </a:solidFill>
              </a:rPr>
              <a:t>” (NEC)? </a:t>
            </a:r>
            <a:r>
              <a:rPr lang="en-US" sz="3600" b="1" dirty="0">
                <a:solidFill>
                  <a:schemeClr val="tx2">
                    <a:lumMod val="60000"/>
                    <a:lumOff val="40000"/>
                  </a:schemeClr>
                </a:solidFill>
              </a:rPr>
              <a:t/>
            </a:r>
            <a:br>
              <a:rPr lang="en-US" sz="3600" b="1" dirty="0">
                <a:solidFill>
                  <a:schemeClr val="tx2">
                    <a:lumMod val="60000"/>
                    <a:lumOff val="40000"/>
                  </a:schemeClr>
                </a:solidFill>
              </a:rPr>
            </a:br>
            <a:endParaRPr lang="en-US" sz="3200" dirty="0">
              <a:solidFill>
                <a:schemeClr val="tx2">
                  <a:lumMod val="60000"/>
                  <a:lumOff val="40000"/>
                </a:schemeClr>
              </a:solidFill>
            </a:endParaRPr>
          </a:p>
        </p:txBody>
      </p:sp>
      <p:sp>
        <p:nvSpPr>
          <p:cNvPr id="5" name="Slide Number Placeholder 4"/>
          <p:cNvSpPr>
            <a:spLocks noGrp="1"/>
          </p:cNvSpPr>
          <p:nvPr>
            <p:ph type="sldNum" sz="quarter" idx="12"/>
          </p:nvPr>
        </p:nvSpPr>
        <p:spPr/>
        <p:txBody>
          <a:bodyPr/>
          <a:lstStyle/>
          <a:p>
            <a:fld id="{E5E5CC78-AE78-49B6-9C3D-6A9161135E6E}" type="slidenum">
              <a:rPr lang="en-US" smtClean="0"/>
              <a:pPr/>
              <a:t>26</a:t>
            </a:fld>
            <a:endParaRPr lang="en-US"/>
          </a:p>
        </p:txBody>
      </p:sp>
      <p:pic>
        <p:nvPicPr>
          <p:cNvPr id="15361" name="Picture 1"/>
          <p:cNvPicPr>
            <a:picLocks noChangeAspect="1" noChangeArrowheads="1"/>
          </p:cNvPicPr>
          <p:nvPr/>
        </p:nvPicPr>
        <p:blipFill>
          <a:blip r:embed="rId2" cstate="print"/>
          <a:srcRect/>
          <a:stretch>
            <a:fillRect/>
          </a:stretch>
        </p:blipFill>
        <p:spPr bwMode="auto">
          <a:xfrm>
            <a:off x="2124074" y="1109663"/>
            <a:ext cx="5584485" cy="5291137"/>
          </a:xfrm>
          <a:prstGeom prst="rect">
            <a:avLst/>
          </a:prstGeom>
          <a:noFill/>
          <a:ln w="9525">
            <a:noFill/>
            <a:miter lim="800000"/>
            <a:headEnd/>
            <a:tailEnd/>
          </a:ln>
        </p:spPr>
      </p:pic>
    </p:spTree>
    <p:extLst>
      <p:ext uri="{BB962C8B-B14F-4D97-AF65-F5344CB8AC3E}">
        <p14:creationId xmlns:p14="http://schemas.microsoft.com/office/powerpoint/2010/main" val="31884886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rtl="0">
              <a:spcBef>
                <a:spcPct val="0"/>
              </a:spcBef>
            </a:pPr>
            <a:r>
              <a:rPr lang="es-VE" sz="3200" b="1" dirty="0">
                <a:solidFill>
                  <a:schemeClr val="tx2">
                    <a:lumMod val="60000"/>
                    <a:lumOff val="40000"/>
                  </a:schemeClr>
                </a:solidFill>
              </a:rPr>
              <a:t>Artículo 90.3¿Cómo está organizado el “</a:t>
            </a:r>
            <a:r>
              <a:rPr lang="es-VE" sz="3200" b="1" dirty="0" err="1">
                <a:solidFill>
                  <a:schemeClr val="tx2">
                    <a:lumMod val="60000"/>
                    <a:lumOff val="40000"/>
                  </a:schemeClr>
                </a:solidFill>
              </a:rPr>
              <a:t>National</a:t>
            </a:r>
            <a:r>
              <a:rPr lang="es-VE" sz="3200" b="1" dirty="0">
                <a:solidFill>
                  <a:schemeClr val="tx2">
                    <a:lumMod val="60000"/>
                    <a:lumOff val="40000"/>
                  </a:schemeClr>
                </a:solidFill>
              </a:rPr>
              <a:t> </a:t>
            </a:r>
            <a:r>
              <a:rPr lang="es-VE" sz="3200" b="1" dirty="0" err="1">
                <a:solidFill>
                  <a:schemeClr val="tx2">
                    <a:lumMod val="60000"/>
                    <a:lumOff val="40000"/>
                  </a:schemeClr>
                </a:solidFill>
              </a:rPr>
              <a:t>Electrical</a:t>
            </a:r>
            <a:r>
              <a:rPr lang="es-VE" sz="3200" b="1" dirty="0">
                <a:solidFill>
                  <a:schemeClr val="tx2">
                    <a:lumMod val="60000"/>
                    <a:lumOff val="40000"/>
                  </a:schemeClr>
                </a:solidFill>
              </a:rPr>
              <a:t> </a:t>
            </a:r>
            <a:r>
              <a:rPr lang="es-VE" sz="3200" b="1" dirty="0" err="1">
                <a:solidFill>
                  <a:schemeClr val="tx2">
                    <a:lumMod val="60000"/>
                    <a:lumOff val="40000"/>
                  </a:schemeClr>
                </a:solidFill>
              </a:rPr>
              <a:t>Code</a:t>
            </a:r>
            <a:r>
              <a:rPr lang="es-VE" sz="3200" b="1" dirty="0">
                <a:solidFill>
                  <a:schemeClr val="tx2">
                    <a:lumMod val="60000"/>
                    <a:lumOff val="40000"/>
                  </a:schemeClr>
                </a:solidFill>
              </a:rPr>
              <a:t>” (NEC)? </a:t>
            </a:r>
            <a:r>
              <a:rPr lang="en-US" sz="3600" b="1" dirty="0">
                <a:solidFill>
                  <a:schemeClr val="tx2">
                    <a:lumMod val="60000"/>
                    <a:lumOff val="40000"/>
                  </a:schemeClr>
                </a:solidFill>
              </a:rPr>
              <a:t/>
            </a:r>
            <a:br>
              <a:rPr lang="en-US" sz="3600" b="1" dirty="0">
                <a:solidFill>
                  <a:schemeClr val="tx2">
                    <a:lumMod val="60000"/>
                    <a:lumOff val="40000"/>
                  </a:schemeClr>
                </a:solidFill>
              </a:rPr>
            </a:br>
            <a:endParaRPr lang="en-US" sz="3200" dirty="0">
              <a:solidFill>
                <a:schemeClr val="tx2">
                  <a:lumMod val="60000"/>
                  <a:lumOff val="40000"/>
                </a:schemeClr>
              </a:solidFill>
            </a:endParaRPr>
          </a:p>
        </p:txBody>
      </p:sp>
      <p:sp>
        <p:nvSpPr>
          <p:cNvPr id="3" name="Content Placeholder 2"/>
          <p:cNvSpPr>
            <a:spLocks noGrp="1"/>
          </p:cNvSpPr>
          <p:nvPr>
            <p:ph idx="1"/>
          </p:nvPr>
        </p:nvSpPr>
        <p:spPr>
          <a:xfrm>
            <a:off x="304800" y="1143000"/>
            <a:ext cx="8534400" cy="5486400"/>
          </a:xfrm>
        </p:spPr>
        <p:txBody>
          <a:bodyPr>
            <a:normAutofit fontScale="62500" lnSpcReduction="20000"/>
          </a:bodyPr>
          <a:lstStyle/>
          <a:p>
            <a:pPr algn="just"/>
            <a:r>
              <a:rPr lang="es-VE" sz="3500" dirty="0"/>
              <a:t>El </a:t>
            </a:r>
            <a:r>
              <a:rPr lang="es-VE" sz="3500" dirty="0" err="1"/>
              <a:t>National</a:t>
            </a:r>
            <a:r>
              <a:rPr lang="es-VE" sz="3500" dirty="0"/>
              <a:t> </a:t>
            </a:r>
            <a:r>
              <a:rPr lang="es-VE" sz="3500" dirty="0" err="1"/>
              <a:t>Electrical</a:t>
            </a:r>
            <a:r>
              <a:rPr lang="es-VE" sz="3500" dirty="0"/>
              <a:t> </a:t>
            </a:r>
            <a:r>
              <a:rPr lang="es-VE" sz="3500" dirty="0" err="1"/>
              <a:t>Code</a:t>
            </a:r>
            <a:r>
              <a:rPr lang="es-VE" sz="3500" dirty="0"/>
              <a:t> (NEC) está dividido en nueve capítulos, los primeros cuatro (04) </a:t>
            </a:r>
            <a:r>
              <a:rPr lang="es-VE" sz="3500" dirty="0">
                <a:solidFill>
                  <a:srgbClr val="FF0000"/>
                </a:solidFill>
              </a:rPr>
              <a:t>Capítulos 1</a:t>
            </a:r>
            <a:r>
              <a:rPr lang="es-VE" sz="3500" dirty="0"/>
              <a:t> (general), </a:t>
            </a:r>
            <a:r>
              <a:rPr lang="es-VE" sz="3500" dirty="0">
                <a:solidFill>
                  <a:srgbClr val="FF0000"/>
                </a:solidFill>
              </a:rPr>
              <a:t>capítulo 2</a:t>
            </a:r>
            <a:r>
              <a:rPr lang="es-VE" sz="3500" dirty="0"/>
              <a:t> (Protección y cableado), </a:t>
            </a:r>
            <a:r>
              <a:rPr lang="es-VE" sz="3500" dirty="0">
                <a:solidFill>
                  <a:srgbClr val="FF0000"/>
                </a:solidFill>
              </a:rPr>
              <a:t>capítulo 3</a:t>
            </a:r>
            <a:r>
              <a:rPr lang="es-VE" sz="3500" dirty="0"/>
              <a:t> (Materiales y Métodos de Cableado) y </a:t>
            </a:r>
            <a:r>
              <a:rPr lang="es-VE" sz="3500" dirty="0">
                <a:solidFill>
                  <a:srgbClr val="FF0000"/>
                </a:solidFill>
              </a:rPr>
              <a:t>capítulo 4</a:t>
            </a:r>
            <a:r>
              <a:rPr lang="es-VE" sz="3500" dirty="0"/>
              <a:t> (Uso general de Equipos).</a:t>
            </a:r>
          </a:p>
          <a:p>
            <a:pPr algn="just"/>
            <a:endParaRPr lang="es-VE" sz="3500" dirty="0"/>
          </a:p>
          <a:p>
            <a:pPr algn="just"/>
            <a:r>
              <a:rPr lang="es-VE" sz="3500" dirty="0">
                <a:solidFill>
                  <a:srgbClr val="FF0000"/>
                </a:solidFill>
              </a:rPr>
              <a:t>Los Capítulos 5, 6 y 7 </a:t>
            </a:r>
            <a:r>
              <a:rPr lang="es-VE" sz="3500" dirty="0"/>
              <a:t>se aplican para locales (como por ejemplo teatros, auditorios y equipos especiales tales como Rayos X u otras condiciones especiales). </a:t>
            </a:r>
          </a:p>
          <a:p>
            <a:pPr algn="just"/>
            <a:endParaRPr lang="es-VE" sz="3500" dirty="0"/>
          </a:p>
          <a:p>
            <a:pPr algn="just"/>
            <a:r>
              <a:rPr lang="es-VE" sz="3500" dirty="0"/>
              <a:t>Sus disposiciones complementan o modifican las reglas generales. Los Capítulos 1 al 4 aplican, excepto cuando son modificados por los Capítulos 5, 6 y 7, para las condiciones particulares. </a:t>
            </a:r>
          </a:p>
          <a:p>
            <a:pPr algn="just"/>
            <a:r>
              <a:rPr lang="es-VE" sz="3500" dirty="0">
                <a:solidFill>
                  <a:srgbClr val="FF0000"/>
                </a:solidFill>
              </a:rPr>
              <a:t>El Capítulo 8 </a:t>
            </a:r>
            <a:r>
              <a:rPr lang="es-VE" sz="3500" dirty="0"/>
              <a:t>incluye las disposiciones para los sistemas de comunicación y no está sujeto a los requisitos de los Capítulos 1 al 7, excepto cuando se hace referencia explícitamente a ellos en el Capítulo 8. </a:t>
            </a:r>
          </a:p>
          <a:p>
            <a:pPr algn="just"/>
            <a:r>
              <a:rPr lang="es-VE" sz="3500" dirty="0">
                <a:solidFill>
                  <a:srgbClr val="FF0000"/>
                </a:solidFill>
              </a:rPr>
              <a:t>El Capítulo 9 </a:t>
            </a:r>
            <a:r>
              <a:rPr lang="es-VE" sz="3500" dirty="0"/>
              <a:t>contiene las tablas y los ejemplos explicativos. En la siguiente tabla se visualiza como está organizado el NEC.</a:t>
            </a:r>
            <a:endParaRPr lang="en-US" sz="3500" dirty="0"/>
          </a:p>
          <a:p>
            <a:endParaRPr lang="en-US" dirty="0"/>
          </a:p>
        </p:txBody>
      </p:sp>
      <p:sp>
        <p:nvSpPr>
          <p:cNvPr id="5" name="Slide Number Placeholder 4"/>
          <p:cNvSpPr>
            <a:spLocks noGrp="1"/>
          </p:cNvSpPr>
          <p:nvPr>
            <p:ph type="sldNum" sz="quarter" idx="12"/>
          </p:nvPr>
        </p:nvSpPr>
        <p:spPr/>
        <p:txBody>
          <a:bodyPr/>
          <a:lstStyle/>
          <a:p>
            <a:fld id="{E5E5CC78-AE78-49B6-9C3D-6A9161135E6E}" type="slidenum">
              <a:rPr lang="en-US" smtClean="0"/>
              <a:pPr/>
              <a:t>27</a:t>
            </a:fld>
            <a:endParaRPr lang="en-US"/>
          </a:p>
        </p:txBody>
      </p:sp>
    </p:spTree>
    <p:extLst>
      <p:ext uri="{BB962C8B-B14F-4D97-AF65-F5344CB8AC3E}">
        <p14:creationId xmlns:p14="http://schemas.microsoft.com/office/powerpoint/2010/main" val="31884886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E5E5CC78-AE78-49B6-9C3D-6A9161135E6E}" type="slidenum">
              <a:rPr lang="en-US" smtClean="0"/>
              <a:pPr/>
              <a:t>28</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2730261926"/>
              </p:ext>
            </p:extLst>
          </p:nvPr>
        </p:nvGraphicFramePr>
        <p:xfrm>
          <a:off x="609601" y="304803"/>
          <a:ext cx="8305798" cy="6109601"/>
        </p:xfrm>
        <a:graphic>
          <a:graphicData uri="http://schemas.openxmlformats.org/drawingml/2006/table">
            <a:tbl>
              <a:tblPr firstRow="1" firstCol="1" bandRow="1">
                <a:tableStyleId>{5C22544A-7EE6-4342-B048-85BDC9FD1C3A}</a:tableStyleId>
              </a:tblPr>
              <a:tblGrid>
                <a:gridCol w="1244317">
                  <a:extLst>
                    <a:ext uri="{9D8B030D-6E8A-4147-A177-3AD203B41FA5}">
                      <a16:colId xmlns="" xmlns:a16="http://schemas.microsoft.com/office/drawing/2014/main" val="20000"/>
                    </a:ext>
                  </a:extLst>
                </a:gridCol>
                <a:gridCol w="917526">
                  <a:extLst>
                    <a:ext uri="{9D8B030D-6E8A-4147-A177-3AD203B41FA5}">
                      <a16:colId xmlns="" xmlns:a16="http://schemas.microsoft.com/office/drawing/2014/main" val="20001"/>
                    </a:ext>
                  </a:extLst>
                </a:gridCol>
                <a:gridCol w="923442">
                  <a:extLst>
                    <a:ext uri="{9D8B030D-6E8A-4147-A177-3AD203B41FA5}">
                      <a16:colId xmlns="" xmlns:a16="http://schemas.microsoft.com/office/drawing/2014/main" val="20002"/>
                    </a:ext>
                  </a:extLst>
                </a:gridCol>
                <a:gridCol w="1934126">
                  <a:extLst>
                    <a:ext uri="{9D8B030D-6E8A-4147-A177-3AD203B41FA5}">
                      <a16:colId xmlns="" xmlns:a16="http://schemas.microsoft.com/office/drawing/2014/main" val="20003"/>
                    </a:ext>
                  </a:extLst>
                </a:gridCol>
                <a:gridCol w="1934126">
                  <a:extLst>
                    <a:ext uri="{9D8B030D-6E8A-4147-A177-3AD203B41FA5}">
                      <a16:colId xmlns="" xmlns:a16="http://schemas.microsoft.com/office/drawing/2014/main" val="20004"/>
                    </a:ext>
                  </a:extLst>
                </a:gridCol>
                <a:gridCol w="1352261">
                  <a:extLst>
                    <a:ext uri="{9D8B030D-6E8A-4147-A177-3AD203B41FA5}">
                      <a16:colId xmlns="" xmlns:a16="http://schemas.microsoft.com/office/drawing/2014/main" val="20005"/>
                    </a:ext>
                  </a:extLst>
                </a:gridCol>
              </a:tblGrid>
              <a:tr h="137613">
                <a:tc rowSpan="2">
                  <a:txBody>
                    <a:bodyPr/>
                    <a:lstStyle/>
                    <a:p>
                      <a:pPr algn="ctr"/>
                      <a:r>
                        <a:rPr lang="en-US" sz="1000" dirty="0" err="1">
                          <a:effectLst/>
                        </a:rPr>
                        <a:t>Contenido</a:t>
                      </a:r>
                      <a:endParaRPr lang="en-US" sz="1000" dirty="0">
                        <a:effectLst/>
                        <a:latin typeface="Calibri"/>
                        <a:cs typeface="Times New Roman"/>
                      </a:endParaRPr>
                    </a:p>
                  </a:txBody>
                  <a:tcPr marL="59206" marR="59206" marT="0" marB="0" anchor="ctr"/>
                </a:tc>
                <a:tc>
                  <a:txBody>
                    <a:bodyPr/>
                    <a:lstStyle/>
                    <a:p>
                      <a:pPr algn="ctr"/>
                      <a:r>
                        <a:rPr lang="en-US" sz="700">
                          <a:effectLst/>
                        </a:rPr>
                        <a:t>Capítulo</a:t>
                      </a:r>
                      <a:endParaRPr lang="en-US" sz="900">
                        <a:effectLst/>
                        <a:latin typeface="Calibri"/>
                        <a:cs typeface="Times New Roman"/>
                      </a:endParaRPr>
                    </a:p>
                  </a:txBody>
                  <a:tcPr marL="59206" marR="59206" marT="0" marB="0" anchor="ctr"/>
                </a:tc>
                <a:tc>
                  <a:txBody>
                    <a:bodyPr/>
                    <a:lstStyle/>
                    <a:p>
                      <a:pPr indent="2540" algn="ctr"/>
                      <a:r>
                        <a:rPr lang="en-US" sz="700">
                          <a:effectLst/>
                        </a:rPr>
                        <a:t>Artículos</a:t>
                      </a:r>
                      <a:endParaRPr lang="en-US" sz="900">
                        <a:effectLst/>
                        <a:latin typeface="Calibri"/>
                        <a:cs typeface="Times New Roman"/>
                      </a:endParaRPr>
                    </a:p>
                  </a:txBody>
                  <a:tcPr marL="59206" marR="59206" marT="0" marB="0" anchor="ctr"/>
                </a:tc>
                <a:tc>
                  <a:txBody>
                    <a:bodyPr/>
                    <a:lstStyle/>
                    <a:p>
                      <a:pPr algn="ctr"/>
                      <a:endParaRPr lang="en-US" sz="900" dirty="0">
                        <a:effectLst/>
                        <a:latin typeface="Calibri"/>
                        <a:cs typeface="Times New Roman"/>
                      </a:endParaRPr>
                    </a:p>
                  </a:txBody>
                  <a:tcPr marL="59206" marR="59206" marT="0" marB="0" anchor="ctr"/>
                </a:tc>
                <a:tc>
                  <a:txBody>
                    <a:bodyPr/>
                    <a:lstStyle/>
                    <a:p>
                      <a:pPr indent="-35560" algn="ctr"/>
                      <a:r>
                        <a:rPr lang="en-US" sz="700">
                          <a:effectLst/>
                        </a:rPr>
                        <a:t>Descripción</a:t>
                      </a:r>
                      <a:endParaRPr lang="en-US" sz="900">
                        <a:effectLst/>
                        <a:latin typeface="Calibri"/>
                        <a:cs typeface="Times New Roman"/>
                      </a:endParaRPr>
                    </a:p>
                  </a:txBody>
                  <a:tcPr marL="59206" marR="59206" marT="0" marB="0" anchor="ctr"/>
                </a:tc>
                <a:tc>
                  <a:txBody>
                    <a:bodyPr/>
                    <a:lstStyle/>
                    <a:p>
                      <a:pPr algn="ctr"/>
                      <a:r>
                        <a:rPr lang="en-US" sz="700">
                          <a:effectLst/>
                        </a:rPr>
                        <a:t>Ejemplos</a:t>
                      </a:r>
                      <a:endParaRPr lang="en-US" sz="900">
                        <a:effectLst/>
                        <a:latin typeface="Calibri"/>
                        <a:cs typeface="Times New Roman"/>
                      </a:endParaRPr>
                    </a:p>
                  </a:txBody>
                  <a:tcPr marL="59206" marR="59206" marT="0" marB="0" anchor="ctr"/>
                </a:tc>
                <a:extLst>
                  <a:ext uri="{0D108BD9-81ED-4DB2-BD59-A6C34878D82A}">
                    <a16:rowId xmlns="" xmlns:a16="http://schemas.microsoft.com/office/drawing/2014/main" val="10000"/>
                  </a:ext>
                </a:extLst>
              </a:tr>
              <a:tr h="295869">
                <a:tc vMerge="1">
                  <a:txBody>
                    <a:bodyPr/>
                    <a:lstStyle/>
                    <a:p>
                      <a:endParaRPr lang="en-US"/>
                    </a:p>
                  </a:txBody>
                  <a:tcPr/>
                </a:tc>
                <a:tc>
                  <a:txBody>
                    <a:bodyPr/>
                    <a:lstStyle/>
                    <a:p>
                      <a:pPr algn="ctr"/>
                      <a:r>
                        <a:rPr lang="en-US" sz="1000" dirty="0">
                          <a:effectLst/>
                        </a:rPr>
                        <a:t>1</a:t>
                      </a:r>
                      <a:endParaRPr lang="en-US" sz="1000" dirty="0">
                        <a:effectLst/>
                        <a:latin typeface="Calibri"/>
                        <a:cs typeface="Times New Roman"/>
                      </a:endParaRPr>
                    </a:p>
                  </a:txBody>
                  <a:tcPr marL="59206" marR="59206" marT="0" marB="0" anchor="ctr"/>
                </a:tc>
                <a:tc>
                  <a:txBody>
                    <a:bodyPr/>
                    <a:lstStyle/>
                    <a:p>
                      <a:pPr indent="2540" algn="ctr"/>
                      <a:r>
                        <a:rPr lang="en-US" sz="1000">
                          <a:effectLst/>
                        </a:rPr>
                        <a:t>110</a:t>
                      </a:r>
                      <a:endParaRPr lang="en-US" sz="1000">
                        <a:effectLst/>
                        <a:latin typeface="Calibri"/>
                        <a:cs typeface="Times New Roman"/>
                      </a:endParaRPr>
                    </a:p>
                  </a:txBody>
                  <a:tcPr marL="59206" marR="59206" marT="0" marB="0" anchor="ctr"/>
                </a:tc>
                <a:tc>
                  <a:txBody>
                    <a:bodyPr/>
                    <a:lstStyle/>
                    <a:p>
                      <a:pPr algn="ctr"/>
                      <a:endParaRPr lang="en-US" sz="1000">
                        <a:effectLst/>
                        <a:latin typeface="Calibri"/>
                        <a:cs typeface="Times New Roman"/>
                      </a:endParaRPr>
                    </a:p>
                  </a:txBody>
                  <a:tcPr marL="59206" marR="59206" marT="0" marB="0" anchor="ctr"/>
                </a:tc>
                <a:tc>
                  <a:txBody>
                    <a:bodyPr/>
                    <a:lstStyle/>
                    <a:p>
                      <a:pPr indent="-35560" algn="ctr"/>
                      <a:r>
                        <a:rPr lang="es-VE" sz="1000">
                          <a:effectLst/>
                        </a:rPr>
                        <a:t>Definiciones esenciales para la interpretación del NEC</a:t>
                      </a:r>
                      <a:endParaRPr lang="en-US" sz="1000">
                        <a:effectLst/>
                        <a:latin typeface="Calibri"/>
                        <a:cs typeface="Times New Roman"/>
                      </a:endParaRPr>
                    </a:p>
                  </a:txBody>
                  <a:tcPr marL="59206" marR="59206" marT="0" marB="0" anchor="ctr"/>
                </a:tc>
                <a:tc>
                  <a:txBody>
                    <a:bodyPr/>
                    <a:lstStyle/>
                    <a:p>
                      <a:pPr algn="ctr"/>
                      <a:r>
                        <a:rPr lang="es-VE" sz="1000">
                          <a:effectLst/>
                        </a:rPr>
                        <a:t> </a:t>
                      </a:r>
                      <a:endParaRPr lang="en-US" sz="1000">
                        <a:effectLst/>
                        <a:latin typeface="Calibri"/>
                        <a:cs typeface="Times New Roman"/>
                      </a:endParaRPr>
                    </a:p>
                  </a:txBody>
                  <a:tcPr marL="59206" marR="59206" marT="0" marB="0" anchor="ctr"/>
                </a:tc>
                <a:extLst>
                  <a:ext uri="{0D108BD9-81ED-4DB2-BD59-A6C34878D82A}">
                    <a16:rowId xmlns="" xmlns:a16="http://schemas.microsoft.com/office/drawing/2014/main" val="10001"/>
                  </a:ext>
                </a:extLst>
              </a:tr>
              <a:tr h="688067">
                <a:tc rowSpan="4">
                  <a:txBody>
                    <a:bodyPr/>
                    <a:lstStyle/>
                    <a:p>
                      <a:pPr algn="ctr"/>
                      <a:r>
                        <a:rPr lang="en-US" sz="1000">
                          <a:effectLst/>
                        </a:rPr>
                        <a:t>Aplicaciones Generales</a:t>
                      </a:r>
                      <a:endParaRPr lang="en-US" sz="1000">
                        <a:effectLst/>
                        <a:latin typeface="Calibri"/>
                        <a:cs typeface="Times New Roman"/>
                      </a:endParaRPr>
                    </a:p>
                  </a:txBody>
                  <a:tcPr marL="59206" marR="59206" marT="0" marB="0" anchor="ctr"/>
                </a:tc>
                <a:tc>
                  <a:txBody>
                    <a:bodyPr/>
                    <a:lstStyle/>
                    <a:p>
                      <a:pPr algn="ctr"/>
                      <a:r>
                        <a:rPr lang="en-US" sz="1000" dirty="0">
                          <a:effectLst/>
                        </a:rPr>
                        <a:t>1</a:t>
                      </a:r>
                      <a:endParaRPr lang="en-US" sz="1000" dirty="0">
                        <a:effectLst/>
                        <a:latin typeface="Calibri"/>
                        <a:cs typeface="Times New Roman"/>
                      </a:endParaRPr>
                    </a:p>
                  </a:txBody>
                  <a:tcPr marL="59206" marR="59206" marT="0" marB="0" anchor="ctr"/>
                </a:tc>
                <a:tc>
                  <a:txBody>
                    <a:bodyPr/>
                    <a:lstStyle/>
                    <a:p>
                      <a:pPr indent="2540" algn="ctr"/>
                      <a:r>
                        <a:rPr lang="en-US" sz="1000" dirty="0">
                          <a:effectLst/>
                        </a:rPr>
                        <a:t>111</a:t>
                      </a:r>
                      <a:endParaRPr lang="en-US" sz="1000" dirty="0">
                        <a:effectLst/>
                        <a:latin typeface="Calibri"/>
                        <a:cs typeface="Times New Roman"/>
                      </a:endParaRPr>
                    </a:p>
                  </a:txBody>
                  <a:tcPr marL="59206" marR="59206" marT="0" marB="0" anchor="ctr"/>
                </a:tc>
                <a:tc>
                  <a:txBody>
                    <a:bodyPr/>
                    <a:lstStyle/>
                    <a:p>
                      <a:pPr algn="ctr"/>
                      <a:endParaRPr lang="en-US" sz="1000" dirty="0">
                        <a:effectLst/>
                        <a:latin typeface="Calibri"/>
                        <a:cs typeface="Times New Roman"/>
                      </a:endParaRPr>
                    </a:p>
                  </a:txBody>
                  <a:tcPr marL="59206" marR="59206" marT="0" marB="0" anchor="ctr"/>
                </a:tc>
                <a:tc>
                  <a:txBody>
                    <a:bodyPr/>
                    <a:lstStyle/>
                    <a:p>
                      <a:pPr indent="-35560" algn="ctr"/>
                      <a:r>
                        <a:rPr lang="es-VE" sz="1000">
                          <a:effectLst/>
                        </a:rPr>
                        <a:t>Inspección y aprobación, instalación y uso, acceso y espacios referidos a conductores y equipos eléctricos e instalaciones.</a:t>
                      </a:r>
                      <a:endParaRPr lang="en-US" sz="1000">
                        <a:effectLst/>
                        <a:latin typeface="Calibri"/>
                        <a:cs typeface="Times New Roman"/>
                      </a:endParaRPr>
                    </a:p>
                  </a:txBody>
                  <a:tcPr marL="59206" marR="59206" marT="0" marB="0" anchor="ctr"/>
                </a:tc>
                <a:tc>
                  <a:txBody>
                    <a:bodyPr/>
                    <a:lstStyle/>
                    <a:p>
                      <a:pPr algn="ctr"/>
                      <a:r>
                        <a:rPr lang="es-VE" sz="1000">
                          <a:effectLst/>
                        </a:rPr>
                        <a:t> </a:t>
                      </a:r>
                      <a:endParaRPr lang="en-US" sz="1000">
                        <a:effectLst/>
                        <a:latin typeface="Calibri"/>
                        <a:cs typeface="Times New Roman"/>
                      </a:endParaRPr>
                    </a:p>
                  </a:txBody>
                  <a:tcPr marL="59206" marR="59206" marT="0" marB="0" anchor="ctr"/>
                </a:tc>
                <a:extLst>
                  <a:ext uri="{0D108BD9-81ED-4DB2-BD59-A6C34878D82A}">
                    <a16:rowId xmlns="" xmlns:a16="http://schemas.microsoft.com/office/drawing/2014/main" val="10002"/>
                  </a:ext>
                </a:extLst>
              </a:tr>
              <a:tr h="825680">
                <a:tc vMerge="1">
                  <a:txBody>
                    <a:bodyPr/>
                    <a:lstStyle/>
                    <a:p>
                      <a:endParaRPr lang="en-US"/>
                    </a:p>
                  </a:txBody>
                  <a:tcPr/>
                </a:tc>
                <a:tc>
                  <a:txBody>
                    <a:bodyPr/>
                    <a:lstStyle/>
                    <a:p>
                      <a:pPr algn="ctr"/>
                      <a:r>
                        <a:rPr lang="en-US" sz="1000">
                          <a:effectLst/>
                        </a:rPr>
                        <a:t>2</a:t>
                      </a:r>
                      <a:endParaRPr lang="en-US" sz="1000">
                        <a:effectLst/>
                        <a:latin typeface="Calibri"/>
                        <a:cs typeface="Times New Roman"/>
                      </a:endParaRPr>
                    </a:p>
                  </a:txBody>
                  <a:tcPr marL="59206" marR="59206" marT="0" marB="0" anchor="ctr"/>
                </a:tc>
                <a:tc>
                  <a:txBody>
                    <a:bodyPr/>
                    <a:lstStyle/>
                    <a:p>
                      <a:pPr indent="2540" algn="ctr"/>
                      <a:r>
                        <a:rPr lang="en-US" sz="1000">
                          <a:effectLst/>
                        </a:rPr>
                        <a:t>200-299</a:t>
                      </a:r>
                      <a:endParaRPr lang="en-US" sz="1000">
                        <a:effectLst/>
                        <a:latin typeface="Calibri"/>
                        <a:cs typeface="Times New Roman"/>
                      </a:endParaRPr>
                    </a:p>
                  </a:txBody>
                  <a:tcPr marL="59206" marR="59206" marT="0" marB="0" anchor="ctr"/>
                </a:tc>
                <a:tc>
                  <a:txBody>
                    <a:bodyPr/>
                    <a:lstStyle/>
                    <a:p>
                      <a:pPr algn="ctr"/>
                      <a:endParaRPr lang="en-US" sz="1000" dirty="0">
                        <a:effectLst/>
                        <a:latin typeface="Calibri"/>
                        <a:cs typeface="Times New Roman"/>
                      </a:endParaRPr>
                    </a:p>
                  </a:txBody>
                  <a:tcPr marL="59206" marR="59206" marT="0" marB="0" anchor="ctr"/>
                </a:tc>
                <a:tc>
                  <a:txBody>
                    <a:bodyPr/>
                    <a:lstStyle/>
                    <a:p>
                      <a:pPr indent="-35560" algn="ctr"/>
                      <a:r>
                        <a:rPr lang="es-VE" sz="1000">
                          <a:effectLst/>
                        </a:rPr>
                        <a:t>Disposiciones generales y aplicación de Conductores puestos a tierra, Circuitos ramales, alimentadores, acometidas.</a:t>
                      </a:r>
                      <a:endParaRPr lang="en-US" sz="1000">
                        <a:effectLst/>
                      </a:endParaRPr>
                    </a:p>
                    <a:p>
                      <a:pPr indent="-35560" algn="ctr"/>
                      <a:r>
                        <a:rPr lang="es-VE" sz="1000">
                          <a:effectLst/>
                        </a:rPr>
                        <a:t> </a:t>
                      </a:r>
                      <a:endParaRPr lang="en-US" sz="1000">
                        <a:effectLst/>
                        <a:latin typeface="Calibri"/>
                        <a:cs typeface="Times New Roman"/>
                      </a:endParaRPr>
                    </a:p>
                  </a:txBody>
                  <a:tcPr marL="59206" marR="59206" marT="0" marB="0" anchor="ctr"/>
                </a:tc>
                <a:tc>
                  <a:txBody>
                    <a:bodyPr/>
                    <a:lstStyle/>
                    <a:p>
                      <a:pPr algn="ctr"/>
                      <a:r>
                        <a:rPr lang="es-VE" sz="1000">
                          <a:effectLst/>
                        </a:rPr>
                        <a:t>Aislamiento, Continuidad, Aterrizamiento, caída de tensión, capacidad del conductor.</a:t>
                      </a:r>
                      <a:endParaRPr lang="en-US" sz="1000">
                        <a:effectLst/>
                        <a:latin typeface="Calibri"/>
                        <a:cs typeface="Times New Roman"/>
                      </a:endParaRPr>
                    </a:p>
                  </a:txBody>
                  <a:tcPr marL="59206" marR="59206" marT="0" marB="0" anchor="ctr"/>
                </a:tc>
                <a:extLst>
                  <a:ext uri="{0D108BD9-81ED-4DB2-BD59-A6C34878D82A}">
                    <a16:rowId xmlns="" xmlns:a16="http://schemas.microsoft.com/office/drawing/2014/main" val="10003"/>
                  </a:ext>
                </a:extLst>
              </a:tr>
              <a:tr h="591738">
                <a:tc vMerge="1">
                  <a:txBody>
                    <a:bodyPr/>
                    <a:lstStyle/>
                    <a:p>
                      <a:endParaRPr lang="en-US"/>
                    </a:p>
                  </a:txBody>
                  <a:tcPr/>
                </a:tc>
                <a:tc>
                  <a:txBody>
                    <a:bodyPr/>
                    <a:lstStyle/>
                    <a:p>
                      <a:pPr algn="ctr"/>
                      <a:r>
                        <a:rPr lang="en-US" sz="1000">
                          <a:effectLst/>
                        </a:rPr>
                        <a:t>3</a:t>
                      </a:r>
                      <a:endParaRPr lang="en-US" sz="1000">
                        <a:effectLst/>
                        <a:latin typeface="Calibri"/>
                        <a:cs typeface="Times New Roman"/>
                      </a:endParaRPr>
                    </a:p>
                  </a:txBody>
                  <a:tcPr marL="59206" marR="59206" marT="0" marB="0" anchor="ctr"/>
                </a:tc>
                <a:tc>
                  <a:txBody>
                    <a:bodyPr/>
                    <a:lstStyle/>
                    <a:p>
                      <a:pPr indent="2540" algn="ctr"/>
                      <a:r>
                        <a:rPr lang="en-US" sz="1000">
                          <a:effectLst/>
                        </a:rPr>
                        <a:t>300-399</a:t>
                      </a:r>
                      <a:endParaRPr lang="en-US" sz="1000">
                        <a:effectLst/>
                        <a:latin typeface="Calibri"/>
                        <a:cs typeface="Times New Roman"/>
                      </a:endParaRPr>
                    </a:p>
                  </a:txBody>
                  <a:tcPr marL="59206" marR="59206" marT="0" marB="0" anchor="ctr"/>
                </a:tc>
                <a:tc>
                  <a:txBody>
                    <a:bodyPr/>
                    <a:lstStyle/>
                    <a:p>
                      <a:pPr algn="ctr"/>
                      <a:endParaRPr lang="en-US" sz="1000" dirty="0">
                        <a:effectLst/>
                        <a:latin typeface="Calibri"/>
                        <a:cs typeface="Times New Roman"/>
                      </a:endParaRPr>
                    </a:p>
                  </a:txBody>
                  <a:tcPr marL="59206" marR="59206" marT="0" marB="0" anchor="ctr"/>
                </a:tc>
                <a:tc>
                  <a:txBody>
                    <a:bodyPr/>
                    <a:lstStyle/>
                    <a:p>
                      <a:pPr indent="-35560" algn="ctr"/>
                      <a:r>
                        <a:rPr lang="es-VE" sz="1000" dirty="0">
                          <a:effectLst/>
                        </a:rPr>
                        <a:t>Requisitos generales, aplicación y especificaciones de construcción materiales y componentes eléctricos</a:t>
                      </a:r>
                      <a:endParaRPr lang="en-US" sz="1000" dirty="0">
                        <a:effectLst/>
                        <a:latin typeface="Calibri"/>
                        <a:cs typeface="Times New Roman"/>
                      </a:endParaRPr>
                    </a:p>
                  </a:txBody>
                  <a:tcPr marL="59206" marR="59206" marT="0" marB="0" anchor="ctr"/>
                </a:tc>
                <a:tc>
                  <a:txBody>
                    <a:bodyPr/>
                    <a:lstStyle/>
                    <a:p>
                      <a:pPr algn="ctr"/>
                      <a:r>
                        <a:rPr lang="en-US" sz="1000">
                          <a:effectLst/>
                        </a:rPr>
                        <a:t>Tuberías, alimentadores, circuitos ramales</a:t>
                      </a:r>
                      <a:endParaRPr lang="en-US" sz="1000">
                        <a:effectLst/>
                        <a:latin typeface="Calibri"/>
                        <a:cs typeface="Times New Roman"/>
                      </a:endParaRPr>
                    </a:p>
                  </a:txBody>
                  <a:tcPr marL="59206" marR="59206" marT="0" marB="0" anchor="ctr"/>
                </a:tc>
                <a:extLst>
                  <a:ext uri="{0D108BD9-81ED-4DB2-BD59-A6C34878D82A}">
                    <a16:rowId xmlns="" xmlns:a16="http://schemas.microsoft.com/office/drawing/2014/main" val="10004"/>
                  </a:ext>
                </a:extLst>
              </a:tr>
              <a:tr h="591738">
                <a:tc vMerge="1">
                  <a:txBody>
                    <a:bodyPr/>
                    <a:lstStyle/>
                    <a:p>
                      <a:endParaRPr lang="en-US"/>
                    </a:p>
                  </a:txBody>
                  <a:tcPr/>
                </a:tc>
                <a:tc>
                  <a:txBody>
                    <a:bodyPr/>
                    <a:lstStyle/>
                    <a:p>
                      <a:pPr algn="ctr"/>
                      <a:r>
                        <a:rPr lang="en-US" sz="1000">
                          <a:effectLst/>
                        </a:rPr>
                        <a:t>4</a:t>
                      </a:r>
                      <a:endParaRPr lang="en-US" sz="1000">
                        <a:effectLst/>
                        <a:latin typeface="Calibri"/>
                        <a:cs typeface="Times New Roman"/>
                      </a:endParaRPr>
                    </a:p>
                  </a:txBody>
                  <a:tcPr marL="59206" marR="59206" marT="0" marB="0" anchor="ctr"/>
                </a:tc>
                <a:tc>
                  <a:txBody>
                    <a:bodyPr/>
                    <a:lstStyle/>
                    <a:p>
                      <a:pPr indent="2540" algn="ctr"/>
                      <a:r>
                        <a:rPr lang="en-US" sz="1000">
                          <a:effectLst/>
                        </a:rPr>
                        <a:t>400-499</a:t>
                      </a:r>
                      <a:endParaRPr lang="en-US" sz="1000">
                        <a:effectLst/>
                        <a:latin typeface="Calibri"/>
                        <a:cs typeface="Times New Roman"/>
                      </a:endParaRPr>
                    </a:p>
                  </a:txBody>
                  <a:tcPr marL="59206" marR="59206" marT="0" marB="0" anchor="ctr"/>
                </a:tc>
                <a:tc>
                  <a:txBody>
                    <a:bodyPr/>
                    <a:lstStyle/>
                    <a:p>
                      <a:pPr algn="ctr"/>
                      <a:endParaRPr lang="en-US" sz="1000">
                        <a:effectLst/>
                        <a:latin typeface="Calibri"/>
                        <a:cs typeface="Times New Roman"/>
                      </a:endParaRPr>
                    </a:p>
                  </a:txBody>
                  <a:tcPr marL="59206" marR="59206" marT="0" marB="0" anchor="ctr"/>
                </a:tc>
                <a:tc>
                  <a:txBody>
                    <a:bodyPr/>
                    <a:lstStyle/>
                    <a:p>
                      <a:pPr indent="-35560" algn="ctr"/>
                      <a:r>
                        <a:rPr lang="es-VE" sz="1000" dirty="0">
                          <a:effectLst/>
                        </a:rPr>
                        <a:t>Requisitos generales, aplicación y especificaciones de construcción de equipos eléctricos</a:t>
                      </a:r>
                      <a:endParaRPr lang="en-US" sz="1000" dirty="0">
                        <a:effectLst/>
                        <a:latin typeface="Calibri"/>
                        <a:cs typeface="Times New Roman"/>
                      </a:endParaRPr>
                    </a:p>
                  </a:txBody>
                  <a:tcPr marL="59206" marR="59206" marT="0" marB="0" anchor="ctr"/>
                </a:tc>
                <a:tc>
                  <a:txBody>
                    <a:bodyPr/>
                    <a:lstStyle/>
                    <a:p>
                      <a:pPr algn="ctr"/>
                      <a:r>
                        <a:rPr lang="es-VE" sz="1000">
                          <a:effectLst/>
                        </a:rPr>
                        <a:t>Tomacorrientes, interruptores, luminarias, motores, AC.</a:t>
                      </a:r>
                      <a:endParaRPr lang="en-US" sz="1000">
                        <a:effectLst/>
                        <a:latin typeface="Calibri"/>
                        <a:cs typeface="Times New Roman"/>
                      </a:endParaRPr>
                    </a:p>
                  </a:txBody>
                  <a:tcPr marL="59206" marR="59206" marT="0" marB="0" anchor="ctr"/>
                </a:tc>
                <a:extLst>
                  <a:ext uri="{0D108BD9-81ED-4DB2-BD59-A6C34878D82A}">
                    <a16:rowId xmlns="" xmlns:a16="http://schemas.microsoft.com/office/drawing/2014/main" val="10005"/>
                  </a:ext>
                </a:extLst>
              </a:tr>
              <a:tr h="688067">
                <a:tc rowSpan="3">
                  <a:txBody>
                    <a:bodyPr/>
                    <a:lstStyle/>
                    <a:p>
                      <a:pPr algn="ctr"/>
                      <a:r>
                        <a:rPr lang="en-US" sz="1000">
                          <a:effectLst/>
                        </a:rPr>
                        <a:t>Aplicaciones suplemetarias o modificaciones</a:t>
                      </a:r>
                      <a:endParaRPr lang="en-US" sz="1000">
                        <a:effectLst/>
                        <a:latin typeface="Calibri"/>
                        <a:cs typeface="Times New Roman"/>
                      </a:endParaRPr>
                    </a:p>
                  </a:txBody>
                  <a:tcPr marL="59206" marR="59206" marT="0" marB="0" anchor="ctr"/>
                </a:tc>
                <a:tc>
                  <a:txBody>
                    <a:bodyPr/>
                    <a:lstStyle/>
                    <a:p>
                      <a:pPr algn="ctr"/>
                      <a:r>
                        <a:rPr lang="en-US" sz="1000">
                          <a:effectLst/>
                        </a:rPr>
                        <a:t>5</a:t>
                      </a:r>
                      <a:endParaRPr lang="en-US" sz="1000">
                        <a:effectLst/>
                        <a:latin typeface="Calibri"/>
                        <a:cs typeface="Times New Roman"/>
                      </a:endParaRPr>
                    </a:p>
                  </a:txBody>
                  <a:tcPr marL="59206" marR="59206" marT="0" marB="0" anchor="ctr"/>
                </a:tc>
                <a:tc>
                  <a:txBody>
                    <a:bodyPr/>
                    <a:lstStyle/>
                    <a:p>
                      <a:pPr indent="2540" algn="ctr"/>
                      <a:r>
                        <a:rPr lang="en-US" sz="1000">
                          <a:effectLst/>
                        </a:rPr>
                        <a:t>500-599</a:t>
                      </a:r>
                      <a:endParaRPr lang="en-US" sz="1000">
                        <a:effectLst/>
                        <a:latin typeface="Calibri"/>
                        <a:cs typeface="Times New Roman"/>
                      </a:endParaRPr>
                    </a:p>
                  </a:txBody>
                  <a:tcPr marL="59206" marR="59206" marT="0" marB="0" anchor="ctr"/>
                </a:tc>
                <a:tc>
                  <a:txBody>
                    <a:bodyPr/>
                    <a:lstStyle/>
                    <a:p>
                      <a:pPr algn="ctr"/>
                      <a:endParaRPr lang="en-US" sz="1000">
                        <a:effectLst/>
                        <a:latin typeface="Calibri"/>
                        <a:cs typeface="Times New Roman"/>
                      </a:endParaRPr>
                    </a:p>
                  </a:txBody>
                  <a:tcPr marL="59206" marR="59206" marT="0" marB="0" anchor="ctr"/>
                </a:tc>
                <a:tc>
                  <a:txBody>
                    <a:bodyPr/>
                    <a:lstStyle/>
                    <a:p>
                      <a:pPr indent="-35560" algn="ctr"/>
                      <a:r>
                        <a:rPr lang="es-VE" sz="1000" dirty="0">
                          <a:effectLst/>
                        </a:rPr>
                        <a:t>Clasificación, característica y especificación de lugares según el nivel de riesgo existente</a:t>
                      </a:r>
                      <a:endParaRPr lang="en-US" sz="1000" dirty="0">
                        <a:effectLst/>
                        <a:latin typeface="Calibri"/>
                        <a:cs typeface="Times New Roman"/>
                      </a:endParaRPr>
                    </a:p>
                  </a:txBody>
                  <a:tcPr marL="59206" marR="59206" marT="0" marB="0" anchor="ctr"/>
                </a:tc>
                <a:tc>
                  <a:txBody>
                    <a:bodyPr/>
                    <a:lstStyle/>
                    <a:p>
                      <a:pPr algn="ctr"/>
                      <a:r>
                        <a:rPr lang="es-VE" sz="1000">
                          <a:effectLst/>
                        </a:rPr>
                        <a:t>Tarimas, teatros, estudios de cine, gasolineras, marinas, hospitales, hangares</a:t>
                      </a:r>
                      <a:endParaRPr lang="en-US" sz="1000">
                        <a:effectLst/>
                        <a:latin typeface="Calibri"/>
                        <a:cs typeface="Times New Roman"/>
                      </a:endParaRPr>
                    </a:p>
                  </a:txBody>
                  <a:tcPr marL="59206" marR="59206" marT="0" marB="0" anchor="ctr"/>
                </a:tc>
                <a:extLst>
                  <a:ext uri="{0D108BD9-81ED-4DB2-BD59-A6C34878D82A}">
                    <a16:rowId xmlns="" xmlns:a16="http://schemas.microsoft.com/office/drawing/2014/main" val="10006"/>
                  </a:ext>
                </a:extLst>
              </a:tr>
              <a:tr h="963294">
                <a:tc vMerge="1">
                  <a:txBody>
                    <a:bodyPr/>
                    <a:lstStyle/>
                    <a:p>
                      <a:endParaRPr lang="en-US"/>
                    </a:p>
                  </a:txBody>
                  <a:tcPr/>
                </a:tc>
                <a:tc>
                  <a:txBody>
                    <a:bodyPr/>
                    <a:lstStyle/>
                    <a:p>
                      <a:pPr algn="ctr"/>
                      <a:r>
                        <a:rPr lang="en-US" sz="1000">
                          <a:effectLst/>
                        </a:rPr>
                        <a:t>6</a:t>
                      </a:r>
                      <a:endParaRPr lang="en-US" sz="1000">
                        <a:effectLst/>
                        <a:latin typeface="Calibri"/>
                        <a:cs typeface="Times New Roman"/>
                      </a:endParaRPr>
                    </a:p>
                  </a:txBody>
                  <a:tcPr marL="59206" marR="59206" marT="0" marB="0" anchor="ctr"/>
                </a:tc>
                <a:tc>
                  <a:txBody>
                    <a:bodyPr/>
                    <a:lstStyle/>
                    <a:p>
                      <a:pPr indent="2540" algn="ctr"/>
                      <a:r>
                        <a:rPr lang="en-US" sz="1000">
                          <a:effectLst/>
                        </a:rPr>
                        <a:t>600-699</a:t>
                      </a:r>
                      <a:endParaRPr lang="en-US" sz="1000">
                        <a:effectLst/>
                        <a:latin typeface="Calibri"/>
                        <a:cs typeface="Times New Roman"/>
                      </a:endParaRPr>
                    </a:p>
                  </a:txBody>
                  <a:tcPr marL="59206" marR="59206" marT="0" marB="0" anchor="ctr"/>
                </a:tc>
                <a:tc>
                  <a:txBody>
                    <a:bodyPr/>
                    <a:lstStyle/>
                    <a:p>
                      <a:pPr algn="ctr"/>
                      <a:endParaRPr lang="en-US" sz="1000">
                        <a:effectLst/>
                        <a:latin typeface="Calibri"/>
                        <a:cs typeface="Times New Roman"/>
                      </a:endParaRPr>
                    </a:p>
                  </a:txBody>
                  <a:tcPr marL="59206" marR="59206" marT="0" marB="0" anchor="ctr"/>
                </a:tc>
                <a:tc>
                  <a:txBody>
                    <a:bodyPr/>
                    <a:lstStyle/>
                    <a:p>
                      <a:pPr indent="-35560" algn="ctr"/>
                      <a:r>
                        <a:rPr lang="es-VE" sz="1000" dirty="0">
                          <a:effectLst/>
                        </a:rPr>
                        <a:t>Requisitos</a:t>
                      </a:r>
                      <a:endParaRPr lang="en-US" sz="1000" dirty="0">
                        <a:effectLst/>
                      </a:endParaRPr>
                    </a:p>
                    <a:p>
                      <a:pPr indent="-35560" algn="ctr"/>
                      <a:r>
                        <a:rPr lang="es-VE" sz="1000" dirty="0">
                          <a:effectLst/>
                        </a:rPr>
                        <a:t>Generales,  aprobación, instalación, especificaciones y  uso</a:t>
                      </a:r>
                      <a:endParaRPr lang="en-US" sz="1000" dirty="0">
                        <a:effectLst/>
                        <a:latin typeface="Calibri"/>
                        <a:cs typeface="Times New Roman"/>
                      </a:endParaRPr>
                    </a:p>
                  </a:txBody>
                  <a:tcPr marL="59206" marR="59206" marT="0" marB="0" anchor="ctr"/>
                </a:tc>
                <a:tc>
                  <a:txBody>
                    <a:bodyPr/>
                    <a:lstStyle/>
                    <a:p>
                      <a:pPr algn="ctr"/>
                      <a:r>
                        <a:rPr lang="es-VE" sz="1000" dirty="0">
                          <a:effectLst/>
                        </a:rPr>
                        <a:t>Lámparas de Descarga, LED, vehículos eléctricos, sonido, fotocelda, equipo RX, equipos maquinaria industrial</a:t>
                      </a:r>
                      <a:endParaRPr lang="en-US" sz="1000" dirty="0">
                        <a:effectLst/>
                        <a:latin typeface="Calibri"/>
                        <a:cs typeface="Times New Roman"/>
                      </a:endParaRPr>
                    </a:p>
                  </a:txBody>
                  <a:tcPr marL="59206" marR="59206" marT="0" marB="0" anchor="ctr"/>
                </a:tc>
                <a:extLst>
                  <a:ext uri="{0D108BD9-81ED-4DB2-BD59-A6C34878D82A}">
                    <a16:rowId xmlns="" xmlns:a16="http://schemas.microsoft.com/office/drawing/2014/main" val="10007"/>
                  </a:ext>
                </a:extLst>
              </a:tr>
              <a:tr h="412840">
                <a:tc vMerge="1">
                  <a:txBody>
                    <a:bodyPr/>
                    <a:lstStyle/>
                    <a:p>
                      <a:endParaRPr lang="en-US"/>
                    </a:p>
                  </a:txBody>
                  <a:tcPr/>
                </a:tc>
                <a:tc>
                  <a:txBody>
                    <a:bodyPr/>
                    <a:lstStyle/>
                    <a:p>
                      <a:pPr algn="ctr"/>
                      <a:r>
                        <a:rPr lang="en-US" sz="1000">
                          <a:effectLst/>
                        </a:rPr>
                        <a:t>7</a:t>
                      </a:r>
                      <a:endParaRPr lang="en-US" sz="1000">
                        <a:effectLst/>
                        <a:latin typeface="Calibri"/>
                        <a:cs typeface="Times New Roman"/>
                      </a:endParaRPr>
                    </a:p>
                  </a:txBody>
                  <a:tcPr marL="59206" marR="59206" marT="0" marB="0" anchor="ctr"/>
                </a:tc>
                <a:tc>
                  <a:txBody>
                    <a:bodyPr/>
                    <a:lstStyle/>
                    <a:p>
                      <a:pPr indent="2540" algn="ctr"/>
                      <a:r>
                        <a:rPr lang="en-US" sz="1000">
                          <a:effectLst/>
                        </a:rPr>
                        <a:t>700-799</a:t>
                      </a:r>
                      <a:endParaRPr lang="en-US" sz="1000">
                        <a:effectLst/>
                        <a:latin typeface="Calibri"/>
                        <a:cs typeface="Times New Roman"/>
                      </a:endParaRPr>
                    </a:p>
                  </a:txBody>
                  <a:tcPr marL="59206" marR="59206" marT="0" marB="0" anchor="ctr"/>
                </a:tc>
                <a:tc>
                  <a:txBody>
                    <a:bodyPr/>
                    <a:lstStyle/>
                    <a:p>
                      <a:pPr algn="ctr"/>
                      <a:endParaRPr lang="en-US" sz="1000">
                        <a:effectLst/>
                        <a:latin typeface="Calibri"/>
                        <a:cs typeface="Times New Roman"/>
                      </a:endParaRPr>
                    </a:p>
                  </a:txBody>
                  <a:tcPr marL="59206" marR="59206" marT="0" marB="0" anchor="ctr"/>
                </a:tc>
                <a:tc>
                  <a:txBody>
                    <a:bodyPr/>
                    <a:lstStyle/>
                    <a:p>
                      <a:pPr indent="-35560" algn="ctr"/>
                      <a:r>
                        <a:rPr lang="en-US" sz="1000">
                          <a:effectLst/>
                        </a:rPr>
                        <a:t>Sistemas de emergencia</a:t>
                      </a:r>
                      <a:endParaRPr lang="en-US" sz="1000">
                        <a:effectLst/>
                        <a:latin typeface="Calibri"/>
                        <a:cs typeface="Times New Roman"/>
                      </a:endParaRPr>
                    </a:p>
                  </a:txBody>
                  <a:tcPr marL="59206" marR="59206" marT="0" marB="0" anchor="ctr"/>
                </a:tc>
                <a:tc>
                  <a:txBody>
                    <a:bodyPr/>
                    <a:lstStyle/>
                    <a:p>
                      <a:pPr algn="ctr"/>
                      <a:r>
                        <a:rPr lang="en-US" sz="1000" dirty="0" err="1">
                          <a:effectLst/>
                        </a:rPr>
                        <a:t>Plantas</a:t>
                      </a:r>
                      <a:r>
                        <a:rPr lang="en-US" sz="1000" dirty="0">
                          <a:effectLst/>
                        </a:rPr>
                        <a:t> </a:t>
                      </a:r>
                      <a:r>
                        <a:rPr lang="en-US" sz="1000" dirty="0" err="1">
                          <a:effectLst/>
                        </a:rPr>
                        <a:t>generadoras</a:t>
                      </a:r>
                      <a:r>
                        <a:rPr lang="en-US" sz="1000" dirty="0">
                          <a:effectLst/>
                        </a:rPr>
                        <a:t>, </a:t>
                      </a:r>
                      <a:r>
                        <a:rPr lang="en-US" sz="1000" dirty="0" err="1">
                          <a:effectLst/>
                        </a:rPr>
                        <a:t>fibra</a:t>
                      </a:r>
                      <a:r>
                        <a:rPr lang="en-US" sz="1000" dirty="0">
                          <a:effectLst/>
                        </a:rPr>
                        <a:t> </a:t>
                      </a:r>
                      <a:r>
                        <a:rPr lang="en-US" sz="1000" dirty="0" err="1">
                          <a:effectLst/>
                        </a:rPr>
                        <a:t>óptica</a:t>
                      </a:r>
                      <a:r>
                        <a:rPr lang="en-US" sz="1000" dirty="0">
                          <a:effectLst/>
                        </a:rPr>
                        <a:t>.</a:t>
                      </a:r>
                      <a:endParaRPr lang="en-US" sz="1000" dirty="0">
                        <a:effectLst/>
                        <a:latin typeface="Calibri"/>
                        <a:cs typeface="Times New Roman"/>
                      </a:endParaRPr>
                    </a:p>
                  </a:txBody>
                  <a:tcPr marL="59206" marR="59206" marT="0" marB="0" anchor="ctr"/>
                </a:tc>
                <a:extLst>
                  <a:ext uri="{0D108BD9-81ED-4DB2-BD59-A6C34878D82A}">
                    <a16:rowId xmlns="" xmlns:a16="http://schemas.microsoft.com/office/drawing/2014/main" val="10008"/>
                  </a:ext>
                </a:extLst>
              </a:tr>
              <a:tr h="412840">
                <a:tc>
                  <a:txBody>
                    <a:bodyPr/>
                    <a:lstStyle/>
                    <a:p>
                      <a:pPr algn="ctr"/>
                      <a:r>
                        <a:rPr lang="en-US" sz="1000">
                          <a:effectLst/>
                        </a:rPr>
                        <a:t>Sistemas de Comunicación</a:t>
                      </a:r>
                      <a:endParaRPr lang="en-US" sz="1000">
                        <a:effectLst/>
                        <a:latin typeface="Calibri"/>
                        <a:cs typeface="Times New Roman"/>
                      </a:endParaRPr>
                    </a:p>
                  </a:txBody>
                  <a:tcPr marL="59206" marR="59206" marT="0" marB="0" anchor="ctr"/>
                </a:tc>
                <a:tc>
                  <a:txBody>
                    <a:bodyPr/>
                    <a:lstStyle/>
                    <a:p>
                      <a:pPr algn="ctr"/>
                      <a:r>
                        <a:rPr lang="en-US" sz="1000">
                          <a:effectLst/>
                        </a:rPr>
                        <a:t>8</a:t>
                      </a:r>
                      <a:endParaRPr lang="en-US" sz="1000">
                        <a:effectLst/>
                        <a:latin typeface="Calibri"/>
                        <a:cs typeface="Times New Roman"/>
                      </a:endParaRPr>
                    </a:p>
                  </a:txBody>
                  <a:tcPr marL="59206" marR="59206" marT="0" marB="0" anchor="ctr"/>
                </a:tc>
                <a:tc>
                  <a:txBody>
                    <a:bodyPr/>
                    <a:lstStyle/>
                    <a:p>
                      <a:pPr indent="2540" algn="ctr"/>
                      <a:r>
                        <a:rPr lang="en-US" sz="1000">
                          <a:effectLst/>
                        </a:rPr>
                        <a:t>800-899</a:t>
                      </a:r>
                      <a:endParaRPr lang="en-US" sz="1000">
                        <a:effectLst/>
                        <a:latin typeface="Calibri"/>
                        <a:cs typeface="Times New Roman"/>
                      </a:endParaRPr>
                    </a:p>
                  </a:txBody>
                  <a:tcPr marL="59206" marR="59206" marT="0" marB="0" anchor="ctr"/>
                </a:tc>
                <a:tc>
                  <a:txBody>
                    <a:bodyPr/>
                    <a:lstStyle/>
                    <a:p>
                      <a:pPr algn="ctr"/>
                      <a:endParaRPr lang="en-US" sz="1000">
                        <a:effectLst/>
                        <a:latin typeface="Calibri"/>
                        <a:cs typeface="Times New Roman"/>
                      </a:endParaRPr>
                    </a:p>
                  </a:txBody>
                  <a:tcPr marL="59206" marR="59206" marT="0" marB="0" anchor="ctr"/>
                </a:tc>
                <a:tc>
                  <a:txBody>
                    <a:bodyPr/>
                    <a:lstStyle/>
                    <a:p>
                      <a:pPr indent="-35560" algn="ctr"/>
                      <a:r>
                        <a:rPr lang="en-US" sz="1000">
                          <a:effectLst/>
                        </a:rPr>
                        <a:t> </a:t>
                      </a:r>
                      <a:endParaRPr lang="en-US" sz="1000">
                        <a:effectLst/>
                        <a:latin typeface="Calibri"/>
                        <a:cs typeface="Times New Roman"/>
                      </a:endParaRPr>
                    </a:p>
                  </a:txBody>
                  <a:tcPr marL="59206" marR="59206" marT="0" marB="0" anchor="ctr"/>
                </a:tc>
                <a:tc>
                  <a:txBody>
                    <a:bodyPr/>
                    <a:lstStyle/>
                    <a:p>
                      <a:pPr algn="ctr"/>
                      <a:r>
                        <a:rPr lang="es-VE" sz="1000" dirty="0">
                          <a:effectLst/>
                        </a:rPr>
                        <a:t>Alarmas de incendio, teléfonos, antenas.</a:t>
                      </a:r>
                      <a:endParaRPr lang="en-US" sz="1000" dirty="0">
                        <a:effectLst/>
                        <a:latin typeface="Calibri"/>
                        <a:cs typeface="Times New Roman"/>
                      </a:endParaRPr>
                    </a:p>
                  </a:txBody>
                  <a:tcPr marL="59206" marR="59206" marT="0" marB="0" anchor="ctr"/>
                </a:tc>
                <a:extLst>
                  <a:ext uri="{0D108BD9-81ED-4DB2-BD59-A6C34878D82A}">
                    <a16:rowId xmlns="" xmlns:a16="http://schemas.microsoft.com/office/drawing/2014/main" val="10009"/>
                  </a:ext>
                </a:extLst>
              </a:tr>
              <a:tr h="443803">
                <a:tc>
                  <a:txBody>
                    <a:bodyPr/>
                    <a:lstStyle/>
                    <a:p>
                      <a:pPr algn="ctr"/>
                      <a:r>
                        <a:rPr lang="en-US" sz="1000">
                          <a:effectLst/>
                        </a:rPr>
                        <a:t>Información adicional no obligatoria</a:t>
                      </a:r>
                      <a:endParaRPr lang="en-US" sz="1000">
                        <a:effectLst/>
                        <a:latin typeface="Calibri"/>
                        <a:cs typeface="Times New Roman"/>
                      </a:endParaRPr>
                    </a:p>
                  </a:txBody>
                  <a:tcPr marL="59206" marR="59206" marT="0" marB="0" anchor="ctr"/>
                </a:tc>
                <a:tc>
                  <a:txBody>
                    <a:bodyPr/>
                    <a:lstStyle/>
                    <a:p>
                      <a:pPr algn="ctr"/>
                      <a:r>
                        <a:rPr lang="en-US" sz="1000">
                          <a:effectLst/>
                        </a:rPr>
                        <a:t>9</a:t>
                      </a:r>
                      <a:endParaRPr lang="en-US" sz="1000">
                        <a:effectLst/>
                        <a:latin typeface="Calibri"/>
                        <a:cs typeface="Times New Roman"/>
                      </a:endParaRPr>
                    </a:p>
                  </a:txBody>
                  <a:tcPr marL="59206" marR="59206" marT="0" marB="0" anchor="ctr"/>
                </a:tc>
                <a:tc>
                  <a:txBody>
                    <a:bodyPr/>
                    <a:lstStyle/>
                    <a:p>
                      <a:pPr indent="2540" algn="ctr"/>
                      <a:endParaRPr lang="en-US" sz="1000" dirty="0">
                        <a:effectLst/>
                        <a:latin typeface="Calibri"/>
                        <a:cs typeface="Times New Roman"/>
                      </a:endParaRPr>
                    </a:p>
                  </a:txBody>
                  <a:tcPr marL="59206" marR="59206" marT="0" marB="0" anchor="ctr"/>
                </a:tc>
                <a:tc>
                  <a:txBody>
                    <a:bodyPr/>
                    <a:lstStyle/>
                    <a:p>
                      <a:pPr algn="ctr"/>
                      <a:endParaRPr lang="en-US" sz="1000" dirty="0">
                        <a:effectLst/>
                        <a:latin typeface="Calibri"/>
                        <a:cs typeface="Times New Roman"/>
                      </a:endParaRPr>
                    </a:p>
                  </a:txBody>
                  <a:tcPr marL="59206" marR="59206" marT="0" marB="0" anchor="ctr"/>
                </a:tc>
                <a:tc>
                  <a:txBody>
                    <a:bodyPr/>
                    <a:lstStyle/>
                    <a:p>
                      <a:pPr indent="-35560" algn="ctr"/>
                      <a:r>
                        <a:rPr lang="en-US" sz="1000">
                          <a:effectLst/>
                        </a:rPr>
                        <a:t>Aplicable</a:t>
                      </a:r>
                    </a:p>
                    <a:p>
                      <a:pPr indent="-35560" algn="ctr"/>
                      <a:r>
                        <a:rPr lang="en-US" sz="1000">
                          <a:effectLst/>
                        </a:rPr>
                        <a:t>Según Referencias.</a:t>
                      </a:r>
                      <a:endParaRPr lang="en-US" sz="1000">
                        <a:effectLst/>
                        <a:latin typeface="Calibri"/>
                        <a:cs typeface="Times New Roman"/>
                      </a:endParaRPr>
                    </a:p>
                  </a:txBody>
                  <a:tcPr marL="59206" marR="59206" marT="0" marB="0" anchor="ctr"/>
                </a:tc>
                <a:tc>
                  <a:txBody>
                    <a:bodyPr/>
                    <a:lstStyle/>
                    <a:p>
                      <a:pPr algn="ctr"/>
                      <a:r>
                        <a:rPr lang="en-US" sz="1000" dirty="0" err="1">
                          <a:effectLst/>
                        </a:rPr>
                        <a:t>Ampacidad</a:t>
                      </a:r>
                      <a:r>
                        <a:rPr lang="en-US" sz="1000" dirty="0">
                          <a:effectLst/>
                        </a:rPr>
                        <a:t> de </a:t>
                      </a:r>
                      <a:r>
                        <a:rPr lang="en-US" sz="1000" dirty="0" err="1">
                          <a:effectLst/>
                        </a:rPr>
                        <a:t>los</a:t>
                      </a:r>
                      <a:r>
                        <a:rPr lang="en-US" sz="1000" dirty="0">
                          <a:effectLst/>
                        </a:rPr>
                        <a:t> </a:t>
                      </a:r>
                      <a:r>
                        <a:rPr lang="en-US" sz="1000" dirty="0" err="1">
                          <a:effectLst/>
                        </a:rPr>
                        <a:t>conductores</a:t>
                      </a:r>
                      <a:endParaRPr lang="en-US" sz="1000" dirty="0">
                        <a:effectLst/>
                        <a:latin typeface="Calibri"/>
                        <a:cs typeface="Times New Roman"/>
                      </a:endParaRPr>
                    </a:p>
                  </a:txBody>
                  <a:tcPr marL="59206" marR="59206" marT="0" marB="0" anchor="ctr"/>
                </a:tc>
                <a:extLst>
                  <a:ext uri="{0D108BD9-81ED-4DB2-BD59-A6C34878D82A}">
                    <a16:rowId xmlns="" xmlns:a16="http://schemas.microsoft.com/office/drawing/2014/main" val="10010"/>
                  </a:ext>
                </a:extLst>
              </a:tr>
            </a:tbl>
          </a:graphicData>
        </a:graphic>
      </p:graphicFrame>
    </p:spTree>
    <p:extLst>
      <p:ext uri="{BB962C8B-B14F-4D97-AF65-F5344CB8AC3E}">
        <p14:creationId xmlns:p14="http://schemas.microsoft.com/office/powerpoint/2010/main" val="33409886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rtl="0">
              <a:spcBef>
                <a:spcPct val="0"/>
              </a:spcBef>
            </a:pPr>
            <a:r>
              <a:rPr lang="es-VE" sz="2800" b="1" dirty="0">
                <a:solidFill>
                  <a:schemeClr val="tx2">
                    <a:lumMod val="60000"/>
                    <a:lumOff val="40000"/>
                  </a:schemeClr>
                </a:solidFill>
              </a:rPr>
              <a:t>Artículo 90.4 ¿Quiénes cumplen y hacen cumplir el “</a:t>
            </a:r>
            <a:r>
              <a:rPr lang="es-VE" sz="2800" b="1" dirty="0" err="1">
                <a:solidFill>
                  <a:schemeClr val="tx2">
                    <a:lumMod val="60000"/>
                    <a:lumOff val="40000"/>
                  </a:schemeClr>
                </a:solidFill>
              </a:rPr>
              <a:t>National</a:t>
            </a:r>
            <a:r>
              <a:rPr lang="es-VE" sz="2800" b="1" dirty="0">
                <a:solidFill>
                  <a:schemeClr val="tx2">
                    <a:lumMod val="60000"/>
                    <a:lumOff val="40000"/>
                  </a:schemeClr>
                </a:solidFill>
              </a:rPr>
              <a:t> </a:t>
            </a:r>
            <a:r>
              <a:rPr lang="es-VE" sz="2800" b="1" dirty="0" err="1">
                <a:solidFill>
                  <a:schemeClr val="tx2">
                    <a:lumMod val="60000"/>
                    <a:lumOff val="40000"/>
                  </a:schemeClr>
                </a:solidFill>
              </a:rPr>
              <a:t>Electrical</a:t>
            </a:r>
            <a:r>
              <a:rPr lang="es-VE" sz="2800" b="1" dirty="0">
                <a:solidFill>
                  <a:schemeClr val="tx2">
                    <a:lumMod val="60000"/>
                    <a:lumOff val="40000"/>
                  </a:schemeClr>
                </a:solidFill>
              </a:rPr>
              <a:t> </a:t>
            </a:r>
            <a:r>
              <a:rPr lang="es-VE" sz="2800" b="1" dirty="0" err="1">
                <a:solidFill>
                  <a:schemeClr val="tx2">
                    <a:lumMod val="60000"/>
                    <a:lumOff val="40000"/>
                  </a:schemeClr>
                </a:solidFill>
              </a:rPr>
              <a:t>Code</a:t>
            </a:r>
            <a:r>
              <a:rPr lang="es-VE" sz="2800" b="1" dirty="0">
                <a:solidFill>
                  <a:schemeClr val="tx2">
                    <a:lumMod val="60000"/>
                    <a:lumOff val="40000"/>
                  </a:schemeClr>
                </a:solidFill>
              </a:rPr>
              <a:t>” (NEC)? </a:t>
            </a:r>
            <a:r>
              <a:rPr lang="en-US" sz="2800" b="1" dirty="0">
                <a:solidFill>
                  <a:schemeClr val="tx2">
                    <a:lumMod val="60000"/>
                    <a:lumOff val="40000"/>
                  </a:schemeClr>
                </a:solidFill>
              </a:rPr>
              <a:t/>
            </a:r>
            <a:br>
              <a:rPr lang="en-US" sz="2800" b="1" dirty="0">
                <a:solidFill>
                  <a:schemeClr val="tx2">
                    <a:lumMod val="60000"/>
                    <a:lumOff val="40000"/>
                  </a:schemeClr>
                </a:solidFill>
              </a:rPr>
            </a:br>
            <a:endParaRPr lang="en-US" sz="2800" dirty="0">
              <a:solidFill>
                <a:schemeClr val="tx2">
                  <a:lumMod val="60000"/>
                  <a:lumOff val="40000"/>
                </a:schemeClr>
              </a:solidFill>
            </a:endParaRPr>
          </a:p>
        </p:txBody>
      </p:sp>
      <p:sp>
        <p:nvSpPr>
          <p:cNvPr id="3" name="Content Placeholder 2"/>
          <p:cNvSpPr>
            <a:spLocks noGrp="1"/>
          </p:cNvSpPr>
          <p:nvPr>
            <p:ph idx="1"/>
          </p:nvPr>
        </p:nvSpPr>
        <p:spPr>
          <a:xfrm>
            <a:off x="0" y="1371600"/>
            <a:ext cx="8839200" cy="4525963"/>
          </a:xfrm>
        </p:spPr>
        <p:txBody>
          <a:bodyPr>
            <a:noAutofit/>
          </a:bodyPr>
          <a:lstStyle/>
          <a:p>
            <a:pPr algn="just"/>
            <a:r>
              <a:rPr lang="es-VE" sz="2400" dirty="0"/>
              <a:t>Todas las instalaciones eléctricas nuevas y existentes, incluyendo los sistemas de señalización y de comunicaciones, deben de cumplir en forma obligatoria con lo dispuesto en el NEC. Sólo la </a:t>
            </a:r>
            <a:r>
              <a:rPr lang="es-VE" sz="2400" dirty="0">
                <a:solidFill>
                  <a:srgbClr val="FF0000"/>
                </a:solidFill>
              </a:rPr>
              <a:t>Autoridad Competente </a:t>
            </a:r>
            <a:r>
              <a:rPr lang="es-VE" sz="2400" dirty="0"/>
              <a:t>de la cuidad (AHJ) es responsable de hacer las interpretaciones de las reglas, las decisiones de aprobación de equipos y materiales y los permisos especiales definidos. Este Organismo puede conceder el cumplimiento de requisitos definidos en este Código NEC o permitir el uso de métodos sustitutivos, en aquellos casos que haya garantía de que se obtendrán objetivos equivalentes mediante el establecimiento y mantenimiento de medidas eficaces de seguridad. Si existen nuevos materiales, construcciones o productos la autoridad competente (AHJ) se encarga de su elaboración e interpretación y el uso del Código correspondiente en cada caso</a:t>
            </a:r>
            <a:endParaRPr lang="en-US" sz="2400" dirty="0"/>
          </a:p>
        </p:txBody>
      </p:sp>
      <p:sp>
        <p:nvSpPr>
          <p:cNvPr id="5" name="Slide Number Placeholder 4"/>
          <p:cNvSpPr>
            <a:spLocks noGrp="1"/>
          </p:cNvSpPr>
          <p:nvPr>
            <p:ph type="sldNum" sz="quarter" idx="12"/>
          </p:nvPr>
        </p:nvSpPr>
        <p:spPr/>
        <p:txBody>
          <a:bodyPr/>
          <a:lstStyle/>
          <a:p>
            <a:fld id="{E5E5CC78-AE78-49B6-9C3D-6A9161135E6E}" type="slidenum">
              <a:rPr lang="en-US" smtClean="0"/>
              <a:pPr/>
              <a:t>29</a:t>
            </a:fld>
            <a:endParaRPr lang="en-US"/>
          </a:p>
        </p:txBody>
      </p:sp>
    </p:spTree>
    <p:extLst>
      <p:ext uri="{BB962C8B-B14F-4D97-AF65-F5344CB8AC3E}">
        <p14:creationId xmlns:p14="http://schemas.microsoft.com/office/powerpoint/2010/main" val="2028094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x-none" dirty="0"/>
              <a:t>Objetivos del curso</a:t>
            </a:r>
            <a:endParaRPr lang="en-US" dirty="0"/>
          </a:p>
        </p:txBody>
      </p:sp>
      <p:sp>
        <p:nvSpPr>
          <p:cNvPr id="3" name="Content Placeholder 2"/>
          <p:cNvSpPr>
            <a:spLocks noGrp="1"/>
          </p:cNvSpPr>
          <p:nvPr>
            <p:ph idx="1"/>
          </p:nvPr>
        </p:nvSpPr>
        <p:spPr>
          <a:xfrm>
            <a:off x="152400" y="838200"/>
            <a:ext cx="8991600" cy="5562600"/>
          </a:xfrm>
        </p:spPr>
        <p:txBody>
          <a:bodyPr>
            <a:normAutofit fontScale="25000" lnSpcReduction="20000"/>
          </a:bodyPr>
          <a:lstStyle/>
          <a:p>
            <a:pPr marL="0" indent="0">
              <a:lnSpc>
                <a:spcPct val="120000"/>
              </a:lnSpc>
              <a:buNone/>
            </a:pPr>
            <a:r>
              <a:rPr lang="x-none" sz="7200" dirty="0">
                <a:solidFill>
                  <a:schemeClr val="tx2">
                    <a:lumMod val="60000"/>
                    <a:lumOff val="40000"/>
                  </a:schemeClr>
                </a:solidFill>
              </a:rPr>
              <a:t>Al finalizar este curso, los estudiantes deberán ser capaces de:</a:t>
            </a:r>
          </a:p>
          <a:p>
            <a:pPr>
              <a:lnSpc>
                <a:spcPct val="120000"/>
              </a:lnSpc>
            </a:pPr>
            <a:r>
              <a:rPr lang="x-none" sz="7200" dirty="0"/>
              <a:t>Familiarizarse con el código eléctrico y el código de construcción</a:t>
            </a:r>
          </a:p>
          <a:p>
            <a:pPr>
              <a:lnSpc>
                <a:spcPct val="120000"/>
              </a:lnSpc>
            </a:pPr>
            <a:r>
              <a:rPr lang="x-none" sz="7200" dirty="0"/>
              <a:t>Entender cómo la información del cableado eléctrico es llevada al electricista en una construcción</a:t>
            </a:r>
          </a:p>
          <a:p>
            <a:pPr>
              <a:lnSpc>
                <a:spcPct val="120000"/>
              </a:lnSpc>
            </a:pPr>
            <a:r>
              <a:rPr lang="x-none" sz="7200" dirty="0"/>
              <a:t>Definir los términos del NEC® relacionados con el aterramiento</a:t>
            </a:r>
          </a:p>
          <a:p>
            <a:pPr>
              <a:lnSpc>
                <a:spcPct val="120000"/>
              </a:lnSpc>
            </a:pPr>
            <a:r>
              <a:rPr lang="x-none" sz="7200" dirty="0"/>
              <a:t>Entender cómo determinar el máximo número de conductores permitido en una caja de tamaño dado, usando la regulación NEC®</a:t>
            </a:r>
            <a:endParaRPr lang="en-US" sz="7200" dirty="0"/>
          </a:p>
          <a:p>
            <a:pPr>
              <a:lnSpc>
                <a:spcPct val="120000"/>
              </a:lnSpc>
            </a:pPr>
            <a:r>
              <a:rPr lang="x-none" sz="7200" dirty="0"/>
              <a:t>Entender cómo determinar el máximo número de conductores permitido en una canalización (raceway), usando la regulación NEC®</a:t>
            </a:r>
          </a:p>
          <a:p>
            <a:pPr>
              <a:lnSpc>
                <a:spcPct val="120000"/>
              </a:lnSpc>
            </a:pPr>
            <a:r>
              <a:rPr lang="x-none" sz="7200" dirty="0"/>
              <a:t>Explicar los requerimientos del NEC® para el aterramiento (Grounding) y el puente equipotencial (Bounding)</a:t>
            </a:r>
          </a:p>
          <a:p>
            <a:pPr>
              <a:lnSpc>
                <a:spcPct val="120000"/>
              </a:lnSpc>
            </a:pPr>
            <a:r>
              <a:rPr lang="x-none" sz="7200" dirty="0"/>
              <a:t>Calcular el tamaño del conductor del alimentador (Feeder) y del circuito ramal (Branch circuit)</a:t>
            </a:r>
          </a:p>
          <a:p>
            <a:pPr>
              <a:lnSpc>
                <a:spcPct val="120000"/>
              </a:lnSpc>
            </a:pPr>
            <a:r>
              <a:rPr lang="x-none" sz="7200" dirty="0"/>
              <a:t>Entender las consideraciones de caida de voltaje de la NEC®</a:t>
            </a:r>
          </a:p>
          <a:p>
            <a:pPr algn="just">
              <a:lnSpc>
                <a:spcPct val="120000"/>
              </a:lnSpc>
              <a:spcBef>
                <a:spcPts val="0"/>
              </a:spcBef>
            </a:pPr>
            <a:r>
              <a:rPr lang="x-none" sz="7200" dirty="0"/>
              <a:t>Entender cómo calcular la protección de los devanados y derivaciones del alimentador y conductores del secundario de un transformador, usando el NEC®</a:t>
            </a:r>
          </a:p>
        </p:txBody>
      </p:sp>
      <p:sp>
        <p:nvSpPr>
          <p:cNvPr id="5" name="Slide Number Placeholder 4"/>
          <p:cNvSpPr>
            <a:spLocks noGrp="1"/>
          </p:cNvSpPr>
          <p:nvPr>
            <p:ph type="sldNum" sz="quarter" idx="12"/>
          </p:nvPr>
        </p:nvSpPr>
        <p:spPr/>
        <p:txBody>
          <a:bodyPr/>
          <a:lstStyle/>
          <a:p>
            <a:fld id="{E5E5CC78-AE78-49B6-9C3D-6A9161135E6E}" type="slidenum">
              <a:rPr lang="en-US" smtClean="0"/>
              <a:pPr/>
              <a:t>3</a:t>
            </a:fld>
            <a:endParaRPr lang="en-US"/>
          </a:p>
        </p:txBody>
      </p:sp>
    </p:spTree>
    <p:extLst>
      <p:ext uri="{BB962C8B-B14F-4D97-AF65-F5344CB8AC3E}">
        <p14:creationId xmlns:p14="http://schemas.microsoft.com/office/powerpoint/2010/main" val="28675356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19200"/>
            <a:ext cx="8534400" cy="4525963"/>
          </a:xfrm>
        </p:spPr>
        <p:txBody>
          <a:bodyPr>
            <a:noAutofit/>
          </a:bodyPr>
          <a:lstStyle/>
          <a:p>
            <a:pPr algn="just"/>
            <a:r>
              <a:rPr lang="es-VE" sz="2400" dirty="0"/>
              <a:t>En cuanto a los permisos especiales la Autoridad Competente (AHJ) correspondiente se encarga  de conceder excepción para la instalación de los equipos y conductores que no estén bajo exclusivo control de la compañía de servicios públicos de electricidad y que se usen para conectar el sistema de la red pública a los conductores de la acometida de entrada de los predios servidos, si tales instalaciones están fuera de un edificio o terminan en el lado interno de la pared del edificio.</a:t>
            </a:r>
            <a:endParaRPr lang="en-US" sz="2400" dirty="0"/>
          </a:p>
          <a:p>
            <a:pPr algn="just"/>
            <a:r>
              <a:rPr lang="es-VE" sz="2400" dirty="0"/>
              <a:t>Una buena práctica es planificar las expansiones futuras en espacios adicionales o  canalizaciones de reserva y otros espacios adicionales para incrementar el uso de la electricidad, además de limitar el número de circuitos en una envolvente individual, para reducir los efectos de un cortocircuito o de una falla a tierra en un circuito.</a:t>
            </a:r>
            <a:r>
              <a:rPr lang="es-VE" sz="2400" b="1" dirty="0"/>
              <a:t> </a:t>
            </a:r>
            <a:endParaRPr lang="en-US" sz="2400" dirty="0"/>
          </a:p>
        </p:txBody>
      </p:sp>
      <p:sp>
        <p:nvSpPr>
          <p:cNvPr id="5" name="Slide Number Placeholder 4"/>
          <p:cNvSpPr>
            <a:spLocks noGrp="1"/>
          </p:cNvSpPr>
          <p:nvPr>
            <p:ph type="sldNum" sz="quarter" idx="12"/>
          </p:nvPr>
        </p:nvSpPr>
        <p:spPr/>
        <p:txBody>
          <a:bodyPr/>
          <a:lstStyle/>
          <a:p>
            <a:fld id="{E5E5CC78-AE78-49B6-9C3D-6A9161135E6E}" type="slidenum">
              <a:rPr lang="en-US" smtClean="0"/>
              <a:pPr/>
              <a:t>30</a:t>
            </a:fld>
            <a:endParaRPr lang="en-US" dirty="0"/>
          </a:p>
        </p:txBody>
      </p:sp>
      <p:sp>
        <p:nvSpPr>
          <p:cNvPr id="7" name="Title 1"/>
          <p:cNvSpPr>
            <a:spLocks noGrp="1"/>
          </p:cNvSpPr>
          <p:nvPr>
            <p:ph type="title"/>
          </p:nvPr>
        </p:nvSpPr>
        <p:spPr>
          <a:xfrm>
            <a:off x="457200" y="274638"/>
            <a:ext cx="8229600" cy="1143000"/>
          </a:xfrm>
        </p:spPr>
        <p:txBody>
          <a:bodyPr>
            <a:noAutofit/>
          </a:bodyPr>
          <a:lstStyle/>
          <a:p>
            <a:pPr lvl="1" algn="ctr" rtl="0">
              <a:spcBef>
                <a:spcPct val="0"/>
              </a:spcBef>
            </a:pPr>
            <a:r>
              <a:rPr lang="es-VE" sz="2800" b="1" dirty="0">
                <a:solidFill>
                  <a:schemeClr val="tx2">
                    <a:lumMod val="60000"/>
                    <a:lumOff val="40000"/>
                  </a:schemeClr>
                </a:solidFill>
              </a:rPr>
              <a:t>Artículo 90.4 ¿Quiénes cumplen y hacen cumplir el “</a:t>
            </a:r>
            <a:r>
              <a:rPr lang="es-VE" sz="2800" b="1" dirty="0" err="1">
                <a:solidFill>
                  <a:schemeClr val="tx2">
                    <a:lumMod val="60000"/>
                    <a:lumOff val="40000"/>
                  </a:schemeClr>
                </a:solidFill>
              </a:rPr>
              <a:t>National</a:t>
            </a:r>
            <a:r>
              <a:rPr lang="es-VE" sz="2800" b="1" dirty="0">
                <a:solidFill>
                  <a:schemeClr val="tx2">
                    <a:lumMod val="60000"/>
                    <a:lumOff val="40000"/>
                  </a:schemeClr>
                </a:solidFill>
              </a:rPr>
              <a:t> </a:t>
            </a:r>
            <a:r>
              <a:rPr lang="es-VE" sz="2800" b="1" dirty="0" err="1">
                <a:solidFill>
                  <a:schemeClr val="tx2">
                    <a:lumMod val="60000"/>
                    <a:lumOff val="40000"/>
                  </a:schemeClr>
                </a:solidFill>
              </a:rPr>
              <a:t>Electrical</a:t>
            </a:r>
            <a:r>
              <a:rPr lang="es-VE" sz="2800" b="1" dirty="0">
                <a:solidFill>
                  <a:schemeClr val="tx2">
                    <a:lumMod val="60000"/>
                    <a:lumOff val="40000"/>
                  </a:schemeClr>
                </a:solidFill>
              </a:rPr>
              <a:t> </a:t>
            </a:r>
            <a:r>
              <a:rPr lang="es-VE" sz="2800" b="1" dirty="0" err="1">
                <a:solidFill>
                  <a:schemeClr val="tx2">
                    <a:lumMod val="60000"/>
                    <a:lumOff val="40000"/>
                  </a:schemeClr>
                </a:solidFill>
              </a:rPr>
              <a:t>Code</a:t>
            </a:r>
            <a:r>
              <a:rPr lang="es-VE" sz="2800" b="1" dirty="0">
                <a:solidFill>
                  <a:schemeClr val="tx2">
                    <a:lumMod val="60000"/>
                    <a:lumOff val="40000"/>
                  </a:schemeClr>
                </a:solidFill>
              </a:rPr>
              <a:t>” (NEC)? </a:t>
            </a:r>
            <a:r>
              <a:rPr lang="en-US" sz="2800" b="1" dirty="0">
                <a:solidFill>
                  <a:schemeClr val="tx2">
                    <a:lumMod val="60000"/>
                    <a:lumOff val="40000"/>
                  </a:schemeClr>
                </a:solidFill>
              </a:rPr>
              <a:t/>
            </a:r>
            <a:br>
              <a:rPr lang="en-US" sz="2800" b="1" dirty="0">
                <a:solidFill>
                  <a:schemeClr val="tx2">
                    <a:lumMod val="60000"/>
                    <a:lumOff val="40000"/>
                  </a:schemeClr>
                </a:solidFill>
              </a:rPr>
            </a:br>
            <a:endParaRPr lang="en-US" sz="2800" dirty="0">
              <a:solidFill>
                <a:schemeClr val="tx2">
                  <a:lumMod val="60000"/>
                  <a:lumOff val="40000"/>
                </a:schemeClr>
              </a:solidFill>
            </a:endParaRPr>
          </a:p>
        </p:txBody>
      </p:sp>
    </p:spTree>
    <p:extLst>
      <p:ext uri="{BB962C8B-B14F-4D97-AF65-F5344CB8AC3E}">
        <p14:creationId xmlns:p14="http://schemas.microsoft.com/office/powerpoint/2010/main" val="12252549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VE" sz="2800" b="1" dirty="0">
                <a:solidFill>
                  <a:schemeClr val="tx2">
                    <a:lumMod val="60000"/>
                    <a:lumOff val="40000"/>
                  </a:schemeClr>
                </a:solidFill>
              </a:rPr>
              <a:t>Artículo 90.5 Reglas obligatorias, reglas permisivas y material explicativo.</a:t>
            </a:r>
            <a:br>
              <a:rPr lang="es-VE" sz="2800" b="1" dirty="0">
                <a:solidFill>
                  <a:schemeClr val="tx2">
                    <a:lumMod val="60000"/>
                    <a:lumOff val="40000"/>
                  </a:schemeClr>
                </a:solidFill>
              </a:rPr>
            </a:br>
            <a:endParaRPr lang="en-US" sz="2800" b="1" dirty="0">
              <a:solidFill>
                <a:schemeClr val="tx2">
                  <a:lumMod val="60000"/>
                  <a:lumOff val="40000"/>
                </a:schemeClr>
              </a:solidFill>
            </a:endParaRPr>
          </a:p>
        </p:txBody>
      </p:sp>
      <p:sp>
        <p:nvSpPr>
          <p:cNvPr id="3" name="2 Marcador de contenido"/>
          <p:cNvSpPr>
            <a:spLocks noGrp="1"/>
          </p:cNvSpPr>
          <p:nvPr>
            <p:ph idx="1"/>
          </p:nvPr>
        </p:nvSpPr>
        <p:spPr>
          <a:xfrm>
            <a:off x="457200" y="1295400"/>
            <a:ext cx="8229600" cy="4830763"/>
          </a:xfrm>
        </p:spPr>
        <p:txBody>
          <a:bodyPr>
            <a:normAutofit fontScale="55000" lnSpcReduction="20000"/>
          </a:bodyPr>
          <a:lstStyle/>
          <a:p>
            <a:pPr algn="just">
              <a:buNone/>
            </a:pPr>
            <a:r>
              <a:rPr lang="es-VE" b="1" dirty="0"/>
              <a:t>(A) Reglas obligatorias. </a:t>
            </a:r>
            <a:r>
              <a:rPr lang="es-VE" dirty="0"/>
              <a:t>Las reglas obligatorias de este </a:t>
            </a:r>
            <a:r>
              <a:rPr lang="es-VE" i="1" dirty="0"/>
              <a:t>Código </a:t>
            </a:r>
            <a:r>
              <a:rPr lang="es-VE" dirty="0"/>
              <a:t>son aquellas que identifican acciones exigidas o prohibidas específicamente y que se caracterizan por el uso de los términos “debe” o “no debe”.</a:t>
            </a:r>
          </a:p>
          <a:p>
            <a:pPr algn="just">
              <a:buNone/>
            </a:pPr>
            <a:r>
              <a:rPr lang="es-VE" b="1" dirty="0"/>
              <a:t>(B) Reglas permisivas. </a:t>
            </a:r>
            <a:r>
              <a:rPr lang="es-VE" dirty="0"/>
              <a:t>Las reglas permisivas de este </a:t>
            </a:r>
            <a:r>
              <a:rPr lang="es-VE" i="1" dirty="0"/>
              <a:t>Código </a:t>
            </a:r>
            <a:r>
              <a:rPr lang="es-VE" dirty="0"/>
              <a:t>son aquellas que identifican acciones que se permiten pero que no se exigen; normalmente se usan para describir opciones o </a:t>
            </a:r>
            <a:r>
              <a:rPr lang="es-VE" dirty="0" err="1"/>
              <a:t>metodos</a:t>
            </a:r>
            <a:r>
              <a:rPr lang="es-VE" dirty="0"/>
              <a:t> alternativos y se caracterizan por el uso de los </a:t>
            </a:r>
            <a:r>
              <a:rPr lang="es-VE" dirty="0" err="1"/>
              <a:t>terminos</a:t>
            </a:r>
            <a:r>
              <a:rPr lang="es-VE" dirty="0"/>
              <a:t> “debe permitirse” o “no debe requerirse”.</a:t>
            </a:r>
          </a:p>
          <a:p>
            <a:pPr algn="just">
              <a:buNone/>
            </a:pPr>
            <a:r>
              <a:rPr lang="es-VE" b="1" dirty="0"/>
              <a:t>(C) Material explicativo. </a:t>
            </a:r>
            <a:r>
              <a:rPr lang="es-VE" dirty="0"/>
              <a:t>El material explicativo, tal como referencias a otras normas, referencias a secciones relacionadas de este </a:t>
            </a:r>
            <a:r>
              <a:rPr lang="es-VE" i="1" dirty="0" err="1"/>
              <a:t>Codigo</a:t>
            </a:r>
            <a:r>
              <a:rPr lang="es-VE" i="1" dirty="0"/>
              <a:t>, o </a:t>
            </a:r>
            <a:r>
              <a:rPr lang="es-VE" i="1" dirty="0" err="1"/>
              <a:t>informacion</a:t>
            </a:r>
            <a:r>
              <a:rPr lang="es-VE" i="1" dirty="0"/>
              <a:t> relacionada con una regla del </a:t>
            </a:r>
            <a:r>
              <a:rPr lang="es-VE" i="1" dirty="0" err="1"/>
              <a:t>Codigo</a:t>
            </a:r>
            <a:r>
              <a:rPr lang="es-VE" i="1" dirty="0"/>
              <a:t>, se incluye en el presente </a:t>
            </a:r>
            <a:r>
              <a:rPr lang="es-VE" i="1" dirty="0" err="1"/>
              <a:t>Codigo</a:t>
            </a:r>
            <a:r>
              <a:rPr lang="es-VE" i="1" dirty="0"/>
              <a:t> en forma de notas informativas. </a:t>
            </a:r>
            <a:r>
              <a:rPr lang="es-VE" dirty="0"/>
              <a:t>Estas son de </a:t>
            </a:r>
            <a:r>
              <a:rPr lang="es-VE" dirty="0" err="1"/>
              <a:t>caracter</a:t>
            </a:r>
            <a:r>
              <a:rPr lang="es-VE" dirty="0"/>
              <a:t> informativo </a:t>
            </a:r>
            <a:r>
              <a:rPr lang="es-VE" dirty="0" err="1"/>
              <a:t>unicamente</a:t>
            </a:r>
            <a:r>
              <a:rPr lang="es-VE" dirty="0"/>
              <a:t> y no son de cumplimiento obligatorio como requisitos de este </a:t>
            </a:r>
            <a:r>
              <a:rPr lang="es-VE" i="1" dirty="0" err="1"/>
              <a:t>Codigo</a:t>
            </a:r>
            <a:r>
              <a:rPr lang="es-VE" i="1" dirty="0"/>
              <a:t>.</a:t>
            </a:r>
          </a:p>
          <a:p>
            <a:pPr algn="just">
              <a:buNone/>
            </a:pPr>
            <a:r>
              <a:rPr lang="es-VE" dirty="0"/>
              <a:t>	Los corchetes que contienen referencias de secciones a otro documento de la NFPA tienen </a:t>
            </a:r>
            <a:r>
              <a:rPr lang="es-VE" dirty="0" err="1"/>
              <a:t>unicamente</a:t>
            </a:r>
            <a:r>
              <a:rPr lang="es-VE" dirty="0"/>
              <a:t> </a:t>
            </a:r>
            <a:r>
              <a:rPr lang="es-VE" dirty="0" err="1"/>
              <a:t>proposito</a:t>
            </a:r>
            <a:r>
              <a:rPr lang="es-VE" dirty="0"/>
              <a:t> informativo y se brindan como </a:t>
            </a:r>
            <a:r>
              <a:rPr lang="es-VE" dirty="0" err="1"/>
              <a:t>guia</a:t>
            </a:r>
            <a:r>
              <a:rPr lang="es-VE" dirty="0"/>
              <a:t> para indicar la fuente del texto </a:t>
            </a:r>
            <a:r>
              <a:rPr lang="es-VE" dirty="0" err="1"/>
              <a:t>extraido</a:t>
            </a:r>
            <a:r>
              <a:rPr lang="es-VE" dirty="0"/>
              <a:t>. Estas referencias entre corchetes </a:t>
            </a:r>
            <a:r>
              <a:rPr lang="es-VE" dirty="0" err="1"/>
              <a:t>estan</a:t>
            </a:r>
            <a:r>
              <a:rPr lang="es-VE" dirty="0"/>
              <a:t> inmediatamente </a:t>
            </a:r>
            <a:r>
              <a:rPr lang="es-VE" dirty="0" err="1"/>
              <a:t>despues</a:t>
            </a:r>
            <a:r>
              <a:rPr lang="es-VE" dirty="0"/>
              <a:t> del texto </a:t>
            </a:r>
            <a:r>
              <a:rPr lang="es-VE" dirty="0" err="1"/>
              <a:t>extraido</a:t>
            </a:r>
            <a:r>
              <a:rPr lang="es-VE" dirty="0"/>
              <a:t>.</a:t>
            </a:r>
          </a:p>
          <a:p>
            <a:pPr>
              <a:buNone/>
            </a:pPr>
            <a:r>
              <a:rPr lang="es-VE" b="1" dirty="0"/>
              <a:t>(D) Anexos informativos. </a:t>
            </a:r>
            <a:r>
              <a:rPr lang="es-VE" dirty="0"/>
              <a:t>En los anexos informativos se suministra la información no obligatoria relativa al uso del Código Eléctrico Nacional. Los anexos informativos no son parte de los requisitos obligatorios del Código Eléctrico Nacional, sino que se incluyen </a:t>
            </a:r>
            <a:r>
              <a:rPr lang="es-VE" dirty="0" err="1"/>
              <a:t>unicamente</a:t>
            </a:r>
            <a:r>
              <a:rPr lang="es-VE" dirty="0"/>
              <a:t> para </a:t>
            </a:r>
            <a:r>
              <a:rPr lang="es-VE" dirty="0" err="1"/>
              <a:t>propositos</a:t>
            </a:r>
            <a:r>
              <a:rPr lang="es-VE" dirty="0"/>
              <a:t> informativos.</a:t>
            </a:r>
          </a:p>
        </p:txBody>
      </p:sp>
      <p:sp>
        <p:nvSpPr>
          <p:cNvPr id="5" name="4 Marcador de número de diapositiva"/>
          <p:cNvSpPr>
            <a:spLocks noGrp="1"/>
          </p:cNvSpPr>
          <p:nvPr>
            <p:ph type="sldNum" sz="quarter" idx="12"/>
          </p:nvPr>
        </p:nvSpPr>
        <p:spPr/>
        <p:txBody>
          <a:bodyPr/>
          <a:lstStyle/>
          <a:p>
            <a:fld id="{E5E5CC78-AE78-49B6-9C3D-6A9161135E6E}" type="slidenum">
              <a:rPr lang="en-US" smtClean="0"/>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VE" sz="2800" b="1" dirty="0">
                <a:solidFill>
                  <a:schemeClr val="tx2">
                    <a:lumMod val="60000"/>
                    <a:lumOff val="40000"/>
                  </a:schemeClr>
                </a:solidFill>
              </a:rPr>
              <a:t>Artículo 100 Definiciones</a:t>
            </a:r>
            <a:br>
              <a:rPr lang="es-VE" sz="2800" b="1" dirty="0">
                <a:solidFill>
                  <a:schemeClr val="tx2">
                    <a:lumMod val="60000"/>
                    <a:lumOff val="40000"/>
                  </a:schemeClr>
                </a:solidFill>
              </a:rPr>
            </a:br>
            <a:endParaRPr lang="en-US" sz="2800" b="1" dirty="0">
              <a:solidFill>
                <a:schemeClr val="tx2">
                  <a:lumMod val="60000"/>
                  <a:lumOff val="40000"/>
                </a:schemeClr>
              </a:solidFill>
            </a:endParaRPr>
          </a:p>
        </p:txBody>
      </p:sp>
      <p:sp>
        <p:nvSpPr>
          <p:cNvPr id="3" name="2 Marcador de contenido"/>
          <p:cNvSpPr>
            <a:spLocks noGrp="1"/>
          </p:cNvSpPr>
          <p:nvPr>
            <p:ph idx="1"/>
          </p:nvPr>
        </p:nvSpPr>
        <p:spPr>
          <a:xfrm>
            <a:off x="457200" y="1295401"/>
            <a:ext cx="2667000" cy="533400"/>
          </a:xfrm>
        </p:spPr>
        <p:txBody>
          <a:bodyPr>
            <a:normAutofit fontScale="55000" lnSpcReduction="20000"/>
          </a:bodyPr>
          <a:lstStyle/>
          <a:p>
            <a:pPr algn="just">
              <a:buNone/>
            </a:pPr>
            <a:r>
              <a:rPr lang="es-VE" dirty="0">
                <a:hlinkClick r:id="rId2" action="ppaction://hlinkfile"/>
              </a:rPr>
              <a:t>Definiciones del NEC.docx</a:t>
            </a:r>
            <a:endParaRPr lang="es-VE" dirty="0"/>
          </a:p>
        </p:txBody>
      </p:sp>
      <p:sp>
        <p:nvSpPr>
          <p:cNvPr id="5" name="4 Marcador de número de diapositiva"/>
          <p:cNvSpPr>
            <a:spLocks noGrp="1"/>
          </p:cNvSpPr>
          <p:nvPr>
            <p:ph type="sldNum" sz="quarter" idx="12"/>
          </p:nvPr>
        </p:nvSpPr>
        <p:spPr/>
        <p:txBody>
          <a:bodyPr/>
          <a:lstStyle/>
          <a:p>
            <a:fld id="{E5E5CC78-AE78-49B6-9C3D-6A9161135E6E}" type="slidenum">
              <a:rPr lang="en-US" smtClean="0"/>
              <a:pPr/>
              <a:t>32</a:t>
            </a:fld>
            <a:endParaRPr lang="en-US"/>
          </a:p>
        </p:txBody>
      </p:sp>
      <p:sp>
        <p:nvSpPr>
          <p:cNvPr id="59397" name="AutoShape 5" descr="https://online.atperesources.com/standalone/resource/ES14/il/refimg/02/ES14020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9398" name="Picture 6"/>
          <p:cNvPicPr>
            <a:picLocks noChangeAspect="1" noChangeArrowheads="1"/>
          </p:cNvPicPr>
          <p:nvPr/>
        </p:nvPicPr>
        <p:blipFill>
          <a:blip r:embed="rId3" cstate="print"/>
          <a:srcRect/>
          <a:stretch>
            <a:fillRect/>
          </a:stretch>
        </p:blipFill>
        <p:spPr bwMode="auto">
          <a:xfrm>
            <a:off x="6858000" y="1219200"/>
            <a:ext cx="1650088" cy="5105400"/>
          </a:xfrm>
          <a:prstGeom prst="rect">
            <a:avLst/>
          </a:prstGeom>
          <a:noFill/>
          <a:ln w="9525">
            <a:noFill/>
            <a:miter lim="800000"/>
            <a:headEnd/>
            <a:tailEnd/>
          </a:ln>
        </p:spPr>
      </p:pic>
      <p:sp>
        <p:nvSpPr>
          <p:cNvPr id="59400" name="AutoShape 8" descr="https://online.atperesources.com/standalone/resource/ES14/il/refimg/08/ES140811.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9401" name="Picture 9"/>
          <p:cNvPicPr>
            <a:picLocks noChangeAspect="1" noChangeArrowheads="1"/>
          </p:cNvPicPr>
          <p:nvPr/>
        </p:nvPicPr>
        <p:blipFill>
          <a:blip r:embed="rId4" cstate="print"/>
          <a:srcRect/>
          <a:stretch>
            <a:fillRect/>
          </a:stretch>
        </p:blipFill>
        <p:spPr bwMode="auto">
          <a:xfrm>
            <a:off x="4114800" y="1219200"/>
            <a:ext cx="2590800" cy="3302358"/>
          </a:xfrm>
          <a:prstGeom prst="rect">
            <a:avLst/>
          </a:prstGeom>
          <a:noFill/>
          <a:ln w="9525">
            <a:noFill/>
            <a:miter lim="800000"/>
            <a:headEnd/>
            <a:tailEnd/>
          </a:ln>
        </p:spPr>
      </p:pic>
      <p:pic>
        <p:nvPicPr>
          <p:cNvPr id="59402" name="Picture 10"/>
          <p:cNvPicPr>
            <a:picLocks noChangeAspect="1" noChangeArrowheads="1"/>
          </p:cNvPicPr>
          <p:nvPr/>
        </p:nvPicPr>
        <p:blipFill>
          <a:blip r:embed="rId5" cstate="print"/>
          <a:srcRect/>
          <a:stretch>
            <a:fillRect/>
          </a:stretch>
        </p:blipFill>
        <p:spPr bwMode="auto">
          <a:xfrm>
            <a:off x="152400" y="1905000"/>
            <a:ext cx="3952717" cy="3124200"/>
          </a:xfrm>
          <a:prstGeom prst="rect">
            <a:avLst/>
          </a:prstGeom>
          <a:noFill/>
          <a:ln w="9525">
            <a:noFill/>
            <a:miter lim="800000"/>
            <a:headEnd/>
            <a:tailEnd/>
          </a:ln>
        </p:spPr>
      </p:pic>
      <p:pic>
        <p:nvPicPr>
          <p:cNvPr id="59403" name="Picture 11"/>
          <p:cNvPicPr>
            <a:picLocks noChangeAspect="1" noChangeArrowheads="1"/>
          </p:cNvPicPr>
          <p:nvPr/>
        </p:nvPicPr>
        <p:blipFill>
          <a:blip r:embed="rId6" cstate="print"/>
          <a:srcRect/>
          <a:stretch>
            <a:fillRect/>
          </a:stretch>
        </p:blipFill>
        <p:spPr bwMode="auto">
          <a:xfrm>
            <a:off x="4495800" y="4114800"/>
            <a:ext cx="2057400" cy="2165055"/>
          </a:xfrm>
          <a:prstGeom prst="rect">
            <a:avLst/>
          </a:prstGeom>
          <a:noFill/>
          <a:ln w="9525">
            <a:noFill/>
            <a:miter lim="800000"/>
            <a:headEnd/>
            <a:tailEnd/>
          </a:ln>
        </p:spPr>
      </p:pic>
      <p:sp>
        <p:nvSpPr>
          <p:cNvPr id="14" name="13 CuadroTexto"/>
          <p:cNvSpPr txBox="1"/>
          <p:nvPr/>
        </p:nvSpPr>
        <p:spPr>
          <a:xfrm>
            <a:off x="609600" y="5638800"/>
            <a:ext cx="3130088" cy="369332"/>
          </a:xfrm>
          <a:prstGeom prst="rect">
            <a:avLst/>
          </a:prstGeom>
          <a:noFill/>
        </p:spPr>
        <p:txBody>
          <a:bodyPr wrap="none" rtlCol="0">
            <a:spAutoFit/>
          </a:bodyPr>
          <a:lstStyle/>
          <a:p>
            <a:r>
              <a:rPr lang="en-US" dirty="0" err="1">
                <a:hlinkClick r:id="rId7"/>
              </a:rPr>
              <a:t>Glosario</a:t>
            </a:r>
            <a:r>
              <a:rPr lang="en-US" dirty="0">
                <a:hlinkClick r:id="rId7"/>
              </a:rPr>
              <a:t> </a:t>
            </a:r>
            <a:r>
              <a:rPr lang="en-US" dirty="0" err="1">
                <a:hlinkClick r:id="rId7"/>
              </a:rPr>
              <a:t>Ilustrado</a:t>
            </a:r>
            <a:r>
              <a:rPr lang="en-US" dirty="0">
                <a:hlinkClick r:id="rId7"/>
              </a:rPr>
              <a:t> Code 374587</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E5E5CC78-AE78-49B6-9C3D-6A9161135E6E}" type="slidenum">
              <a:rPr lang="en-US" smtClean="0"/>
              <a:pPr/>
              <a:t>33</a:t>
            </a:fld>
            <a:endParaRPr lang="en-US"/>
          </a:p>
        </p:txBody>
      </p:sp>
      <p:sp>
        <p:nvSpPr>
          <p:cNvPr id="6" name="Rectangle 5"/>
          <p:cNvSpPr/>
          <p:nvPr/>
        </p:nvSpPr>
        <p:spPr>
          <a:xfrm>
            <a:off x="2868637" y="770986"/>
            <a:ext cx="5486400" cy="341632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R</a:t>
            </a:r>
            <a:r>
              <a:rPr lang="en-US" sz="5400" b="1" cap="all" spc="0"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epasemos</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pPr algn="ctr"/>
            <a:r>
              <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un </a:t>
            </a:r>
            <a:r>
              <a:rPr lang="en-US" sz="5400" b="1" cap="all" spc="0"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Poco</a:t>
            </a:r>
            <a:r>
              <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p>
          <a:p>
            <a:pPr algn="ctr"/>
            <a:r>
              <a:rPr lang="en-US" sz="5400" b="1" cap="all" spc="0"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vaya</a:t>
            </a:r>
            <a:r>
              <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 la </a:t>
            </a:r>
            <a:r>
              <a:rPr lang="en-US" sz="5400" b="1" cap="all" spc="0"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tarea</a:t>
            </a:r>
            <a:r>
              <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en-US" sz="5400" b="1" cap="all" spc="0"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clase</a:t>
            </a:r>
            <a:r>
              <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1</a:t>
            </a:r>
          </a:p>
        </p:txBody>
      </p:sp>
      <p:pic>
        <p:nvPicPr>
          <p:cNvPr id="7170" name="Picture 2" descr="C:\Users\Cordoba\AppData\Local\Microsoft\Windows\INetCache\IE\LX10XCCJ\thinking_thought-bubble_man_doubt_veer_3077149_M[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41851" y="4666122"/>
            <a:ext cx="3268030" cy="2179368"/>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Cordoba\AppData\Local\Microsoft\Windows\INetCache\IE\AWDGEWFA\hombre-pensando[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52400"/>
            <a:ext cx="2895600" cy="2895600"/>
          </a:xfrm>
          <a:prstGeom prst="rect">
            <a:avLst/>
          </a:prstGeom>
          <a:noFill/>
          <a:extLst>
            <a:ext uri="{909E8E84-426E-40DD-AFC4-6F175D3DCCD1}">
              <a14:hiddenFill xmlns:a14="http://schemas.microsoft.com/office/drawing/2010/main">
                <a:solidFill>
                  <a:srgbClr val="FFFFFF"/>
                </a:solidFill>
              </a14:hiddenFill>
            </a:ext>
          </a:extLst>
        </p:spPr>
      </p:pic>
      <p:sp>
        <p:nvSpPr>
          <p:cNvPr id="7" name="6 CuadroTexto"/>
          <p:cNvSpPr txBox="1"/>
          <p:nvPr/>
        </p:nvSpPr>
        <p:spPr>
          <a:xfrm>
            <a:off x="838200" y="5486400"/>
            <a:ext cx="2481770" cy="369332"/>
          </a:xfrm>
          <a:prstGeom prst="rect">
            <a:avLst/>
          </a:prstGeom>
          <a:noFill/>
        </p:spPr>
        <p:txBody>
          <a:bodyPr wrap="none" rtlCol="0">
            <a:spAutoFit/>
          </a:bodyPr>
          <a:lstStyle/>
          <a:p>
            <a:r>
              <a:rPr lang="en-US" dirty="0">
                <a:hlinkClick r:id="rId4"/>
              </a:rPr>
              <a:t>Quick Quiz Code 374587</a:t>
            </a:r>
            <a:endParaRPr lang="en-US" dirty="0"/>
          </a:p>
        </p:txBody>
      </p:sp>
    </p:spTree>
    <p:extLst>
      <p:ext uri="{BB962C8B-B14F-4D97-AF65-F5344CB8AC3E}">
        <p14:creationId xmlns:p14="http://schemas.microsoft.com/office/powerpoint/2010/main" val="3941615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err="1"/>
              <a:t>Familiarizándose</a:t>
            </a:r>
            <a:r>
              <a:rPr lang="x-none" dirty="0"/>
              <a:t> con los códigos</a:t>
            </a:r>
            <a:br>
              <a:rPr lang="x-none" dirty="0"/>
            </a:br>
            <a:endParaRPr lang="en-US" dirty="0"/>
          </a:p>
        </p:txBody>
      </p:sp>
      <p:sp>
        <p:nvSpPr>
          <p:cNvPr id="3" name="Content Placeholder 2"/>
          <p:cNvSpPr>
            <a:spLocks noGrp="1"/>
          </p:cNvSpPr>
          <p:nvPr>
            <p:ph idx="1"/>
          </p:nvPr>
        </p:nvSpPr>
        <p:spPr/>
        <p:txBody>
          <a:bodyPr>
            <a:normAutofit/>
          </a:bodyPr>
          <a:lstStyle/>
          <a:p>
            <a:pPr marL="0" indent="0">
              <a:buNone/>
            </a:pPr>
            <a:r>
              <a:rPr lang="x-none" dirty="0"/>
              <a:t>Asociación Nacional de protección de incendios (NFPA®)</a:t>
            </a:r>
            <a:endParaRPr lang="en-US" dirty="0"/>
          </a:p>
          <a:p>
            <a:pPr marL="0" indent="0">
              <a:buNone/>
            </a:pPr>
            <a:r>
              <a:rPr lang="x-none" dirty="0"/>
              <a:t>Introducción al Código Eléctrico Nacional (NEC®),</a:t>
            </a:r>
          </a:p>
          <a:p>
            <a:pPr marL="0" indent="0">
              <a:buNone/>
            </a:pPr>
            <a:r>
              <a:rPr lang="x-none" dirty="0"/>
              <a:t>Código de construcción de Florida (FBC®), </a:t>
            </a:r>
          </a:p>
          <a:p>
            <a:pPr marL="0" indent="0">
              <a:buNone/>
            </a:pPr>
            <a:r>
              <a:rPr lang="x-none" dirty="0"/>
              <a:t>UL®,</a:t>
            </a:r>
          </a:p>
          <a:p>
            <a:pPr marL="0" indent="0">
              <a:buNone/>
            </a:pPr>
            <a:r>
              <a:rPr lang="x-none" dirty="0"/>
              <a:t>Asociación Nacional de fabricantes eléctricos (NEMA®)</a:t>
            </a:r>
          </a:p>
        </p:txBody>
      </p:sp>
      <p:sp>
        <p:nvSpPr>
          <p:cNvPr id="5" name="Slide Number Placeholder 4"/>
          <p:cNvSpPr>
            <a:spLocks noGrp="1"/>
          </p:cNvSpPr>
          <p:nvPr>
            <p:ph type="sldNum" sz="quarter" idx="12"/>
          </p:nvPr>
        </p:nvSpPr>
        <p:spPr/>
        <p:txBody>
          <a:bodyPr/>
          <a:lstStyle/>
          <a:p>
            <a:fld id="{E5E5CC78-AE78-49B6-9C3D-6A9161135E6E}" type="slidenum">
              <a:rPr lang="en-US" smtClean="0"/>
              <a:pPr/>
              <a:t>4</a:t>
            </a:fld>
            <a:endParaRPr lang="en-US"/>
          </a:p>
        </p:txBody>
      </p:sp>
    </p:spTree>
    <p:extLst>
      <p:ext uri="{BB962C8B-B14F-4D97-AF65-F5344CB8AC3E}">
        <p14:creationId xmlns:p14="http://schemas.microsoft.com/office/powerpoint/2010/main" val="3152191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x-none" dirty="0"/>
              <a:t>ASOCIACIÓN NACIONAL DE PROTECCIÓN DE INCENDIOS</a:t>
            </a:r>
            <a:endParaRPr lang="en-US" dirty="0"/>
          </a:p>
        </p:txBody>
      </p:sp>
      <p:sp>
        <p:nvSpPr>
          <p:cNvPr id="5" name="Slide Number Placeholder 4"/>
          <p:cNvSpPr>
            <a:spLocks noGrp="1"/>
          </p:cNvSpPr>
          <p:nvPr>
            <p:ph type="sldNum" sz="quarter" idx="12"/>
          </p:nvPr>
        </p:nvSpPr>
        <p:spPr/>
        <p:txBody>
          <a:bodyPr/>
          <a:lstStyle/>
          <a:p>
            <a:fld id="{E5E5CC78-AE78-49B6-9C3D-6A9161135E6E}" type="slidenum">
              <a:rPr lang="en-US" smtClean="0"/>
              <a:pPr/>
              <a:t>5</a:t>
            </a:fld>
            <a:endParaRPr lang="en-US"/>
          </a:p>
        </p:txBody>
      </p:sp>
      <p:sp>
        <p:nvSpPr>
          <p:cNvPr id="11" name="Content Placeholder 10"/>
          <p:cNvSpPr>
            <a:spLocks noGrp="1"/>
          </p:cNvSpPr>
          <p:nvPr>
            <p:ph idx="1"/>
          </p:nvPr>
        </p:nvSpPr>
        <p:spPr/>
        <p:txBody>
          <a:bodyPr>
            <a:normAutofit fontScale="77500" lnSpcReduction="20000"/>
          </a:bodyPr>
          <a:lstStyle/>
          <a:p>
            <a:pPr marL="0" indent="0" algn="just">
              <a:buNone/>
            </a:pPr>
            <a:r>
              <a:rPr lang="es-ES" dirty="0"/>
              <a:t>La NFPA publica más de 300 códigos y normas de consenso destinados a minimizar la posibilidad y los efectos del fuego y otros riesgos. Los códigos y estándares de la NFPA, administrados por más de 250 Comités Técnicos que comprenden aproximadamente 8,000 voluntarios, se adoptan y utilizan en todo el mundo.</a:t>
            </a:r>
          </a:p>
          <a:p>
            <a:pPr marL="0" indent="0" algn="just">
              <a:buNone/>
            </a:pPr>
            <a:r>
              <a:rPr lang="es-ES" dirty="0"/>
              <a:t>Prácticamente todos los edificios, procesos, servicios, diseños e instalaciones se ven afectados por los más de 300 códigos y estándares de NFPA. </a:t>
            </a:r>
            <a:r>
              <a:rPr lang="es-ES" dirty="0">
                <a:solidFill>
                  <a:schemeClr val="accent3">
                    <a:lumMod val="50000"/>
                  </a:schemeClr>
                </a:solidFill>
              </a:rPr>
              <a:t>Los códigos y estándares, todos disponibles para acceso gratuito en línea, reflejan las cambiantes necesidades de la industria y las tecnologías en evolución, respaldadas por investigación, desarrollo y experiencia práctica.</a:t>
            </a:r>
            <a:endParaRPr lang="en-US" dirty="0">
              <a:solidFill>
                <a:schemeClr val="accent3">
                  <a:lumMod val="50000"/>
                </a:schemeClr>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76200"/>
            <a:ext cx="1523999" cy="1523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16817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x-none" dirty="0"/>
              <a:t>ASOCIACIÓN NACIONAL DE PROTECCIÓN DE INCENDIOS</a:t>
            </a:r>
            <a:br>
              <a:rPr lang="x-none" dirty="0"/>
            </a:br>
            <a:r>
              <a:rPr lang="en-US" sz="1300" dirty="0">
                <a:hlinkClick r:id="rId2"/>
              </a:rPr>
              <a:t>http://www.nfpa.org/Codes-and-Standards/All-Codes-and-Standards/List-of-Codes-and-Standards</a:t>
            </a:r>
            <a:endParaRPr lang="en-US" sz="1300" dirty="0"/>
          </a:p>
        </p:txBody>
      </p:sp>
      <p:sp>
        <p:nvSpPr>
          <p:cNvPr id="5" name="Slide Number Placeholder 4"/>
          <p:cNvSpPr>
            <a:spLocks noGrp="1"/>
          </p:cNvSpPr>
          <p:nvPr>
            <p:ph type="sldNum" sz="quarter" idx="12"/>
          </p:nvPr>
        </p:nvSpPr>
        <p:spPr/>
        <p:txBody>
          <a:bodyPr/>
          <a:lstStyle/>
          <a:p>
            <a:fld id="{E5E5CC78-AE78-49B6-9C3D-6A9161135E6E}" type="slidenum">
              <a:rPr lang="en-US" smtClean="0"/>
              <a:pPr/>
              <a:t>6</a:t>
            </a:fld>
            <a:endParaRPr lang="en-US"/>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76200"/>
            <a:ext cx="1523999" cy="1523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AutoShape 4" descr="Resultado de imagen para nfpa 13"/>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4" name="Picture 6"/>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612775" y="1990725"/>
            <a:ext cx="1597025" cy="20940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AutoShape 11" descr="Resultado de imagen para nfpa 70"/>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60" name="Picture 1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24200" y="3276600"/>
            <a:ext cx="2990531"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4" name="Picture 16" descr="2018 NFPA 54/ANSI Z223.1 Code - Current Edit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34200" y="1981200"/>
            <a:ext cx="1971675" cy="1971675"/>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Resultado de imagen para nfpa 7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2775" y="4491077"/>
            <a:ext cx="1833524" cy="1833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88400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x-none" dirty="0"/>
              <a:t>ASOCIACIÓN NACIONAL DE PROTECCIÓN DE INCENDIOS</a:t>
            </a:r>
            <a:br>
              <a:rPr lang="x-none" dirty="0"/>
            </a:br>
            <a:r>
              <a:rPr lang="en-US" sz="1600" dirty="0">
                <a:hlinkClick r:id="rId2"/>
              </a:rPr>
              <a:t>http://www.nfpa.org/Codes-and-Standards/All-Codes-and-Standards/List-of-Codes-and-Standards</a:t>
            </a:r>
            <a:endParaRPr lang="en-US" dirty="0"/>
          </a:p>
        </p:txBody>
      </p:sp>
      <p:sp>
        <p:nvSpPr>
          <p:cNvPr id="5" name="Slide Number Placeholder 4"/>
          <p:cNvSpPr>
            <a:spLocks noGrp="1"/>
          </p:cNvSpPr>
          <p:nvPr>
            <p:ph type="sldNum" sz="quarter" idx="12"/>
          </p:nvPr>
        </p:nvSpPr>
        <p:spPr/>
        <p:txBody>
          <a:bodyPr/>
          <a:lstStyle/>
          <a:p>
            <a:fld id="{E5E5CC78-AE78-49B6-9C3D-6A9161135E6E}" type="slidenum">
              <a:rPr lang="en-US" smtClean="0"/>
              <a:pPr/>
              <a:t>7</a:t>
            </a:fld>
            <a:endParaRPr lang="en-US"/>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76200"/>
            <a:ext cx="1523999" cy="1523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1"/>
          <p:cNvSpPr>
            <a:spLocks noChangeArrowheads="1"/>
          </p:cNvSpPr>
          <p:nvPr/>
        </p:nvSpPr>
        <p:spPr bwMode="auto">
          <a:xfrm>
            <a:off x="4392613" y="1600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charset="0"/>
                <a:cs typeface="Arial" charset="0"/>
              </a:rPr>
              <a:t/>
            </a:r>
            <a:br>
              <a:rPr kumimoji="0" lang="en-US" altLang="en-US" sz="1800" b="0" i="0" u="none" strike="noStrike" cap="none" normalizeH="0" baseline="0">
                <a:ln>
                  <a:noFill/>
                </a:ln>
                <a:solidFill>
                  <a:schemeClr val="tx1"/>
                </a:solidFill>
                <a:effectLst/>
                <a:latin typeface="Arial" charset="0"/>
                <a:cs typeface="Arial" charset="0"/>
              </a:rPr>
            </a:br>
            <a:endParaRPr kumimoji="0" lang="en-US" altLang="en-US" sz="1800" b="0" i="0" u="none" strike="noStrike" cap="none" normalizeH="0" baseline="0">
              <a:ln>
                <a:noFill/>
              </a:ln>
              <a:solidFill>
                <a:schemeClr val="tx1"/>
              </a:solidFill>
              <a:effectLst/>
              <a:latin typeface="Arial" charset="0"/>
              <a:cs typeface="Arial" charset="0"/>
            </a:endParaRPr>
          </a:p>
        </p:txBody>
      </p:sp>
      <p:sp>
        <p:nvSpPr>
          <p:cNvPr id="9" name="Rectangle 8"/>
          <p:cNvSpPr/>
          <p:nvPr/>
        </p:nvSpPr>
        <p:spPr>
          <a:xfrm>
            <a:off x="381000" y="1752600"/>
            <a:ext cx="8382000" cy="4431983"/>
          </a:xfrm>
          <a:prstGeom prst="rect">
            <a:avLst/>
          </a:prstGeom>
        </p:spPr>
        <p:txBody>
          <a:bodyPr wrap="square">
            <a:spAutoFit/>
          </a:bodyPr>
          <a:lstStyle/>
          <a:p>
            <a:endParaRPr lang="en-US" dirty="0"/>
          </a:p>
          <a:p>
            <a:r>
              <a:rPr lang="en-US" sz="2400" dirty="0"/>
              <a:t>NFPA 70	National Electrical Code®</a:t>
            </a:r>
          </a:p>
          <a:p>
            <a:r>
              <a:rPr lang="en-US" sz="2400" dirty="0"/>
              <a:t>NFPA 70B	Recommended Practice for Electrical Equipment 		Maintenance</a:t>
            </a:r>
          </a:p>
          <a:p>
            <a:r>
              <a:rPr lang="en-US" sz="2400" dirty="0"/>
              <a:t>NFPA 70E	Standard for Electrical Safety in the Workplace®</a:t>
            </a:r>
          </a:p>
          <a:p>
            <a:r>
              <a:rPr lang="en-US" sz="2400" dirty="0"/>
              <a:t>NFPA 72	National Fire Alarm and Signaling Code</a:t>
            </a:r>
          </a:p>
          <a:p>
            <a:r>
              <a:rPr lang="en-US" sz="2400" dirty="0"/>
              <a:t>NFPA 73	Standard for Electrical Inspections for Existing 		Dwellings</a:t>
            </a:r>
          </a:p>
          <a:p>
            <a:r>
              <a:rPr lang="en-US" sz="2400" dirty="0"/>
              <a:t>NFPA 77	Recommended Practice on Static Electricity</a:t>
            </a:r>
          </a:p>
          <a:p>
            <a:r>
              <a:rPr lang="en-US" sz="2400" dirty="0"/>
              <a:t>NFPA 79	Electrical Standard for Industrial Machinery</a:t>
            </a:r>
          </a:p>
          <a:p>
            <a:r>
              <a:rPr lang="en-US" sz="2400" dirty="0"/>
              <a:t>NFPA 110	Standard for Emergency and Standby Power 		Systems</a:t>
            </a:r>
            <a:endParaRPr lang="en-US" dirty="0"/>
          </a:p>
        </p:txBody>
      </p:sp>
    </p:spTree>
    <p:extLst>
      <p:ext uri="{BB962C8B-B14F-4D97-AF65-F5344CB8AC3E}">
        <p14:creationId xmlns:p14="http://schemas.microsoft.com/office/powerpoint/2010/main" val="2509418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x-none" dirty="0"/>
              <a:t>FLORIDA BUILDING CODE</a:t>
            </a:r>
            <a:br>
              <a:rPr lang="x-none" dirty="0"/>
            </a:br>
            <a:r>
              <a:rPr lang="en-US" sz="2200" dirty="0">
                <a:hlinkClick r:id="rId2"/>
              </a:rPr>
              <a:t>https://codes.iccsafe.org/public/document/details/toc/887</a:t>
            </a:r>
            <a:endParaRPr lang="en-US" dirty="0"/>
          </a:p>
        </p:txBody>
      </p:sp>
      <p:sp>
        <p:nvSpPr>
          <p:cNvPr id="5" name="Slide Number Placeholder 4"/>
          <p:cNvSpPr>
            <a:spLocks noGrp="1"/>
          </p:cNvSpPr>
          <p:nvPr>
            <p:ph type="sldNum" sz="quarter" idx="12"/>
          </p:nvPr>
        </p:nvSpPr>
        <p:spPr/>
        <p:txBody>
          <a:bodyPr/>
          <a:lstStyle/>
          <a:p>
            <a:fld id="{E5E5CC78-AE78-49B6-9C3D-6A9161135E6E}" type="slidenum">
              <a:rPr lang="en-US" smtClean="0"/>
              <a:pPr/>
              <a:t>8</a:t>
            </a:fld>
            <a:endParaRPr lang="en-US"/>
          </a:p>
        </p:txBody>
      </p:sp>
      <p:sp>
        <p:nvSpPr>
          <p:cNvPr id="7" name="Content Placeholder 6"/>
          <p:cNvSpPr>
            <a:spLocks noGrp="1"/>
          </p:cNvSpPr>
          <p:nvPr>
            <p:ph idx="1"/>
          </p:nvPr>
        </p:nvSpPr>
        <p:spPr/>
        <p:txBody>
          <a:bodyPr>
            <a:normAutofit fontScale="62500" lnSpcReduction="20000"/>
          </a:bodyPr>
          <a:lstStyle/>
          <a:p>
            <a:pPr marL="0" indent="0" algn="just">
              <a:buNone/>
            </a:pPr>
            <a:r>
              <a:rPr lang="es-ES" dirty="0"/>
              <a:t>El Estado de Florida ordenó por primera vez los códigos de construcción estatales durante la década de </a:t>
            </a:r>
            <a:r>
              <a:rPr lang="es-ES" dirty="0">
                <a:solidFill>
                  <a:srgbClr val="C00000"/>
                </a:solidFill>
              </a:rPr>
              <a:t>1970 </a:t>
            </a:r>
            <a:r>
              <a:rPr lang="es-ES" dirty="0"/>
              <a:t>al comienzo del auge de la construcción moderna. La primera ley requiere que todos los municipios y condados adopten y cumplan uno de los cuatro códigos modelo reconocidos por el estado conocidos como "</a:t>
            </a:r>
            <a:r>
              <a:rPr lang="es-ES" dirty="0">
                <a:solidFill>
                  <a:srgbClr val="C00000"/>
                </a:solidFill>
              </a:rPr>
              <a:t>códigos de construcción mínimos estatales</a:t>
            </a:r>
            <a:r>
              <a:rPr lang="es-ES" dirty="0"/>
              <a:t>". A principios </a:t>
            </a:r>
            <a:r>
              <a:rPr lang="es-ES" dirty="0">
                <a:solidFill>
                  <a:srgbClr val="C00000"/>
                </a:solidFill>
              </a:rPr>
              <a:t>de la década de 1990, una serie de desastres naturales</a:t>
            </a:r>
            <a:r>
              <a:rPr lang="es-ES" dirty="0"/>
              <a:t>, junto con la creciente complejidad de la regulación de la construcción en mercados enormemente cambiados, condujo a una revisión exhaustiva del sistema de código de construcción estatal. </a:t>
            </a:r>
            <a:r>
              <a:rPr lang="es-ES" dirty="0">
                <a:solidFill>
                  <a:srgbClr val="C00000"/>
                </a:solidFill>
              </a:rPr>
              <a:t>El estudio reveló que la adopción y aplicación del código de construcción no fue coherente en todo el estado y que los códigos locales que se consideraron los más fuertes demostraron ser insuficientes cuando se evaluaron por eventos de huracanes importantes</a:t>
            </a:r>
            <a:r>
              <a:rPr lang="es-ES" dirty="0"/>
              <a:t>. Las consecuencias del fracaso del sistema de códigos de construcción fueron la devastación de vidas y economías y una crisis de seguro de propiedad en todo el estado. </a:t>
            </a:r>
            <a:r>
              <a:rPr lang="es-ES" dirty="0">
                <a:solidFill>
                  <a:srgbClr val="C00000"/>
                </a:solidFill>
              </a:rPr>
              <a:t>La respuesta fue una reforma del sistema de regulación de construcción de edificios del estado </a:t>
            </a:r>
            <a:r>
              <a:rPr lang="es-ES" dirty="0"/>
              <a:t>que hizo hincapié en la uniformidad y la responsabilidad</a:t>
            </a:r>
            <a:endParaRPr lang="en-US" dirty="0"/>
          </a:p>
        </p:txBody>
      </p:sp>
    </p:spTree>
    <p:extLst>
      <p:ext uri="{BB962C8B-B14F-4D97-AF65-F5344CB8AC3E}">
        <p14:creationId xmlns:p14="http://schemas.microsoft.com/office/powerpoint/2010/main" val="1414715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x-none" dirty="0"/>
              <a:t>FLORIDA BUILDING CODE</a:t>
            </a:r>
            <a:br>
              <a:rPr lang="x-none" dirty="0"/>
            </a:br>
            <a:r>
              <a:rPr lang="en-US" sz="2200" dirty="0">
                <a:hlinkClick r:id="rId2"/>
              </a:rPr>
              <a:t>https://codes.iccsafe.org/public/document/details/toc/887</a:t>
            </a:r>
            <a:endParaRPr lang="en-US" dirty="0"/>
          </a:p>
        </p:txBody>
      </p:sp>
      <p:sp>
        <p:nvSpPr>
          <p:cNvPr id="5" name="Slide Number Placeholder 4"/>
          <p:cNvSpPr>
            <a:spLocks noGrp="1"/>
          </p:cNvSpPr>
          <p:nvPr>
            <p:ph type="sldNum" sz="quarter" idx="12"/>
          </p:nvPr>
        </p:nvSpPr>
        <p:spPr/>
        <p:txBody>
          <a:bodyPr/>
          <a:lstStyle/>
          <a:p>
            <a:fld id="{E5E5CC78-AE78-49B6-9C3D-6A9161135E6E}" type="slidenum">
              <a:rPr lang="en-US" smtClean="0"/>
              <a:pPr/>
              <a:t>9</a:t>
            </a:fld>
            <a:endParaRPr lang="en-US"/>
          </a:p>
        </p:txBody>
      </p:sp>
      <p:sp>
        <p:nvSpPr>
          <p:cNvPr id="7" name="Content Placeholder 6"/>
          <p:cNvSpPr>
            <a:spLocks noGrp="1"/>
          </p:cNvSpPr>
          <p:nvPr>
            <p:ph idx="1"/>
          </p:nvPr>
        </p:nvSpPr>
        <p:spPr/>
        <p:txBody>
          <a:bodyPr>
            <a:normAutofit fontScale="92500" lnSpcReduction="20000"/>
          </a:bodyPr>
          <a:lstStyle/>
          <a:p>
            <a:pPr marL="0" indent="0" algn="just">
              <a:buNone/>
            </a:pPr>
            <a:r>
              <a:rPr lang="es-ES" dirty="0">
                <a:solidFill>
                  <a:srgbClr val="C00000"/>
                </a:solidFill>
              </a:rPr>
              <a:t>En 1998</a:t>
            </a:r>
            <a:r>
              <a:rPr lang="es-ES" dirty="0"/>
              <a:t>, la Legislatura de </a:t>
            </a:r>
            <a:r>
              <a:rPr lang="es-ES" dirty="0">
                <a:solidFill>
                  <a:srgbClr val="C00000"/>
                </a:solidFill>
              </a:rPr>
              <a:t>la Florida enmendó el Capítulo 553</a:t>
            </a:r>
            <a:r>
              <a:rPr lang="es-ES" dirty="0"/>
              <a:t>, Estatutos de la Florida (FS), Construcción de Estándares de Construcción, para crear un código de construcción de un solo estado que es aplicado por los gobiernos locales. </a:t>
            </a:r>
            <a:r>
              <a:rPr lang="es-ES" dirty="0">
                <a:solidFill>
                  <a:srgbClr val="C00000"/>
                </a:solidFill>
              </a:rPr>
              <a:t>Desde el 1 de marzo de 2002, el Código de Construcción de Florida</a:t>
            </a:r>
            <a:r>
              <a:rPr lang="es-ES" dirty="0"/>
              <a:t>, desarrollado y mantenido por la Comisión de Construcción de Florida, </a:t>
            </a:r>
            <a:r>
              <a:rPr lang="es-ES" dirty="0">
                <a:solidFill>
                  <a:srgbClr val="C00000"/>
                </a:solidFill>
              </a:rPr>
              <a:t>reemplaza todos los códigos de construcción locales</a:t>
            </a:r>
            <a:r>
              <a:rPr lang="es-ES" dirty="0"/>
              <a:t>. </a:t>
            </a:r>
            <a:r>
              <a:rPr lang="es-ES" dirty="0">
                <a:solidFill>
                  <a:srgbClr val="C00000"/>
                </a:solidFill>
              </a:rPr>
              <a:t>El Código de Construcción de Florida se actualiza cada tres años </a:t>
            </a:r>
            <a:r>
              <a:rPr lang="es-ES" dirty="0"/>
              <a:t>y puede modificarse anualmente para incorporar interpretaciones y aclaraciones</a:t>
            </a:r>
            <a:endParaRPr lang="en-US" dirty="0"/>
          </a:p>
        </p:txBody>
      </p:sp>
    </p:spTree>
    <p:extLst>
      <p:ext uri="{BB962C8B-B14F-4D97-AF65-F5344CB8AC3E}">
        <p14:creationId xmlns:p14="http://schemas.microsoft.com/office/powerpoint/2010/main" val="24524300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2924</TotalTime>
  <Words>2601</Words>
  <Application>Microsoft Office PowerPoint</Application>
  <PresentationFormat>On-screen Show (4:3)</PresentationFormat>
  <Paragraphs>205</Paragraphs>
  <Slides>33</Slides>
  <Notes>1</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CLASE 1</vt:lpstr>
      <vt:lpstr>Descripción del curso</vt:lpstr>
      <vt:lpstr>Objetivos del curso</vt:lpstr>
      <vt:lpstr>Familiarizándose con los códigos </vt:lpstr>
      <vt:lpstr>ASOCIACIÓN NACIONAL DE PROTECCIÓN DE INCENDIOS</vt:lpstr>
      <vt:lpstr>ASOCIACIÓN NACIONAL DE PROTECCIÓN DE INCENDIOS http://www.nfpa.org/Codes-and-Standards/All-Codes-and-Standards/List-of-Codes-and-Standards</vt:lpstr>
      <vt:lpstr>ASOCIACIÓN NACIONAL DE PROTECCIÓN DE INCENDIOS http://www.nfpa.org/Codes-and-Standards/All-Codes-and-Standards/List-of-Codes-and-Standards</vt:lpstr>
      <vt:lpstr>FLORIDA BUILDING CODE https://codes.iccsafe.org/public/document/details/toc/887</vt:lpstr>
      <vt:lpstr>FLORIDA BUILDING CODE https://codes.iccsafe.org/public/document/details/toc/887</vt:lpstr>
      <vt:lpstr>FLORIDA BUILDING CODE https://codes.iccsafe.org/public/document/details/toc/887</vt:lpstr>
      <vt:lpstr>FLORIDA BUILDING CODE https://codes.iccsafe.org/public/document/details/toc/887</vt:lpstr>
      <vt:lpstr>FLORIDA BUILDING CODE https://codes.iccsafe.org/public/document/details/toc/887</vt:lpstr>
      <vt:lpstr>UL® https://www.ul.com/aboutul/</vt:lpstr>
      <vt:lpstr>UL® https://www.ul.com/aboutul/</vt:lpstr>
      <vt:lpstr>UL® https://www.ul.com/aboutul/</vt:lpstr>
      <vt:lpstr>Estándares UL® https://standardscatalog.ul.com/?_ga=2.68692953.978665969.1508112740-1440210203.1508112740</vt:lpstr>
      <vt:lpstr>NEMA https://www.nema.org/Standards/About-Standards/pages/default.aspx</vt:lpstr>
      <vt:lpstr>“National Electrical Code” NEC</vt:lpstr>
      <vt:lpstr>Artículo 90.1 Propósito del NEC</vt:lpstr>
      <vt:lpstr>Artículo 90.2 Alcance (A)Cobertura </vt:lpstr>
      <vt:lpstr>Artículo 90.2 Alcance (B)Fuera de Cobertura </vt:lpstr>
      <vt:lpstr>PowerPoint Presentation</vt:lpstr>
      <vt:lpstr>Artículo 90.2 Alcance (B)Fuera de Cobertura </vt:lpstr>
      <vt:lpstr>Artículo 90.2 Alcance (B)Fuera de Cobertura </vt:lpstr>
      <vt:lpstr>Artículo 90.2 Alcance (B)Fuera de Cobertura </vt:lpstr>
      <vt:lpstr>Artículo 90.3¿Cómo está organizado el “National Electrical Code” (NEC)?  </vt:lpstr>
      <vt:lpstr>Artículo 90.3¿Cómo está organizado el “National Electrical Code” (NEC)?  </vt:lpstr>
      <vt:lpstr>PowerPoint Presentation</vt:lpstr>
      <vt:lpstr>Artículo 90.4 ¿Quiénes cumplen y hacen cumplir el “National Electrical Code” (NEC)?  </vt:lpstr>
      <vt:lpstr>Artículo 90.4 ¿Quiénes cumplen y hacen cumplir el “National Electrical Code” (NEC)?  </vt:lpstr>
      <vt:lpstr>Artículo 90.5 Reglas obligatorias, reglas permisivas y material explicativo. </vt:lpstr>
      <vt:lpstr>Artículo 100 Definiciones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SISTEMAS ELÉCTRICOS</dc:title>
  <dc:creator>user</dc:creator>
  <cp:lastModifiedBy>Fidel</cp:lastModifiedBy>
  <cp:revision>76</cp:revision>
  <dcterms:created xsi:type="dcterms:W3CDTF">2017-10-15T16:47:16Z</dcterms:created>
  <dcterms:modified xsi:type="dcterms:W3CDTF">2020-04-06T14:18:17Z</dcterms:modified>
</cp:coreProperties>
</file>