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70" r:id="rId2"/>
    <p:sldId id="264" r:id="rId3"/>
    <p:sldId id="266" r:id="rId4"/>
    <p:sldId id="256" r:id="rId5"/>
    <p:sldId id="265" r:id="rId6"/>
    <p:sldId id="258" r:id="rId7"/>
    <p:sldId id="305" r:id="rId8"/>
    <p:sldId id="268" r:id="rId9"/>
    <p:sldId id="262" r:id="rId10"/>
    <p:sldId id="269" r:id="rId11"/>
    <p:sldId id="260" r:id="rId12"/>
    <p:sldId id="261" r:id="rId13"/>
    <p:sldId id="303" r:id="rId14"/>
    <p:sldId id="304"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1"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E7A789-673F-4CB6-B3E5-8B19585F96CB}" type="datetimeFigureOut">
              <a:rPr lang="en-US" smtClean="0"/>
              <a:pPr/>
              <a:t>3/16/2020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93C18C-5428-4DBC-905A-EECAB7D435E4}" type="slidenum">
              <a:rPr lang="en-US" smtClean="0"/>
              <a:pPr/>
              <a:t>‹Nº›</a:t>
            </a:fld>
            <a:endParaRPr lang="en-US"/>
          </a:p>
        </p:txBody>
      </p:sp>
    </p:spTree>
    <p:extLst>
      <p:ext uri="{BB962C8B-B14F-4D97-AF65-F5344CB8AC3E}">
        <p14:creationId xmlns:p14="http://schemas.microsoft.com/office/powerpoint/2010/main" val="145516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15</a:t>
            </a:fld>
            <a:endParaRPr lang="en-US" dirty="0"/>
          </a:p>
        </p:txBody>
      </p:sp>
    </p:spTree>
    <p:extLst>
      <p:ext uri="{BB962C8B-B14F-4D97-AF65-F5344CB8AC3E}">
        <p14:creationId xmlns:p14="http://schemas.microsoft.com/office/powerpoint/2010/main" val="34076157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24</a:t>
            </a:fld>
            <a:endParaRPr lang="en-US" dirty="0"/>
          </a:p>
        </p:txBody>
      </p:sp>
    </p:spTree>
    <p:extLst>
      <p:ext uri="{BB962C8B-B14F-4D97-AF65-F5344CB8AC3E}">
        <p14:creationId xmlns:p14="http://schemas.microsoft.com/office/powerpoint/2010/main" val="8001188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25</a:t>
            </a:fld>
            <a:endParaRPr lang="en-US" dirty="0"/>
          </a:p>
        </p:txBody>
      </p:sp>
    </p:spTree>
    <p:extLst>
      <p:ext uri="{BB962C8B-B14F-4D97-AF65-F5344CB8AC3E}">
        <p14:creationId xmlns:p14="http://schemas.microsoft.com/office/powerpoint/2010/main" val="545725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26</a:t>
            </a:fld>
            <a:endParaRPr lang="en-US" dirty="0"/>
          </a:p>
        </p:txBody>
      </p:sp>
    </p:spTree>
    <p:extLst>
      <p:ext uri="{BB962C8B-B14F-4D97-AF65-F5344CB8AC3E}">
        <p14:creationId xmlns:p14="http://schemas.microsoft.com/office/powerpoint/2010/main" val="11063882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27</a:t>
            </a:fld>
            <a:endParaRPr lang="en-US" dirty="0"/>
          </a:p>
        </p:txBody>
      </p:sp>
    </p:spTree>
    <p:extLst>
      <p:ext uri="{BB962C8B-B14F-4D97-AF65-F5344CB8AC3E}">
        <p14:creationId xmlns:p14="http://schemas.microsoft.com/office/powerpoint/2010/main" val="16150466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28</a:t>
            </a:fld>
            <a:endParaRPr lang="en-US" dirty="0"/>
          </a:p>
        </p:txBody>
      </p:sp>
    </p:spTree>
    <p:extLst>
      <p:ext uri="{BB962C8B-B14F-4D97-AF65-F5344CB8AC3E}">
        <p14:creationId xmlns:p14="http://schemas.microsoft.com/office/powerpoint/2010/main" val="32056398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3581400"/>
            <a:ext cx="5257800" cy="4876800"/>
          </a:xfrm>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29</a:t>
            </a:fld>
            <a:endParaRPr lang="en-US" dirty="0"/>
          </a:p>
        </p:txBody>
      </p:sp>
    </p:spTree>
    <p:extLst>
      <p:ext uri="{BB962C8B-B14F-4D97-AF65-F5344CB8AC3E}">
        <p14:creationId xmlns:p14="http://schemas.microsoft.com/office/powerpoint/2010/main" val="39389537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30</a:t>
            </a:fld>
            <a:endParaRPr lang="en-US" dirty="0"/>
          </a:p>
        </p:txBody>
      </p:sp>
    </p:spTree>
    <p:extLst>
      <p:ext uri="{BB962C8B-B14F-4D97-AF65-F5344CB8AC3E}">
        <p14:creationId xmlns:p14="http://schemas.microsoft.com/office/powerpoint/2010/main" val="42495284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3581400"/>
            <a:ext cx="5562600" cy="4876800"/>
          </a:xfrm>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31</a:t>
            </a:fld>
            <a:endParaRPr lang="en-US" dirty="0"/>
          </a:p>
        </p:txBody>
      </p:sp>
    </p:spTree>
    <p:extLst>
      <p:ext uri="{BB962C8B-B14F-4D97-AF65-F5344CB8AC3E}">
        <p14:creationId xmlns:p14="http://schemas.microsoft.com/office/powerpoint/2010/main" val="32199064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3581400"/>
            <a:ext cx="5257800" cy="4876800"/>
          </a:xfrm>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32</a:t>
            </a:fld>
            <a:endParaRPr lang="en-US" dirty="0"/>
          </a:p>
        </p:txBody>
      </p:sp>
    </p:spTree>
    <p:extLst>
      <p:ext uri="{BB962C8B-B14F-4D97-AF65-F5344CB8AC3E}">
        <p14:creationId xmlns:p14="http://schemas.microsoft.com/office/powerpoint/2010/main" val="30242405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33</a:t>
            </a:fld>
            <a:endParaRPr lang="en-US" dirty="0"/>
          </a:p>
        </p:txBody>
      </p:sp>
    </p:spTree>
    <p:extLst>
      <p:ext uri="{BB962C8B-B14F-4D97-AF65-F5344CB8AC3E}">
        <p14:creationId xmlns:p14="http://schemas.microsoft.com/office/powerpoint/2010/main" val="4035774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16</a:t>
            </a:fld>
            <a:endParaRPr lang="en-US" dirty="0"/>
          </a:p>
        </p:txBody>
      </p:sp>
    </p:spTree>
    <p:extLst>
      <p:ext uri="{BB962C8B-B14F-4D97-AF65-F5344CB8AC3E}">
        <p14:creationId xmlns:p14="http://schemas.microsoft.com/office/powerpoint/2010/main" val="41567197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34</a:t>
            </a:fld>
            <a:endParaRPr lang="en-US" dirty="0"/>
          </a:p>
        </p:txBody>
      </p:sp>
    </p:spTree>
    <p:extLst>
      <p:ext uri="{BB962C8B-B14F-4D97-AF65-F5344CB8AC3E}">
        <p14:creationId xmlns:p14="http://schemas.microsoft.com/office/powerpoint/2010/main" val="19491120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3581400"/>
            <a:ext cx="5562600" cy="4876800"/>
          </a:xfrm>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35</a:t>
            </a:fld>
            <a:endParaRPr lang="en-US" dirty="0"/>
          </a:p>
        </p:txBody>
      </p:sp>
    </p:spTree>
    <p:extLst>
      <p:ext uri="{BB962C8B-B14F-4D97-AF65-F5344CB8AC3E}">
        <p14:creationId xmlns:p14="http://schemas.microsoft.com/office/powerpoint/2010/main" val="37442361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3581400"/>
            <a:ext cx="5334000" cy="4876800"/>
          </a:xfrm>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36</a:t>
            </a:fld>
            <a:endParaRPr lang="en-US" dirty="0"/>
          </a:p>
        </p:txBody>
      </p:sp>
    </p:spTree>
    <p:extLst>
      <p:ext uri="{BB962C8B-B14F-4D97-AF65-F5344CB8AC3E}">
        <p14:creationId xmlns:p14="http://schemas.microsoft.com/office/powerpoint/2010/main" val="11011833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37</a:t>
            </a:fld>
            <a:endParaRPr lang="en-US" dirty="0"/>
          </a:p>
        </p:txBody>
      </p:sp>
    </p:spTree>
    <p:extLst>
      <p:ext uri="{BB962C8B-B14F-4D97-AF65-F5344CB8AC3E}">
        <p14:creationId xmlns:p14="http://schemas.microsoft.com/office/powerpoint/2010/main" val="13783765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3581400"/>
            <a:ext cx="5334000" cy="4876800"/>
          </a:xfrm>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38</a:t>
            </a:fld>
            <a:endParaRPr lang="en-US" dirty="0"/>
          </a:p>
        </p:txBody>
      </p:sp>
    </p:spTree>
    <p:extLst>
      <p:ext uri="{BB962C8B-B14F-4D97-AF65-F5344CB8AC3E}">
        <p14:creationId xmlns:p14="http://schemas.microsoft.com/office/powerpoint/2010/main" val="11487247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3581400"/>
            <a:ext cx="5334000" cy="4876800"/>
          </a:xfrm>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39</a:t>
            </a:fld>
            <a:endParaRPr lang="en-US" dirty="0"/>
          </a:p>
        </p:txBody>
      </p:sp>
    </p:spTree>
    <p:extLst>
      <p:ext uri="{BB962C8B-B14F-4D97-AF65-F5344CB8AC3E}">
        <p14:creationId xmlns:p14="http://schemas.microsoft.com/office/powerpoint/2010/main" val="3673401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40</a:t>
            </a:fld>
            <a:endParaRPr lang="en-US" dirty="0"/>
          </a:p>
        </p:txBody>
      </p:sp>
    </p:spTree>
    <p:extLst>
      <p:ext uri="{BB962C8B-B14F-4D97-AF65-F5344CB8AC3E}">
        <p14:creationId xmlns:p14="http://schemas.microsoft.com/office/powerpoint/2010/main" val="34994762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41</a:t>
            </a:fld>
            <a:endParaRPr lang="en-US" dirty="0"/>
          </a:p>
        </p:txBody>
      </p:sp>
    </p:spTree>
    <p:extLst>
      <p:ext uri="{BB962C8B-B14F-4D97-AF65-F5344CB8AC3E}">
        <p14:creationId xmlns:p14="http://schemas.microsoft.com/office/powerpoint/2010/main" val="30990617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42</a:t>
            </a:fld>
            <a:endParaRPr lang="en-US" dirty="0"/>
          </a:p>
        </p:txBody>
      </p:sp>
    </p:spTree>
    <p:extLst>
      <p:ext uri="{BB962C8B-B14F-4D97-AF65-F5344CB8AC3E}">
        <p14:creationId xmlns:p14="http://schemas.microsoft.com/office/powerpoint/2010/main" val="3782654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3581400"/>
            <a:ext cx="5410200" cy="4876800"/>
          </a:xfrm>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17</a:t>
            </a:fld>
            <a:endParaRPr lang="en-US" dirty="0"/>
          </a:p>
        </p:txBody>
      </p:sp>
    </p:spTree>
    <p:extLst>
      <p:ext uri="{BB962C8B-B14F-4D97-AF65-F5344CB8AC3E}">
        <p14:creationId xmlns:p14="http://schemas.microsoft.com/office/powerpoint/2010/main" val="2930644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3581400"/>
            <a:ext cx="5562600" cy="4876800"/>
          </a:xfrm>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18</a:t>
            </a:fld>
            <a:endParaRPr lang="en-US" dirty="0"/>
          </a:p>
        </p:txBody>
      </p:sp>
    </p:spTree>
    <p:extLst>
      <p:ext uri="{BB962C8B-B14F-4D97-AF65-F5344CB8AC3E}">
        <p14:creationId xmlns:p14="http://schemas.microsoft.com/office/powerpoint/2010/main" val="5310890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19</a:t>
            </a:fld>
            <a:endParaRPr lang="en-US" dirty="0"/>
          </a:p>
        </p:txBody>
      </p:sp>
    </p:spTree>
    <p:extLst>
      <p:ext uri="{BB962C8B-B14F-4D97-AF65-F5344CB8AC3E}">
        <p14:creationId xmlns:p14="http://schemas.microsoft.com/office/powerpoint/2010/main" val="3550248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20</a:t>
            </a:fld>
            <a:endParaRPr lang="en-US" dirty="0"/>
          </a:p>
        </p:txBody>
      </p:sp>
    </p:spTree>
    <p:extLst>
      <p:ext uri="{BB962C8B-B14F-4D97-AF65-F5344CB8AC3E}">
        <p14:creationId xmlns:p14="http://schemas.microsoft.com/office/powerpoint/2010/main" val="35434097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21</a:t>
            </a:fld>
            <a:endParaRPr lang="en-US" dirty="0"/>
          </a:p>
        </p:txBody>
      </p:sp>
    </p:spTree>
    <p:extLst>
      <p:ext uri="{BB962C8B-B14F-4D97-AF65-F5344CB8AC3E}">
        <p14:creationId xmlns:p14="http://schemas.microsoft.com/office/powerpoint/2010/main" val="42376591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5405" indent="-225405"/>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22</a:t>
            </a:fld>
            <a:endParaRPr lang="en-US" dirty="0"/>
          </a:p>
        </p:txBody>
      </p:sp>
    </p:spTree>
    <p:extLst>
      <p:ext uri="{BB962C8B-B14F-4D97-AF65-F5344CB8AC3E}">
        <p14:creationId xmlns:p14="http://schemas.microsoft.com/office/powerpoint/2010/main" val="482494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a:t>Chapter 4-</a:t>
            </a:r>
            <a:fld id="{BEEEFE11-5955-4565-BE61-DC2CA20FB0EE}" type="slidenum">
              <a:rPr lang="en-US" smtClean="0"/>
              <a:pPr/>
              <a:t>23</a:t>
            </a:fld>
            <a:endParaRPr lang="en-US" dirty="0"/>
          </a:p>
        </p:txBody>
      </p:sp>
    </p:spTree>
    <p:extLst>
      <p:ext uri="{BB962C8B-B14F-4D97-AF65-F5344CB8AC3E}">
        <p14:creationId xmlns:p14="http://schemas.microsoft.com/office/powerpoint/2010/main" val="3411758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B31ECEA-A3CB-497B-BC23-3540C022CD97}" type="datetimeFigureOut">
              <a:rPr lang="en-US" smtClean="0"/>
              <a:pPr/>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2E7703-171A-42CE-A39F-21C7C9A81738}" type="slidenum">
              <a:rPr lang="en-US" smtClean="0"/>
              <a:pPr/>
              <a:t>‹Nº›</a:t>
            </a:fld>
            <a:endParaRPr lang="en-US"/>
          </a:p>
        </p:txBody>
      </p:sp>
    </p:spTree>
    <p:extLst>
      <p:ext uri="{BB962C8B-B14F-4D97-AF65-F5344CB8AC3E}">
        <p14:creationId xmlns:p14="http://schemas.microsoft.com/office/powerpoint/2010/main" val="1267554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31ECEA-A3CB-497B-BC23-3540C022CD97}" type="datetimeFigureOut">
              <a:rPr lang="en-US" smtClean="0"/>
              <a:pPr/>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2E7703-171A-42CE-A39F-21C7C9A81738}" type="slidenum">
              <a:rPr lang="en-US" smtClean="0"/>
              <a:pPr/>
              <a:t>‹Nº›</a:t>
            </a:fld>
            <a:endParaRPr lang="en-US"/>
          </a:p>
        </p:txBody>
      </p:sp>
    </p:spTree>
    <p:extLst>
      <p:ext uri="{BB962C8B-B14F-4D97-AF65-F5344CB8AC3E}">
        <p14:creationId xmlns:p14="http://schemas.microsoft.com/office/powerpoint/2010/main" val="927987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31ECEA-A3CB-497B-BC23-3540C022CD97}" type="datetimeFigureOut">
              <a:rPr lang="en-US" smtClean="0"/>
              <a:pPr/>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2E7703-171A-42CE-A39F-21C7C9A81738}" type="slidenum">
              <a:rPr lang="en-US" smtClean="0"/>
              <a:pPr/>
              <a:t>‹Nº›</a:t>
            </a:fld>
            <a:endParaRPr lang="en-US"/>
          </a:p>
        </p:txBody>
      </p:sp>
    </p:spTree>
    <p:extLst>
      <p:ext uri="{BB962C8B-B14F-4D97-AF65-F5344CB8AC3E}">
        <p14:creationId xmlns:p14="http://schemas.microsoft.com/office/powerpoint/2010/main" val="32695240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Question Slide">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457200" y="1295400"/>
            <a:ext cx="8229600" cy="1676400"/>
          </a:xfrm>
          <a:prstGeom prst="rect">
            <a:avLst/>
          </a:prstGeom>
        </p:spPr>
        <p:txBody>
          <a:bodyPr/>
          <a:lstStyle>
            <a:lvl1pPr marL="0" indent="0">
              <a:buNone/>
              <a:defRPr sz="2600" baseline="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en-US" dirty="0"/>
              <a:t>Click to ADD figure caption</a:t>
            </a:r>
          </a:p>
        </p:txBody>
      </p:sp>
    </p:spTree>
    <p:extLst>
      <p:ext uri="{BB962C8B-B14F-4D97-AF65-F5344CB8AC3E}">
        <p14:creationId xmlns:p14="http://schemas.microsoft.com/office/powerpoint/2010/main" val="3056078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Verticle Slide Layout">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457200" y="1295400"/>
            <a:ext cx="3886200" cy="5257800"/>
          </a:xfrm>
          <a:prstGeom prst="rect">
            <a:avLst/>
          </a:prstGeom>
        </p:spPr>
        <p:txBody>
          <a:bodyPr/>
          <a:lstStyle>
            <a:lvl1pPr marL="0" indent="0">
              <a:buNone/>
              <a:defRPr sz="2600" baseline="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en-US" dirty="0"/>
              <a:t>Click to ADD figure caption</a:t>
            </a:r>
          </a:p>
        </p:txBody>
      </p:sp>
    </p:spTree>
    <p:extLst>
      <p:ext uri="{BB962C8B-B14F-4D97-AF65-F5344CB8AC3E}">
        <p14:creationId xmlns:p14="http://schemas.microsoft.com/office/powerpoint/2010/main" val="2123697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31ECEA-A3CB-497B-BC23-3540C022CD97}" type="datetimeFigureOut">
              <a:rPr lang="en-US" smtClean="0"/>
              <a:pPr/>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2E7703-171A-42CE-A39F-21C7C9A81738}" type="slidenum">
              <a:rPr lang="en-US" smtClean="0"/>
              <a:pPr/>
              <a:t>‹Nº›</a:t>
            </a:fld>
            <a:endParaRPr lang="en-US"/>
          </a:p>
        </p:txBody>
      </p:sp>
    </p:spTree>
    <p:extLst>
      <p:ext uri="{BB962C8B-B14F-4D97-AF65-F5344CB8AC3E}">
        <p14:creationId xmlns:p14="http://schemas.microsoft.com/office/powerpoint/2010/main" val="2082679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31ECEA-A3CB-497B-BC23-3540C022CD97}" type="datetimeFigureOut">
              <a:rPr lang="en-US" smtClean="0"/>
              <a:pPr/>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2E7703-171A-42CE-A39F-21C7C9A81738}" type="slidenum">
              <a:rPr lang="en-US" smtClean="0"/>
              <a:pPr/>
              <a:t>‹Nº›</a:t>
            </a:fld>
            <a:endParaRPr lang="en-US"/>
          </a:p>
        </p:txBody>
      </p:sp>
    </p:spTree>
    <p:extLst>
      <p:ext uri="{BB962C8B-B14F-4D97-AF65-F5344CB8AC3E}">
        <p14:creationId xmlns:p14="http://schemas.microsoft.com/office/powerpoint/2010/main" val="1259887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31ECEA-A3CB-497B-BC23-3540C022CD97}" type="datetimeFigureOut">
              <a:rPr lang="en-US" smtClean="0"/>
              <a:pPr/>
              <a:t>3/16/2020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2E7703-171A-42CE-A39F-21C7C9A81738}" type="slidenum">
              <a:rPr lang="en-US" smtClean="0"/>
              <a:pPr/>
              <a:t>‹Nº›</a:t>
            </a:fld>
            <a:endParaRPr lang="en-US"/>
          </a:p>
        </p:txBody>
      </p:sp>
    </p:spTree>
    <p:extLst>
      <p:ext uri="{BB962C8B-B14F-4D97-AF65-F5344CB8AC3E}">
        <p14:creationId xmlns:p14="http://schemas.microsoft.com/office/powerpoint/2010/main" val="3079844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31ECEA-A3CB-497B-BC23-3540C022CD97}" type="datetimeFigureOut">
              <a:rPr lang="en-US" smtClean="0"/>
              <a:pPr/>
              <a:t>3/16/2020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2E7703-171A-42CE-A39F-21C7C9A81738}" type="slidenum">
              <a:rPr lang="en-US" smtClean="0"/>
              <a:pPr/>
              <a:t>‹Nº›</a:t>
            </a:fld>
            <a:endParaRPr lang="en-US"/>
          </a:p>
        </p:txBody>
      </p:sp>
    </p:spTree>
    <p:extLst>
      <p:ext uri="{BB962C8B-B14F-4D97-AF65-F5344CB8AC3E}">
        <p14:creationId xmlns:p14="http://schemas.microsoft.com/office/powerpoint/2010/main" val="1596552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B31ECEA-A3CB-497B-BC23-3540C022CD97}" type="datetimeFigureOut">
              <a:rPr lang="en-US" smtClean="0"/>
              <a:pPr/>
              <a:t>3/16/2020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2E7703-171A-42CE-A39F-21C7C9A81738}" type="slidenum">
              <a:rPr lang="en-US" smtClean="0"/>
              <a:pPr/>
              <a:t>‹Nº›</a:t>
            </a:fld>
            <a:endParaRPr lang="en-US"/>
          </a:p>
        </p:txBody>
      </p:sp>
    </p:spTree>
    <p:extLst>
      <p:ext uri="{BB962C8B-B14F-4D97-AF65-F5344CB8AC3E}">
        <p14:creationId xmlns:p14="http://schemas.microsoft.com/office/powerpoint/2010/main" val="668359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31ECEA-A3CB-497B-BC23-3540C022CD97}" type="datetimeFigureOut">
              <a:rPr lang="en-US" smtClean="0"/>
              <a:pPr/>
              <a:t>3/16/2020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2E7703-171A-42CE-A39F-21C7C9A81738}" type="slidenum">
              <a:rPr lang="en-US" smtClean="0"/>
              <a:pPr/>
              <a:t>‹Nº›</a:t>
            </a:fld>
            <a:endParaRPr lang="en-US"/>
          </a:p>
        </p:txBody>
      </p:sp>
    </p:spTree>
    <p:extLst>
      <p:ext uri="{BB962C8B-B14F-4D97-AF65-F5344CB8AC3E}">
        <p14:creationId xmlns:p14="http://schemas.microsoft.com/office/powerpoint/2010/main" val="2947283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B31ECEA-A3CB-497B-BC23-3540C022CD97}" type="datetimeFigureOut">
              <a:rPr lang="en-US" smtClean="0"/>
              <a:pPr/>
              <a:t>3/16/2020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2E7703-171A-42CE-A39F-21C7C9A81738}" type="slidenum">
              <a:rPr lang="en-US" smtClean="0"/>
              <a:pPr/>
              <a:t>‹Nº›</a:t>
            </a:fld>
            <a:endParaRPr lang="en-US"/>
          </a:p>
        </p:txBody>
      </p:sp>
    </p:spTree>
    <p:extLst>
      <p:ext uri="{BB962C8B-B14F-4D97-AF65-F5344CB8AC3E}">
        <p14:creationId xmlns:p14="http://schemas.microsoft.com/office/powerpoint/2010/main" val="3700593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B31ECEA-A3CB-497B-BC23-3540C022CD97}" type="datetimeFigureOut">
              <a:rPr lang="en-US" smtClean="0"/>
              <a:pPr/>
              <a:t>3/16/2020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2E7703-171A-42CE-A39F-21C7C9A81738}" type="slidenum">
              <a:rPr lang="en-US" smtClean="0"/>
              <a:pPr/>
              <a:t>‹Nº›</a:t>
            </a:fld>
            <a:endParaRPr lang="en-US"/>
          </a:p>
        </p:txBody>
      </p:sp>
    </p:spTree>
    <p:extLst>
      <p:ext uri="{BB962C8B-B14F-4D97-AF65-F5344CB8AC3E}">
        <p14:creationId xmlns:p14="http://schemas.microsoft.com/office/powerpoint/2010/main" val="2644859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31ECEA-A3CB-497B-BC23-3540C022CD97}" type="datetimeFigureOut">
              <a:rPr lang="en-US" smtClean="0"/>
              <a:pPr/>
              <a:t>3/16/2020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2E7703-171A-42CE-A39F-21C7C9A81738}" type="slidenum">
              <a:rPr lang="en-US" smtClean="0"/>
              <a:pPr/>
              <a:t>‹Nº›</a:t>
            </a:fld>
            <a:endParaRPr lang="en-US"/>
          </a:p>
        </p:txBody>
      </p:sp>
    </p:spTree>
    <p:extLst>
      <p:ext uri="{BB962C8B-B14F-4D97-AF65-F5344CB8AC3E}">
        <p14:creationId xmlns:p14="http://schemas.microsoft.com/office/powerpoint/2010/main" val="8071996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hyperlink" Target="https://online.atperesources.com/gateway/display/3695"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es.wikipedia.org/wiki/Red_de_distribuci%C3%B3n_de_energ%C3%ADa_el%C3%A9ctrica" TargetMode="External"/><Relationship Id="rId2" Type="http://schemas.openxmlformats.org/officeDocument/2006/relationships/hyperlink" Target="https://es.wikipedia.org/wiki/Instalaci%C3%B3n_el%C3%A9ctrica"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a:t>Clase</a:t>
            </a:r>
            <a:r>
              <a:rPr lang="en-US" dirty="0"/>
              <a:t> 2</a:t>
            </a:r>
          </a:p>
        </p:txBody>
      </p:sp>
      <p:sp>
        <p:nvSpPr>
          <p:cNvPr id="3" name="Subtitle 2"/>
          <p:cNvSpPr>
            <a:spLocks noGrp="1"/>
          </p:cNvSpPr>
          <p:nvPr>
            <p:ph type="subTitle" idx="1"/>
          </p:nvPr>
        </p:nvSpPr>
        <p:spPr>
          <a:xfrm>
            <a:off x="228600" y="3886200"/>
            <a:ext cx="8686800" cy="1752600"/>
          </a:xfrm>
        </p:spPr>
        <p:txBody>
          <a:bodyPr>
            <a:normAutofit/>
          </a:bodyPr>
          <a:lstStyle/>
          <a:p>
            <a:pPr algn="just"/>
            <a:r>
              <a:rPr lang="en-US" b="1" u="sng" dirty="0" err="1"/>
              <a:t>Objetivo</a:t>
            </a:r>
            <a:r>
              <a:rPr lang="en-US" b="1" u="sng" dirty="0"/>
              <a:t> a ser </a:t>
            </a:r>
            <a:r>
              <a:rPr lang="en-US" b="1" u="sng" dirty="0" err="1"/>
              <a:t>alcanzado</a:t>
            </a:r>
            <a:r>
              <a:rPr lang="en-US" b="1" u="sng" dirty="0"/>
              <a:t>:</a:t>
            </a:r>
          </a:p>
          <a:p>
            <a:pPr marL="514350" indent="-514350" algn="just">
              <a:buFont typeface="+mj-lt"/>
              <a:buAutoNum type="arabicPeriod"/>
            </a:pPr>
            <a:r>
              <a:rPr lang="en-US" dirty="0" err="1"/>
              <a:t>Conocer</a:t>
            </a:r>
            <a:r>
              <a:rPr lang="en-US" dirty="0"/>
              <a:t> </a:t>
            </a:r>
            <a:r>
              <a:rPr lang="en-US" dirty="0" err="1"/>
              <a:t>acerca</a:t>
            </a:r>
            <a:r>
              <a:rPr lang="en-US" dirty="0"/>
              <a:t> de los </a:t>
            </a:r>
            <a:r>
              <a:rPr lang="en-US" dirty="0" err="1"/>
              <a:t>Sistemas</a:t>
            </a:r>
            <a:r>
              <a:rPr lang="en-US" dirty="0"/>
              <a:t> de </a:t>
            </a:r>
            <a:r>
              <a:rPr lang="en-US" dirty="0" err="1"/>
              <a:t>suministro</a:t>
            </a:r>
            <a:r>
              <a:rPr lang="en-US" dirty="0"/>
              <a:t> </a:t>
            </a:r>
            <a:r>
              <a:rPr lang="en-US" dirty="0" err="1"/>
              <a:t>eléctrico</a:t>
            </a:r>
            <a:r>
              <a:rPr lang="en-US" dirty="0"/>
              <a:t> Y </a:t>
            </a:r>
            <a:r>
              <a:rPr lang="en-US" dirty="0" err="1"/>
              <a:t>servicios</a:t>
            </a:r>
            <a:r>
              <a:rPr lang="en-US" dirty="0"/>
              <a:t> </a:t>
            </a:r>
            <a:r>
              <a:rPr lang="en-US" dirty="0" err="1"/>
              <a:t>eléctricos</a:t>
            </a:r>
            <a:r>
              <a:rPr lang="en-US" dirty="0"/>
              <a:t>.</a:t>
            </a:r>
          </a:p>
        </p:txBody>
      </p:sp>
    </p:spTree>
    <p:extLst>
      <p:ext uri="{BB962C8B-B14F-4D97-AF65-F5344CB8AC3E}">
        <p14:creationId xmlns:p14="http://schemas.microsoft.com/office/powerpoint/2010/main" val="544546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2290" name="Picture 2" descr="Desde hace 35 años no tenemos excusas para no realizar las instalaciones eléctricas conforme a las reglamentaciones vigentes y desde hace 9 años tampoco tenemos excusas para no colocar productos normalizad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1828800"/>
            <a:ext cx="4038600" cy="4286251"/>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1838325"/>
            <a:ext cx="4338191"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9802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381000"/>
            <a:ext cx="8458200" cy="923330"/>
          </a:xfrm>
          <a:prstGeom prst="rect">
            <a:avLst/>
          </a:prstGeom>
        </p:spPr>
        <p:txBody>
          <a:bodyPr wrap="square">
            <a:spAutoFit/>
          </a:bodyPr>
          <a:lstStyle/>
          <a:p>
            <a:r>
              <a:rPr lang="es-ES" b="1" u="sng" dirty="0"/>
              <a:t>Circuito Ramal</a:t>
            </a:r>
            <a:endParaRPr lang="es-ES" dirty="0"/>
          </a:p>
          <a:p>
            <a:r>
              <a:rPr lang="es-ES" i="1" dirty="0"/>
              <a:t>Son los conductores del circuito entre el último dispositivo contra sobre corriente que protege el circuito y la salida.</a:t>
            </a:r>
            <a:endParaRPr lang="es-ES" dirty="0"/>
          </a:p>
        </p:txBody>
      </p:sp>
      <p:pic>
        <p:nvPicPr>
          <p:cNvPr id="4098" name="Picture 2" descr="http://1.bp.blogspot.com/-rHa10TugNyw/TaD-OICk5vI/AAAAAAAAAI0/FIXI4UlfubI/s1600/Imagen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0" y="1350449"/>
            <a:ext cx="3886200" cy="5475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6500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Resultado de imagen para alimentadores electric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3964" y="3432752"/>
            <a:ext cx="8810625" cy="3381375"/>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Resultado de imagen para alimentadores electrico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0091" y="76200"/>
            <a:ext cx="3905250" cy="39052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035483" y="304800"/>
            <a:ext cx="4382470" cy="2308324"/>
          </a:xfrm>
          <a:prstGeom prst="rect">
            <a:avLst/>
          </a:prstGeom>
          <a:noFill/>
        </p:spPr>
        <p:txBody>
          <a:bodyPr wrap="square" rtlCol="0">
            <a:spAutoFit/>
          </a:bodyPr>
          <a:lstStyle/>
          <a:p>
            <a:pPr algn="ctr"/>
            <a:r>
              <a:rPr lang="en-US" sz="3600" dirty="0" err="1"/>
              <a:t>Diferencia</a:t>
            </a:r>
            <a:r>
              <a:rPr lang="en-US" sz="3600" dirty="0"/>
              <a:t> entre </a:t>
            </a:r>
            <a:r>
              <a:rPr lang="en-US" sz="3600" dirty="0" err="1"/>
              <a:t>acometida</a:t>
            </a:r>
            <a:r>
              <a:rPr lang="en-US" sz="3600" dirty="0"/>
              <a:t>, </a:t>
            </a:r>
          </a:p>
          <a:p>
            <a:pPr algn="ctr"/>
            <a:r>
              <a:rPr lang="en-US" sz="3600" dirty="0" err="1"/>
              <a:t>alimentador</a:t>
            </a:r>
            <a:r>
              <a:rPr lang="en-US" sz="3600" dirty="0"/>
              <a:t> y </a:t>
            </a:r>
            <a:r>
              <a:rPr lang="en-US" sz="3600" dirty="0" err="1"/>
              <a:t>circuito</a:t>
            </a:r>
            <a:r>
              <a:rPr lang="en-US" sz="3600" dirty="0"/>
              <a:t> </a:t>
            </a:r>
            <a:r>
              <a:rPr lang="en-US" sz="3600" dirty="0" err="1"/>
              <a:t>ramal</a:t>
            </a:r>
            <a:r>
              <a:rPr lang="en-US" sz="3600" dirty="0"/>
              <a:t> </a:t>
            </a:r>
          </a:p>
        </p:txBody>
      </p:sp>
    </p:spTree>
    <p:extLst>
      <p:ext uri="{BB962C8B-B14F-4D97-AF65-F5344CB8AC3E}">
        <p14:creationId xmlns:p14="http://schemas.microsoft.com/office/powerpoint/2010/main" val="20222628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6"/>
          <p:cNvSpPr txBox="1">
            <a:spLocks/>
          </p:cNvSpPr>
          <p:nvPr/>
        </p:nvSpPr>
        <p:spPr>
          <a:xfrm>
            <a:off x="609600" y="0"/>
            <a:ext cx="7772400" cy="838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NEC </a:t>
            </a:r>
            <a:r>
              <a:rPr kumimoji="0" lang="en-US" sz="4400" b="0" i="0" u="none" strike="noStrike" kern="1200" cap="none" spc="0" normalizeH="0" baseline="0" noProof="0" dirty="0" err="1">
                <a:ln>
                  <a:noFill/>
                </a:ln>
                <a:solidFill>
                  <a:schemeClr val="tx1"/>
                </a:solidFill>
                <a:effectLst/>
                <a:uLnTx/>
                <a:uFillTx/>
                <a:latin typeface="+mj-lt"/>
                <a:ea typeface="+mj-ea"/>
                <a:cs typeface="+mj-cs"/>
              </a:rPr>
              <a:t>Capítulo</a:t>
            </a:r>
            <a:r>
              <a:rPr kumimoji="0" lang="en-US" sz="4400" b="0" i="0" u="none" strike="noStrike" kern="1200" cap="none" spc="0" normalizeH="0" baseline="0" noProof="0" dirty="0">
                <a:ln>
                  <a:noFill/>
                </a:ln>
                <a:solidFill>
                  <a:schemeClr val="tx1"/>
                </a:solidFill>
                <a:effectLst/>
                <a:uLnTx/>
                <a:uFillTx/>
                <a:latin typeface="+mj-lt"/>
                <a:ea typeface="+mj-ea"/>
                <a:cs typeface="+mj-cs"/>
              </a:rPr>
              <a:t> 2</a:t>
            </a:r>
          </a:p>
        </p:txBody>
      </p:sp>
      <p:sp>
        <p:nvSpPr>
          <p:cNvPr id="5" name="Text Placeholder 8"/>
          <p:cNvSpPr txBox="1">
            <a:spLocks/>
          </p:cNvSpPr>
          <p:nvPr/>
        </p:nvSpPr>
        <p:spPr>
          <a:xfrm>
            <a:off x="685800" y="2438400"/>
            <a:ext cx="7772400" cy="3886200"/>
          </a:xfrm>
          <a:prstGeom prst="rect">
            <a:avLst/>
          </a:prstGeom>
        </p:spPr>
        <p:txBody>
          <a:bodyPr>
            <a:normAutofit fontScale="77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err="1">
                <a:ln>
                  <a:noFill/>
                </a:ln>
                <a:solidFill>
                  <a:schemeClr val="tx1"/>
                </a:solidFill>
                <a:effectLst/>
                <a:uLnTx/>
                <a:uFillTx/>
                <a:latin typeface="+mn-lt"/>
                <a:ea typeface="+mn-ea"/>
                <a:cs typeface="+mn-cs"/>
              </a:rPr>
              <a:t>Servicios</a:t>
            </a:r>
            <a:r>
              <a:rPr kumimoji="0" lang="en-US" sz="3200" b="0" i="0" u="none" strike="noStrike" kern="1200" cap="none" spc="0" normalizeH="0" baseline="0" noProof="0" dirty="0">
                <a:ln>
                  <a:noFill/>
                </a:ln>
                <a:solidFill>
                  <a:schemeClr val="tx1"/>
                </a:solidFill>
                <a:effectLst/>
                <a:uLnTx/>
                <a:uFillTx/>
                <a:latin typeface="+mn-lt"/>
                <a:ea typeface="+mn-ea"/>
                <a:cs typeface="+mn-cs"/>
              </a:rPr>
              <a:t> (</a:t>
            </a:r>
            <a:r>
              <a:rPr kumimoji="0" lang="en-US" sz="3200" b="0" i="0" u="none" strike="noStrike" kern="1200" cap="none" spc="0" normalizeH="0" baseline="0" noProof="0" dirty="0" err="1">
                <a:ln>
                  <a:noFill/>
                </a:ln>
                <a:solidFill>
                  <a:schemeClr val="tx1"/>
                </a:solidFill>
                <a:effectLst/>
                <a:uLnTx/>
                <a:uFillTx/>
                <a:latin typeface="+mn-lt"/>
                <a:ea typeface="+mn-ea"/>
                <a:cs typeface="+mn-cs"/>
              </a:rPr>
              <a:t>Acometidas</a:t>
            </a:r>
            <a:r>
              <a:rPr kumimoji="0" lang="en-US" sz="3200" b="0" i="0" u="none" strike="noStrike" kern="1200" cap="none" spc="0" normalizeH="0" baseline="0" noProof="0" dirty="0">
                <a:ln>
                  <a:noFill/>
                </a:ln>
                <a:solidFill>
                  <a:schemeClr val="tx1"/>
                </a:solidFill>
                <a:effectLst/>
                <a:uLnTx/>
                <a:uFillTx/>
                <a:latin typeface="+mn-lt"/>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a:p>
            <a:pPr marL="457200" marR="0" lvl="0" indent="-4572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s-ES" sz="3200" b="0" i="0" u="none" strike="noStrike" kern="1200" cap="none" spc="0" normalizeH="0" baseline="0" noProof="0" dirty="0">
                <a:ln>
                  <a:noFill/>
                </a:ln>
                <a:solidFill>
                  <a:schemeClr val="tx1"/>
                </a:solidFill>
                <a:effectLst/>
                <a:uLnTx/>
                <a:uFillTx/>
                <a:latin typeface="+mn-lt"/>
                <a:ea typeface="+mn-ea"/>
                <a:cs typeface="+mn-cs"/>
              </a:rPr>
              <a:t>Servicio • Limitaciones de servicio - Artículo 230, Parte I </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s-ES" sz="3200" b="0" i="0" u="none" strike="noStrike" kern="1200" cap="none" spc="0" normalizeH="0" baseline="0" noProof="0" dirty="0">
                <a:ln>
                  <a:noFill/>
                </a:ln>
                <a:solidFill>
                  <a:schemeClr val="tx1"/>
                </a:solidFill>
                <a:effectLst/>
                <a:uLnTx/>
                <a:uFillTx/>
                <a:latin typeface="+mn-lt"/>
                <a:ea typeface="+mn-ea"/>
                <a:cs typeface="+mn-cs"/>
              </a:rPr>
              <a:t>Conductores de servicio aéreos - Artículo 230, Parte II </a:t>
            </a:r>
          </a:p>
          <a:p>
            <a:pPr marL="457200" marR="0" lvl="0" indent="-4572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s-ES" sz="3200" b="0" i="0" u="none" strike="noStrike" kern="1200" cap="none" spc="0" normalizeH="0" baseline="0" noProof="0" dirty="0">
                <a:ln>
                  <a:noFill/>
                </a:ln>
                <a:solidFill>
                  <a:schemeClr val="tx1"/>
                </a:solidFill>
                <a:effectLst/>
                <a:uLnTx/>
                <a:uFillTx/>
                <a:latin typeface="+mn-lt"/>
                <a:ea typeface="+mn-ea"/>
                <a:cs typeface="+mn-cs"/>
              </a:rPr>
              <a:t>Conductores de servicio subterráneos - Artículo 230, Parte III </a:t>
            </a:r>
          </a:p>
          <a:p>
            <a:pPr marL="457200" marR="0" lvl="0" indent="-4572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s-ES" sz="3200" b="0" i="0" u="none" strike="noStrike" kern="1200" cap="none" spc="0" normalizeH="0" baseline="0" noProof="0" dirty="0">
                <a:ln>
                  <a:noFill/>
                </a:ln>
                <a:solidFill>
                  <a:schemeClr val="tx1"/>
                </a:solidFill>
                <a:effectLst/>
                <a:uLnTx/>
                <a:uFillTx/>
                <a:latin typeface="+mn-lt"/>
                <a:ea typeface="+mn-ea"/>
                <a:cs typeface="+mn-cs"/>
              </a:rPr>
              <a:t>Conductores de entrada de servicio - Artículo 230, Parte IV </a:t>
            </a:r>
          </a:p>
          <a:p>
            <a:pPr marL="457200" marR="0" lvl="0" indent="-4572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s-ES" sz="3200" b="0" i="0" u="none" strike="noStrike" kern="1200" cap="none" spc="0" normalizeH="0" baseline="0" noProof="0" dirty="0">
                <a:ln>
                  <a:noFill/>
                </a:ln>
                <a:solidFill>
                  <a:schemeClr val="tx1"/>
                </a:solidFill>
                <a:effectLst/>
                <a:uLnTx/>
                <a:uFillTx/>
                <a:latin typeface="+mn-lt"/>
                <a:ea typeface="+mn-ea"/>
                <a:cs typeface="+mn-cs"/>
              </a:rPr>
              <a:t>Equipo de servicio - Artículo 230, Partes V y VI</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775604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6"/>
          <p:cNvSpPr txBox="1">
            <a:spLocks/>
          </p:cNvSpPr>
          <p:nvPr/>
        </p:nvSpPr>
        <p:spPr>
          <a:xfrm>
            <a:off x="609600" y="0"/>
            <a:ext cx="7772400" cy="838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NEC </a:t>
            </a:r>
            <a:r>
              <a:rPr kumimoji="0" lang="en-US" sz="4400" b="0" i="0" u="none" strike="noStrike" kern="1200" cap="none" spc="0" normalizeH="0" baseline="0" noProof="0" dirty="0" err="1">
                <a:ln>
                  <a:noFill/>
                </a:ln>
                <a:solidFill>
                  <a:schemeClr val="tx1"/>
                </a:solidFill>
                <a:effectLst/>
                <a:uLnTx/>
                <a:uFillTx/>
                <a:latin typeface="+mj-lt"/>
                <a:ea typeface="+mj-ea"/>
                <a:cs typeface="+mj-cs"/>
              </a:rPr>
              <a:t>Capítulo</a:t>
            </a:r>
            <a:r>
              <a:rPr kumimoji="0" lang="en-US" sz="4400" b="0" i="0" u="none" strike="noStrike" kern="1200" cap="none" spc="0" normalizeH="0" baseline="0" noProof="0" dirty="0">
                <a:ln>
                  <a:noFill/>
                </a:ln>
                <a:solidFill>
                  <a:schemeClr val="tx1"/>
                </a:solidFill>
                <a:effectLst/>
                <a:uLnTx/>
                <a:uFillTx/>
                <a:latin typeface="+mj-lt"/>
                <a:ea typeface="+mj-ea"/>
                <a:cs typeface="+mj-cs"/>
              </a:rPr>
              <a:t> 2</a:t>
            </a:r>
          </a:p>
        </p:txBody>
      </p:sp>
      <p:pic>
        <p:nvPicPr>
          <p:cNvPr id="4" name="Picture 2"/>
          <p:cNvPicPr>
            <a:picLocks noChangeAspect="1" noChangeArrowheads="1"/>
          </p:cNvPicPr>
          <p:nvPr/>
        </p:nvPicPr>
        <p:blipFill>
          <a:blip r:embed="rId2" cstate="print"/>
          <a:srcRect/>
          <a:stretch>
            <a:fillRect/>
          </a:stretch>
        </p:blipFill>
        <p:spPr bwMode="auto">
          <a:xfrm>
            <a:off x="1524000" y="914400"/>
            <a:ext cx="5791200" cy="5731084"/>
          </a:xfrm>
          <a:prstGeom prst="rect">
            <a:avLst/>
          </a:prstGeom>
          <a:noFill/>
          <a:ln w="9525">
            <a:noFill/>
            <a:miter lim="800000"/>
            <a:headEnd/>
            <a:tailEnd/>
          </a:ln>
        </p:spPr>
      </p:pic>
    </p:spTree>
    <p:extLst>
      <p:ext uri="{BB962C8B-B14F-4D97-AF65-F5344CB8AC3E}">
        <p14:creationId xmlns:p14="http://schemas.microsoft.com/office/powerpoint/2010/main" val="37756044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57200" y="1295400"/>
            <a:ext cx="8229600" cy="1676400"/>
          </a:xfrm>
        </p:spPr>
        <p:txBody>
          <a:bodyPr/>
          <a:lstStyle/>
          <a:p>
            <a:r>
              <a:rPr lang="es-ES" dirty="0"/>
              <a:t>El servicio es el suministro eléctrico, en forma de conductores y equipos, que proporciona energía eléctrica a un edificio o estructura.</a:t>
            </a:r>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1600" y="2713239"/>
            <a:ext cx="6531253" cy="3758845"/>
          </a:xfrm>
          <a:prstGeom prst="rect">
            <a:avLst/>
          </a:prstGeom>
          <a:ln w="38100">
            <a:solidFill>
              <a:schemeClr val="bg1"/>
            </a:solidFill>
          </a:ln>
        </p:spPr>
      </p:pic>
    </p:spTree>
    <p:extLst>
      <p:ext uri="{BB962C8B-B14F-4D97-AF65-F5344CB8AC3E}">
        <p14:creationId xmlns:p14="http://schemas.microsoft.com/office/powerpoint/2010/main" val="2222729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57200" y="1295400"/>
            <a:ext cx="2667000" cy="5257800"/>
          </a:xfrm>
        </p:spPr>
        <p:txBody>
          <a:bodyPr/>
          <a:lstStyle/>
          <a:p>
            <a:r>
              <a:rPr lang="es-ES" sz="2400" dirty="0"/>
              <a:t>Un </a:t>
            </a:r>
            <a:r>
              <a:rPr lang="es-ES" sz="2400" b="1" dirty="0"/>
              <a:t>conductor de servicio — aéreo </a:t>
            </a:r>
            <a:r>
              <a:rPr lang="es-ES" sz="2400" dirty="0"/>
              <a:t>es un conductor que conecta el equipo de servicio para el edificio o la estructura con los conductores de suministro de sobrecarga del servicio eléctrico en el punto de servicio.</a:t>
            </a:r>
            <a:endParaRPr lang="en-US" sz="2400"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3660" y="1305560"/>
            <a:ext cx="5263140" cy="3571240"/>
          </a:xfrm>
          <a:prstGeom prst="rect">
            <a:avLst/>
          </a:prstGeom>
          <a:ln w="38100">
            <a:solidFill>
              <a:schemeClr val="bg1"/>
            </a:solidFill>
          </a:ln>
        </p:spPr>
      </p:pic>
    </p:spTree>
    <p:extLst>
      <p:ext uri="{BB962C8B-B14F-4D97-AF65-F5344CB8AC3E}">
        <p14:creationId xmlns:p14="http://schemas.microsoft.com/office/powerpoint/2010/main" val="2011089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57200" y="1295400"/>
            <a:ext cx="4191000" cy="5257800"/>
          </a:xfrm>
        </p:spPr>
        <p:txBody>
          <a:bodyPr/>
          <a:lstStyle/>
          <a:p>
            <a:r>
              <a:rPr lang="es-ES" dirty="0"/>
              <a:t>Un </a:t>
            </a:r>
            <a:r>
              <a:rPr lang="es-ES" b="1" dirty="0"/>
              <a:t>conductor de entrada de servicio — sistema subterráneo </a:t>
            </a:r>
            <a:r>
              <a:rPr lang="es-ES" dirty="0"/>
              <a:t>es un conductor que conecta el equipo de servicio con los conductores de servicio lateral o subterráneo de servicio.</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4400" y="1143000"/>
            <a:ext cx="3581400" cy="5401945"/>
          </a:xfrm>
          <a:prstGeom prst="rect">
            <a:avLst/>
          </a:prstGeom>
          <a:ln w="38100">
            <a:solidFill>
              <a:schemeClr val="bg1"/>
            </a:solidFill>
          </a:ln>
        </p:spPr>
      </p:pic>
    </p:spTree>
    <p:extLst>
      <p:ext uri="{BB962C8B-B14F-4D97-AF65-F5344CB8AC3E}">
        <p14:creationId xmlns:p14="http://schemas.microsoft.com/office/powerpoint/2010/main" val="1694303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s-ES" dirty="0"/>
              <a:t>La </a:t>
            </a:r>
            <a:r>
              <a:rPr lang="es-ES" b="1" dirty="0"/>
              <a:t>caída del servicio </a:t>
            </a:r>
            <a:r>
              <a:rPr lang="es-ES" dirty="0"/>
              <a:t>esta formada por los conductores aéreos entre el punto de servicio y el sistema de suministro eléctrico de la red pública.</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19600" y="1286747"/>
            <a:ext cx="4251960" cy="5280307"/>
          </a:xfrm>
          <a:prstGeom prst="rect">
            <a:avLst/>
          </a:prstGeom>
          <a:ln w="38100">
            <a:solidFill>
              <a:schemeClr val="bg1"/>
            </a:solidFill>
          </a:ln>
        </p:spPr>
      </p:pic>
    </p:spTree>
    <p:extLst>
      <p:ext uri="{BB962C8B-B14F-4D97-AF65-F5344CB8AC3E}">
        <p14:creationId xmlns:p14="http://schemas.microsoft.com/office/powerpoint/2010/main" val="10559297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57200" y="1295400"/>
            <a:ext cx="4724400" cy="5257800"/>
          </a:xfrm>
        </p:spPr>
        <p:txBody>
          <a:bodyPr/>
          <a:lstStyle/>
          <a:p>
            <a:r>
              <a:rPr lang="es-ES" dirty="0"/>
              <a:t>El </a:t>
            </a:r>
            <a:r>
              <a:rPr lang="es-ES" b="1" dirty="0"/>
              <a:t>servicio lateral </a:t>
            </a:r>
            <a:r>
              <a:rPr lang="es-ES" dirty="0"/>
              <a:t>son los conductores de servicio subterráneos que conectan el sistema de distribución eléctrica de la empresa de servicios públicos y el punto de servicio.</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5000" y="1326895"/>
            <a:ext cx="3002280" cy="5275851"/>
          </a:xfrm>
          <a:prstGeom prst="rect">
            <a:avLst/>
          </a:prstGeom>
          <a:ln w="38100">
            <a:solidFill>
              <a:schemeClr val="bg1"/>
            </a:solidFill>
          </a:ln>
        </p:spPr>
      </p:pic>
    </p:spTree>
    <p:extLst>
      <p:ext uri="{BB962C8B-B14F-4D97-AF65-F5344CB8AC3E}">
        <p14:creationId xmlns:p14="http://schemas.microsoft.com/office/powerpoint/2010/main" val="3565621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71512" y="1"/>
            <a:ext cx="7772400" cy="1143000"/>
          </a:xfrm>
        </p:spPr>
        <p:txBody>
          <a:bodyPr/>
          <a:lstStyle/>
          <a:p>
            <a:r>
              <a:rPr lang="en-US" dirty="0" err="1"/>
              <a:t>Sistemas</a:t>
            </a:r>
            <a:r>
              <a:rPr lang="en-US" dirty="0"/>
              <a:t> </a:t>
            </a:r>
            <a:r>
              <a:rPr lang="es-VE" dirty="0"/>
              <a:t>Eléctricos</a:t>
            </a:r>
            <a:r>
              <a:rPr lang="en-US" dirty="0"/>
              <a:t> </a:t>
            </a:r>
          </a:p>
        </p:txBody>
      </p:sp>
      <p:pic>
        <p:nvPicPr>
          <p:cNvPr id="8194" name="Picture 2" descr="http://www.siumlahabana.sld.cu/IPICLELECTRI/IMAGEN/fig-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1295400"/>
            <a:ext cx="8658827" cy="4905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40878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57200" y="1295400"/>
            <a:ext cx="5486400" cy="5257800"/>
          </a:xfrm>
        </p:spPr>
        <p:txBody>
          <a:bodyPr/>
          <a:lstStyle/>
          <a:p>
            <a:pPr algn="just"/>
            <a:r>
              <a:rPr lang="es-ES" dirty="0"/>
              <a:t>El </a:t>
            </a:r>
            <a:r>
              <a:rPr lang="es-ES" b="1" dirty="0"/>
              <a:t>punto de servicio </a:t>
            </a:r>
            <a:r>
              <a:rPr lang="es-ES" dirty="0"/>
              <a:t>es el punto de conexión entre la compañía eléctrica local y el cableado de las instalaciones del edificio o estructura.</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1143000"/>
            <a:ext cx="2286000" cy="5591432"/>
          </a:xfrm>
          <a:prstGeom prst="rect">
            <a:avLst/>
          </a:prstGeom>
          <a:ln w="38100">
            <a:solidFill>
              <a:schemeClr val="bg1"/>
            </a:solidFill>
          </a:ln>
        </p:spPr>
      </p:pic>
    </p:spTree>
    <p:extLst>
      <p:ext uri="{BB962C8B-B14F-4D97-AF65-F5344CB8AC3E}">
        <p14:creationId xmlns:p14="http://schemas.microsoft.com/office/powerpoint/2010/main" val="29946369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57200" y="1300480"/>
            <a:ext cx="5029200" cy="5257800"/>
          </a:xfrm>
        </p:spPr>
        <p:txBody>
          <a:bodyPr/>
          <a:lstStyle/>
          <a:p>
            <a:pPr algn="just"/>
            <a:r>
              <a:rPr lang="es-ES" dirty="0"/>
              <a:t>El </a:t>
            </a:r>
            <a:r>
              <a:rPr lang="es-ES" b="1" dirty="0"/>
              <a:t>equipo de servicio</a:t>
            </a:r>
            <a:r>
              <a:rPr lang="es-ES" dirty="0"/>
              <a:t> es todo el equipo necesario para controlar el suministro de energía eléctrica a un edificio o estructura.</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6400" y="1143000"/>
            <a:ext cx="2819400" cy="5301937"/>
          </a:xfrm>
          <a:prstGeom prst="rect">
            <a:avLst/>
          </a:prstGeom>
          <a:ln w="38100">
            <a:solidFill>
              <a:schemeClr val="bg1"/>
            </a:solidFill>
          </a:ln>
        </p:spPr>
      </p:pic>
    </p:spTree>
    <p:extLst>
      <p:ext uri="{BB962C8B-B14F-4D97-AF65-F5344CB8AC3E}">
        <p14:creationId xmlns:p14="http://schemas.microsoft.com/office/powerpoint/2010/main" val="34819360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57200" y="1295400"/>
            <a:ext cx="4114800" cy="5257800"/>
          </a:xfrm>
        </p:spPr>
        <p:txBody>
          <a:bodyPr/>
          <a:lstStyle/>
          <a:p>
            <a:pPr algn="just"/>
            <a:r>
              <a:rPr lang="es-ES" dirty="0"/>
              <a:t>Las subsecciones 230.2 (A), (B), (C) y (D) están destinadas a proporcionar cierta latitud para el diseñador e instalador para un tipo particular de ocupación o para un tipo particular de sistema.</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8200" y="1301495"/>
            <a:ext cx="4033520" cy="5196207"/>
          </a:xfrm>
          <a:prstGeom prst="rect">
            <a:avLst/>
          </a:prstGeom>
          <a:ln w="38100">
            <a:solidFill>
              <a:schemeClr val="bg1"/>
            </a:solidFill>
          </a:ln>
        </p:spPr>
      </p:pic>
    </p:spTree>
    <p:extLst>
      <p:ext uri="{BB962C8B-B14F-4D97-AF65-F5344CB8AC3E}">
        <p14:creationId xmlns:p14="http://schemas.microsoft.com/office/powerpoint/2010/main" val="21796773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57200" y="1295400"/>
            <a:ext cx="2362200" cy="5257800"/>
          </a:xfrm>
        </p:spPr>
        <p:txBody>
          <a:bodyPr/>
          <a:lstStyle/>
          <a:p>
            <a:r>
              <a:rPr lang="es-ES" dirty="0"/>
              <a:t>Muchos sistemas de distribución de gran altura, con grandes necesidades de energía, utilizan 230.2 (C) para llevar un segundo servicio al edificio.</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3200" y="1315719"/>
            <a:ext cx="5988992" cy="4433569"/>
          </a:xfrm>
          <a:prstGeom prst="rect">
            <a:avLst/>
          </a:prstGeom>
          <a:ln w="38100">
            <a:solidFill>
              <a:schemeClr val="bg1"/>
            </a:solidFill>
          </a:ln>
        </p:spPr>
      </p:pic>
    </p:spTree>
    <p:extLst>
      <p:ext uri="{BB962C8B-B14F-4D97-AF65-F5344CB8AC3E}">
        <p14:creationId xmlns:p14="http://schemas.microsoft.com/office/powerpoint/2010/main" val="3399917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57200" y="1295400"/>
            <a:ext cx="4953000" cy="5257800"/>
          </a:xfrm>
        </p:spPr>
        <p:txBody>
          <a:bodyPr/>
          <a:lstStyle/>
          <a:p>
            <a:pPr algn="just"/>
            <a:r>
              <a:rPr lang="es-ES" dirty="0"/>
              <a:t>Solo los conductores de servicio deben instalarse en canalizaciones de servicio o cables de servicio.</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8800" y="1311656"/>
            <a:ext cx="2590800" cy="5268930"/>
          </a:xfrm>
          <a:prstGeom prst="rect">
            <a:avLst/>
          </a:prstGeom>
          <a:ln w="38100">
            <a:solidFill>
              <a:schemeClr val="bg1"/>
            </a:solidFill>
          </a:ln>
        </p:spPr>
      </p:pic>
    </p:spTree>
    <p:extLst>
      <p:ext uri="{BB962C8B-B14F-4D97-AF65-F5344CB8AC3E}">
        <p14:creationId xmlns:p14="http://schemas.microsoft.com/office/powerpoint/2010/main" val="35339054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57200" y="1295400"/>
            <a:ext cx="8458200" cy="1981200"/>
          </a:xfrm>
        </p:spPr>
        <p:txBody>
          <a:bodyPr>
            <a:normAutofit fontScale="92500" lnSpcReduction="10000"/>
          </a:bodyPr>
          <a:lstStyle/>
          <a:p>
            <a:pPr algn="just"/>
            <a:r>
              <a:rPr lang="es-ES" sz="2400" dirty="0"/>
              <a:t>Según 230.9 (A), dondequiera que se instalen conductores de servicio como conductores abiertos o como cable </a:t>
            </a:r>
            <a:r>
              <a:rPr lang="es-ES" sz="2400" dirty="0" err="1"/>
              <a:t>multi-conductor</a:t>
            </a:r>
            <a:r>
              <a:rPr lang="es-ES" sz="2400" dirty="0"/>
              <a:t> sin una cubierta exterior general, se debe proporcionar un espacio libre de 3‘ desde las ventanas que se pueden abrir, puertas, porches, balcones, escaleras, escaleras, fuego Escapes, o lugares similares.</a:t>
            </a:r>
            <a:endParaRPr lang="en-US" sz="24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00" y="3642732"/>
            <a:ext cx="5715000" cy="2961819"/>
          </a:xfrm>
          <a:prstGeom prst="rect">
            <a:avLst/>
          </a:prstGeom>
          <a:ln w="38100">
            <a:solidFill>
              <a:schemeClr val="bg1"/>
            </a:solidFill>
          </a:ln>
        </p:spPr>
      </p:pic>
    </p:spTree>
    <p:extLst>
      <p:ext uri="{BB962C8B-B14F-4D97-AF65-F5344CB8AC3E}">
        <p14:creationId xmlns:p14="http://schemas.microsoft.com/office/powerpoint/2010/main" val="14936374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57200" y="1295400"/>
            <a:ext cx="3886200" cy="5257800"/>
          </a:xfrm>
        </p:spPr>
        <p:txBody>
          <a:bodyPr/>
          <a:lstStyle/>
          <a:p>
            <a:r>
              <a:rPr lang="es-ES" dirty="0"/>
              <a:t>Los conductores aéreos que conectan el sistema de utilidad al punto de servicio son caídas de servicio.</a:t>
            </a:r>
            <a:endParaRPr lang="en-US" dirty="0"/>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r="47651"/>
          <a:stretch/>
        </p:blipFill>
        <p:spPr>
          <a:xfrm>
            <a:off x="4800600" y="1301496"/>
            <a:ext cx="3886200" cy="5489968"/>
          </a:xfrm>
          <a:prstGeom prst="rect">
            <a:avLst/>
          </a:prstGeom>
          <a:ln w="38100">
            <a:solidFill>
              <a:schemeClr val="bg1"/>
            </a:solidFill>
          </a:ln>
        </p:spPr>
      </p:pic>
    </p:spTree>
    <p:extLst>
      <p:ext uri="{BB962C8B-B14F-4D97-AF65-F5344CB8AC3E}">
        <p14:creationId xmlns:p14="http://schemas.microsoft.com/office/powerpoint/2010/main" val="11173259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57200" y="1295400"/>
            <a:ext cx="2971800" cy="5257800"/>
          </a:xfrm>
        </p:spPr>
        <p:txBody>
          <a:bodyPr/>
          <a:lstStyle/>
          <a:p>
            <a:pPr algn="just"/>
            <a:r>
              <a:rPr lang="es-ES" dirty="0"/>
              <a:t>Según 230.24 (A), los conductores de servicios aéreos deben tener un espacio vertical mínimo de no menos de 8 ′ por encima de los techos.</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0" y="1337056"/>
            <a:ext cx="4876800" cy="5262002"/>
          </a:xfrm>
          <a:prstGeom prst="rect">
            <a:avLst/>
          </a:prstGeom>
          <a:ln w="38100">
            <a:solidFill>
              <a:schemeClr val="bg1"/>
            </a:solidFill>
          </a:ln>
        </p:spPr>
      </p:pic>
    </p:spTree>
    <p:extLst>
      <p:ext uri="{BB962C8B-B14F-4D97-AF65-F5344CB8AC3E}">
        <p14:creationId xmlns:p14="http://schemas.microsoft.com/office/powerpoint/2010/main" val="27907448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s-ES" sz="2400" dirty="0"/>
              <a:t>Para servicios de menos de 300 V entre conductores, se permite que el espacio requerido se reduzca a 3 ′ por 230.24 (A), Ex. 2, siempre que la pendiente del techo no sea inferior a 4 “ en 12".</a:t>
            </a:r>
            <a:endParaRPr lang="en-US" sz="24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2997200"/>
            <a:ext cx="8279557" cy="3175000"/>
          </a:xfrm>
          <a:prstGeom prst="rect">
            <a:avLst/>
          </a:prstGeom>
          <a:ln w="38100">
            <a:solidFill>
              <a:schemeClr val="bg1"/>
            </a:solidFill>
          </a:ln>
        </p:spPr>
      </p:pic>
    </p:spTree>
    <p:extLst>
      <p:ext uri="{BB962C8B-B14F-4D97-AF65-F5344CB8AC3E}">
        <p14:creationId xmlns:p14="http://schemas.microsoft.com/office/powerpoint/2010/main" val="336979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57200" y="1295400"/>
            <a:ext cx="4800600" cy="5257800"/>
          </a:xfrm>
        </p:spPr>
        <p:txBody>
          <a:bodyPr/>
          <a:lstStyle/>
          <a:p>
            <a:pPr algn="just"/>
            <a:r>
              <a:rPr lang="es-ES" sz="2400" dirty="0"/>
              <a:t>Por 230.24 (A), Ex. 3, se permite una reducción de espacio adicional para servicios que no excedan los 300 V entre conductores cuando no más de 6‘ del conductor de servicio aéreo pase 4' o menos horizontalmente por encima de un voladizo del techo y los conductores terminen en una pista de rodaje que atraviesa el techo o apoyo aprobado</a:t>
            </a:r>
            <a:endParaRPr lang="en-US" sz="24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62600" y="1143000"/>
            <a:ext cx="2971800" cy="5419605"/>
          </a:xfrm>
          <a:prstGeom prst="rect">
            <a:avLst/>
          </a:prstGeom>
          <a:ln w="38100">
            <a:solidFill>
              <a:schemeClr val="bg1"/>
            </a:solidFill>
          </a:ln>
        </p:spPr>
      </p:pic>
    </p:spTree>
    <p:extLst>
      <p:ext uri="{BB962C8B-B14F-4D97-AF65-F5344CB8AC3E}">
        <p14:creationId xmlns:p14="http://schemas.microsoft.com/office/powerpoint/2010/main" val="852686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1.bp.blogspot.com/_T-lsUsPnz3g/TAHhcClBUEI/AAAAAAAAAAs/ia-eADydeZ8/s1600/Image1318.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304800"/>
            <a:ext cx="6248400"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986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s-ES" sz="2400" dirty="0"/>
              <a:t>Los requisitos de 230.24 (B) establecen cuatro distancias diferentes basadas en el voltaje de los conductores de servicio aéreo y el tipo de área de tráfico sobre la cual se instalan los conductores.</a:t>
            </a:r>
            <a:endParaRPr lang="en-US" sz="24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1600" y="2979337"/>
            <a:ext cx="6701790" cy="3490717"/>
          </a:xfrm>
          <a:prstGeom prst="rect">
            <a:avLst/>
          </a:prstGeom>
          <a:ln w="38100">
            <a:solidFill>
              <a:schemeClr val="bg1"/>
            </a:solidFill>
          </a:ln>
        </p:spPr>
      </p:pic>
    </p:spTree>
    <p:extLst>
      <p:ext uri="{BB962C8B-B14F-4D97-AF65-F5344CB8AC3E}">
        <p14:creationId xmlns:p14="http://schemas.microsoft.com/office/powerpoint/2010/main" val="12799096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57200" y="1295400"/>
            <a:ext cx="4800600" cy="5257800"/>
          </a:xfrm>
        </p:spPr>
        <p:txBody>
          <a:bodyPr/>
          <a:lstStyle/>
          <a:p>
            <a:pPr algn="just"/>
            <a:r>
              <a:rPr lang="es-ES" dirty="0"/>
              <a:t>Un mástil de servicio es un conjunto que consiste en una pista de servicio, cables de seguridad o abrazaderas, una cabeza de servicio y cualquier accesorio necesario para el soporte de los conductores de servicio aéreos</a:t>
            </a:r>
            <a:r>
              <a:rPr lang="en-US" dirty="0"/>
              <a:t>.</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1301495"/>
            <a:ext cx="2580640" cy="5233567"/>
          </a:xfrm>
          <a:prstGeom prst="rect">
            <a:avLst/>
          </a:prstGeom>
          <a:ln w="38100">
            <a:solidFill>
              <a:schemeClr val="bg1"/>
            </a:solidFill>
          </a:ln>
        </p:spPr>
      </p:pic>
    </p:spTree>
    <p:extLst>
      <p:ext uri="{BB962C8B-B14F-4D97-AF65-F5344CB8AC3E}">
        <p14:creationId xmlns:p14="http://schemas.microsoft.com/office/powerpoint/2010/main" val="6536825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57200" y="1295400"/>
            <a:ext cx="3886200" cy="5257800"/>
          </a:xfrm>
        </p:spPr>
        <p:txBody>
          <a:bodyPr/>
          <a:lstStyle/>
          <a:p>
            <a:pPr algn="just"/>
            <a:r>
              <a:rPr lang="es-ES" dirty="0"/>
              <a:t>Según 230.31 (B), Ex., Se permite reducir el tamaño mínimo del conductor a 12 AWG Cu o 10 AWG Al o aluminio revestido de cobre cuando la carga servida consiste en un solo circuito derivado</a:t>
            </a:r>
            <a:r>
              <a:rPr lang="en-US" dirty="0"/>
              <a:t>.</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1306575"/>
            <a:ext cx="4114800" cy="5163111"/>
          </a:xfrm>
          <a:prstGeom prst="rect">
            <a:avLst/>
          </a:prstGeom>
          <a:ln w="38100">
            <a:solidFill>
              <a:schemeClr val="bg1"/>
            </a:solidFill>
          </a:ln>
        </p:spPr>
      </p:pic>
    </p:spTree>
    <p:extLst>
      <p:ext uri="{BB962C8B-B14F-4D97-AF65-F5344CB8AC3E}">
        <p14:creationId xmlns:p14="http://schemas.microsoft.com/office/powerpoint/2010/main" val="29216332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57200" y="1295400"/>
            <a:ext cx="5029200" cy="5257800"/>
          </a:xfrm>
        </p:spPr>
        <p:txBody>
          <a:bodyPr/>
          <a:lstStyle/>
          <a:p>
            <a:pPr algn="just"/>
            <a:r>
              <a:rPr lang="es-ES" dirty="0"/>
              <a:t>El tamaño mínimo para conductores de entrada de servicio sin conexión a tierra se basa en 230.42 (A) (1–3) y 230.79</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9800" y="1316736"/>
            <a:ext cx="2667000" cy="5393598"/>
          </a:xfrm>
          <a:prstGeom prst="rect">
            <a:avLst/>
          </a:prstGeom>
          <a:ln w="38100">
            <a:solidFill>
              <a:schemeClr val="bg1"/>
            </a:solidFill>
          </a:ln>
        </p:spPr>
      </p:pic>
    </p:spTree>
    <p:extLst>
      <p:ext uri="{BB962C8B-B14F-4D97-AF65-F5344CB8AC3E}">
        <p14:creationId xmlns:p14="http://schemas.microsoft.com/office/powerpoint/2010/main" val="25757020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57200" y="1295400"/>
            <a:ext cx="3429000" cy="5257800"/>
          </a:xfrm>
        </p:spPr>
        <p:txBody>
          <a:bodyPr/>
          <a:lstStyle/>
          <a:p>
            <a:pPr algn="just"/>
            <a:r>
              <a:rPr lang="es-ES" dirty="0"/>
              <a:t>Los edificios de ocupación múltiple están permitidos por 230.40, Ex. 1, para que cada ocupación o cada grupo de ocupaciones sea suministrado por un conjunto separado de conductores de entrada de servicio.</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200" y="1301495"/>
            <a:ext cx="4820919" cy="5043851"/>
          </a:xfrm>
          <a:prstGeom prst="rect">
            <a:avLst/>
          </a:prstGeom>
          <a:ln w="38100">
            <a:solidFill>
              <a:schemeClr val="bg1"/>
            </a:solidFill>
          </a:ln>
        </p:spPr>
      </p:pic>
    </p:spTree>
    <p:extLst>
      <p:ext uri="{BB962C8B-B14F-4D97-AF65-F5344CB8AC3E}">
        <p14:creationId xmlns:p14="http://schemas.microsoft.com/office/powerpoint/2010/main" val="16250491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just"/>
            <a:r>
              <a:rPr lang="es-ES" dirty="0"/>
              <a:t>La sección 230.41 contiene requisitos específicos para el aislamiento de los conductores de entrada de servicio.</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2514600"/>
            <a:ext cx="6228824" cy="4156376"/>
          </a:xfrm>
          <a:prstGeom prst="rect">
            <a:avLst/>
          </a:prstGeom>
          <a:ln w="38100">
            <a:solidFill>
              <a:schemeClr val="bg1"/>
            </a:solidFill>
          </a:ln>
        </p:spPr>
      </p:pic>
    </p:spTree>
    <p:extLst>
      <p:ext uri="{BB962C8B-B14F-4D97-AF65-F5344CB8AC3E}">
        <p14:creationId xmlns:p14="http://schemas.microsoft.com/office/powerpoint/2010/main" val="4966078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57200" y="1295400"/>
            <a:ext cx="8458200" cy="1676400"/>
          </a:xfrm>
        </p:spPr>
        <p:txBody>
          <a:bodyPr/>
          <a:lstStyle/>
          <a:p>
            <a:pPr algn="just"/>
            <a:r>
              <a:rPr lang="es-ES" dirty="0"/>
              <a:t>Diecinueve métodos de cableado listados están permitidos para la instalación de conductores de entrada de servicio en 230.43.</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2651023"/>
            <a:ext cx="8069833" cy="3886200"/>
          </a:xfrm>
          <a:prstGeom prst="rect">
            <a:avLst/>
          </a:prstGeom>
          <a:ln w="38100">
            <a:solidFill>
              <a:schemeClr val="bg1"/>
            </a:solidFill>
          </a:ln>
        </p:spPr>
      </p:pic>
    </p:spTree>
    <p:extLst>
      <p:ext uri="{BB962C8B-B14F-4D97-AF65-F5344CB8AC3E}">
        <p14:creationId xmlns:p14="http://schemas.microsoft.com/office/powerpoint/2010/main" val="22730151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57200" y="1295400"/>
            <a:ext cx="2895600" cy="5257800"/>
          </a:xfrm>
        </p:spPr>
        <p:txBody>
          <a:bodyPr/>
          <a:lstStyle/>
          <a:p>
            <a:pPr algn="just"/>
            <a:r>
              <a:rPr lang="es-ES" dirty="0"/>
              <a:t>Todos los conductores de entrada de servicio deben estar protegidos contra daños físicos por 230.50.</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6600" y="1311655"/>
            <a:ext cx="5410199" cy="4005097"/>
          </a:xfrm>
          <a:prstGeom prst="rect">
            <a:avLst/>
          </a:prstGeom>
          <a:ln w="38100">
            <a:solidFill>
              <a:schemeClr val="bg1"/>
            </a:solidFill>
          </a:ln>
        </p:spPr>
      </p:pic>
    </p:spTree>
    <p:extLst>
      <p:ext uri="{BB962C8B-B14F-4D97-AF65-F5344CB8AC3E}">
        <p14:creationId xmlns:p14="http://schemas.microsoft.com/office/powerpoint/2010/main" val="4112791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57200" y="1295400"/>
            <a:ext cx="5334000" cy="5257800"/>
          </a:xfrm>
        </p:spPr>
        <p:txBody>
          <a:bodyPr/>
          <a:lstStyle/>
          <a:p>
            <a:pPr algn="just"/>
            <a:r>
              <a:rPr lang="es-ES" dirty="0"/>
              <a:t>Según 230.51 (A), los cables de entrada de servicio deben ser soportados a intervalos que no excedan los 30 ″.</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3600" y="1301495"/>
            <a:ext cx="2743200" cy="5324603"/>
          </a:xfrm>
          <a:prstGeom prst="rect">
            <a:avLst/>
          </a:prstGeom>
          <a:ln w="38100">
            <a:solidFill>
              <a:schemeClr val="bg1"/>
            </a:solidFill>
          </a:ln>
        </p:spPr>
      </p:pic>
    </p:spTree>
    <p:extLst>
      <p:ext uri="{BB962C8B-B14F-4D97-AF65-F5344CB8AC3E}">
        <p14:creationId xmlns:p14="http://schemas.microsoft.com/office/powerpoint/2010/main" val="7509928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s-ES" dirty="0"/>
              <a:t>Para evitar la entrada de agua y humedad, 230.54 (A) requiere que las pistas de servicio estén provistas de un cabezal de servicio de protección contra la luz.</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5400" y="2599779"/>
            <a:ext cx="6553200" cy="4111367"/>
          </a:xfrm>
          <a:prstGeom prst="rect">
            <a:avLst/>
          </a:prstGeom>
          <a:ln w="38100">
            <a:solidFill>
              <a:schemeClr val="bg1"/>
            </a:solidFill>
          </a:ln>
        </p:spPr>
      </p:pic>
    </p:spTree>
    <p:extLst>
      <p:ext uri="{BB962C8B-B14F-4D97-AF65-F5344CB8AC3E}">
        <p14:creationId xmlns:p14="http://schemas.microsoft.com/office/powerpoint/2010/main" val="3375446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n relacionad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2600" y="228600"/>
            <a:ext cx="5641974" cy="6249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70040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just"/>
            <a:r>
              <a:rPr lang="es-ES" dirty="0"/>
              <a:t>El cabezal de servicio o el cuello de ganso se instalarán en un punto que esté por encima del punto de unión para los conductores de servicio aéreo.</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2631879"/>
            <a:ext cx="8001000" cy="3937948"/>
          </a:xfrm>
          <a:prstGeom prst="rect">
            <a:avLst/>
          </a:prstGeom>
          <a:ln w="38100">
            <a:solidFill>
              <a:schemeClr val="bg1"/>
            </a:solidFill>
          </a:ln>
        </p:spPr>
      </p:pic>
    </p:spTree>
    <p:extLst>
      <p:ext uri="{BB962C8B-B14F-4D97-AF65-F5344CB8AC3E}">
        <p14:creationId xmlns:p14="http://schemas.microsoft.com/office/powerpoint/2010/main" val="5832290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57200" y="1295400"/>
            <a:ext cx="5562600" cy="5257800"/>
          </a:xfrm>
        </p:spPr>
        <p:txBody>
          <a:bodyPr/>
          <a:lstStyle/>
          <a:p>
            <a:pPr algn="just"/>
            <a:r>
              <a:rPr lang="es-ES" dirty="0"/>
              <a:t>Los medios de desconexión del servicio consistirán en no más de seis interruptores o disyuntores.</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24600" y="1301496"/>
            <a:ext cx="2362200" cy="5516880"/>
          </a:xfrm>
          <a:prstGeom prst="rect">
            <a:avLst/>
          </a:prstGeom>
          <a:ln w="38100">
            <a:solidFill>
              <a:schemeClr val="bg1"/>
            </a:solidFill>
          </a:ln>
        </p:spPr>
      </p:pic>
    </p:spTree>
    <p:extLst>
      <p:ext uri="{BB962C8B-B14F-4D97-AF65-F5344CB8AC3E}">
        <p14:creationId xmlns:p14="http://schemas.microsoft.com/office/powerpoint/2010/main" val="27349647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57200" y="1295400"/>
            <a:ext cx="3124200" cy="5257800"/>
          </a:xfrm>
        </p:spPr>
        <p:txBody>
          <a:bodyPr/>
          <a:lstStyle/>
          <a:p>
            <a:pPr algn="just"/>
            <a:r>
              <a:rPr lang="es-ES" dirty="0"/>
              <a:t>Una calificación OCPD más alta que la </a:t>
            </a:r>
            <a:r>
              <a:rPr lang="es-ES" dirty="0" err="1"/>
              <a:t>ampacidad</a:t>
            </a:r>
            <a:r>
              <a:rPr lang="es-ES" dirty="0"/>
              <a:t> permitida es permitida por 230.90 (A), Ex. 1, cuando sea necesario para manejar corrientes de arranque del motor.</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77572" y="1301496"/>
            <a:ext cx="5009228" cy="5023104"/>
          </a:xfrm>
          <a:prstGeom prst="rect">
            <a:avLst/>
          </a:prstGeom>
          <a:ln w="38100">
            <a:solidFill>
              <a:schemeClr val="bg1"/>
            </a:solidFill>
          </a:ln>
        </p:spPr>
      </p:pic>
    </p:spTree>
    <p:extLst>
      <p:ext uri="{BB962C8B-B14F-4D97-AF65-F5344CB8AC3E}">
        <p14:creationId xmlns:p14="http://schemas.microsoft.com/office/powerpoint/2010/main" val="31082553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E5E5CC78-AE78-49B6-9C3D-6A9161135E6E}" type="slidenum">
              <a:rPr lang="en-US" smtClean="0"/>
              <a:pPr/>
              <a:t>43</a:t>
            </a:fld>
            <a:endParaRPr lang="en-US"/>
          </a:p>
        </p:txBody>
      </p:sp>
      <p:sp>
        <p:nvSpPr>
          <p:cNvPr id="6" name="Rectangle 5"/>
          <p:cNvSpPr/>
          <p:nvPr/>
        </p:nvSpPr>
        <p:spPr>
          <a:xfrm>
            <a:off x="2895600" y="438298"/>
            <a:ext cx="5486400" cy="4247317"/>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R</a:t>
            </a:r>
            <a:r>
              <a:rPr lang="en-US" sz="5400" b="1" cap="all" spc="0"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epasemos</a:t>
            </a: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pPr algn="ctr"/>
            <a:r>
              <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un </a:t>
            </a:r>
          </a:p>
          <a:p>
            <a:pPr algn="ctr"/>
            <a:r>
              <a:rPr lang="en-US" sz="5400" b="1" cap="all" spc="0"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Poco</a:t>
            </a: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pPr algn="ctr"/>
            <a:r>
              <a:rPr lang="en-US" sz="54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Vaya</a:t>
            </a:r>
            <a:r>
              <a:rPr 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 la </a:t>
            </a:r>
            <a:r>
              <a:rPr lang="en-US" sz="54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tarea</a:t>
            </a:r>
            <a:r>
              <a:rPr 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en-US" sz="54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clase</a:t>
            </a:r>
            <a:r>
              <a:rPr 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2</a:t>
            </a: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7170" name="Picture 2" descr="C:\Users\Cordoba\AppData\Local\Microsoft\Windows\INetCache\IE\LX10XCCJ\thinking_thought-bubble_man_doubt_veer_3077149_M[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41851" y="4666122"/>
            <a:ext cx="3268030" cy="2179368"/>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Cordoba\AppData\Local\Microsoft\Windows\INetCache\IE\AWDGEWFA\hombre-pensando[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52400"/>
            <a:ext cx="2895600" cy="2895600"/>
          </a:xfrm>
          <a:prstGeom prst="rect">
            <a:avLst/>
          </a:prstGeom>
          <a:noFill/>
          <a:extLst>
            <a:ext uri="{909E8E84-426E-40DD-AFC4-6F175D3DCCD1}">
              <a14:hiddenFill xmlns:a14="http://schemas.microsoft.com/office/drawing/2010/main">
                <a:solidFill>
                  <a:srgbClr val="FFFFFF"/>
                </a:solidFill>
              </a14:hiddenFill>
            </a:ext>
          </a:extLst>
        </p:spPr>
      </p:pic>
      <p:sp>
        <p:nvSpPr>
          <p:cNvPr id="7" name="6 CuadroTexto"/>
          <p:cNvSpPr txBox="1"/>
          <p:nvPr/>
        </p:nvSpPr>
        <p:spPr>
          <a:xfrm>
            <a:off x="838200" y="5486400"/>
            <a:ext cx="2481770" cy="369332"/>
          </a:xfrm>
          <a:prstGeom prst="rect">
            <a:avLst/>
          </a:prstGeom>
          <a:noFill/>
        </p:spPr>
        <p:txBody>
          <a:bodyPr wrap="none" rtlCol="0">
            <a:spAutoFit/>
          </a:bodyPr>
          <a:lstStyle/>
          <a:p>
            <a:r>
              <a:rPr lang="en-US" dirty="0">
                <a:hlinkClick r:id="rId4"/>
              </a:rPr>
              <a:t>Quick Quiz Code 374587</a:t>
            </a:r>
            <a:endParaRPr lang="en-US" dirty="0"/>
          </a:p>
        </p:txBody>
      </p:sp>
    </p:spTree>
    <p:extLst>
      <p:ext uri="{BB962C8B-B14F-4D97-AF65-F5344CB8AC3E}">
        <p14:creationId xmlns:p14="http://schemas.microsoft.com/office/powerpoint/2010/main" val="3941615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600200"/>
          </a:xfrm>
        </p:spPr>
        <p:txBody>
          <a:bodyPr>
            <a:noAutofit/>
          </a:bodyPr>
          <a:lstStyle/>
          <a:p>
            <a:pPr marL="342900" lvl="1" indent="-342900" algn="just" rtl="0">
              <a:spcBef>
                <a:spcPct val="20000"/>
              </a:spcBef>
              <a:buFont typeface="Arial" panose="020B0604020202020204" pitchFamily="34" charset="0"/>
              <a:buChar char="•"/>
            </a:pPr>
            <a:r>
              <a:rPr lang="en-US" sz="2000" b="1" u="sng" kern="1200" dirty="0" err="1">
                <a:solidFill>
                  <a:schemeClr val="tx1"/>
                </a:solidFill>
                <a:latin typeface="+mn-lt"/>
                <a:ea typeface="+mn-ea"/>
                <a:cs typeface="+mn-cs"/>
              </a:rPr>
              <a:t>Acometidas</a:t>
            </a:r>
            <a:r>
              <a:rPr lang="en-US" sz="2000" b="1" u="sng" kern="1200" dirty="0">
                <a:solidFill>
                  <a:schemeClr val="tx1"/>
                </a:solidFill>
                <a:latin typeface="+mn-lt"/>
                <a:ea typeface="+mn-ea"/>
                <a:cs typeface="+mn-cs"/>
              </a:rPr>
              <a:t>:</a:t>
            </a:r>
            <a:r>
              <a:rPr lang="en-US" sz="2000" kern="1200" dirty="0">
                <a:solidFill>
                  <a:schemeClr val="tx1"/>
                </a:solidFill>
                <a:latin typeface="+mn-lt"/>
                <a:ea typeface="+mn-ea"/>
                <a:cs typeface="+mn-cs"/>
              </a:rPr>
              <a:t> </a:t>
            </a:r>
            <a:r>
              <a:rPr lang="es-ES" sz="2000" kern="1200" dirty="0">
                <a:solidFill>
                  <a:schemeClr val="tx1"/>
                </a:solidFill>
                <a:latin typeface="+mn-lt"/>
                <a:ea typeface="+mn-ea"/>
                <a:cs typeface="+mn-cs"/>
              </a:rPr>
              <a:t>Se llama acometida en las </a:t>
            </a:r>
            <a:r>
              <a:rPr lang="es-ES" sz="2000" kern="1200" dirty="0">
                <a:solidFill>
                  <a:schemeClr val="tx1"/>
                </a:solidFill>
                <a:latin typeface="+mn-lt"/>
                <a:ea typeface="+mn-ea"/>
                <a:cs typeface="+mn-cs"/>
                <a:hlinkClick r:id="rId2" tooltip="Instalación eléctrica"/>
              </a:rPr>
              <a:t>instalaciones eléctricas</a:t>
            </a:r>
            <a:r>
              <a:rPr lang="es-ES" sz="2000" kern="1200" dirty="0">
                <a:solidFill>
                  <a:schemeClr val="tx1"/>
                </a:solidFill>
                <a:latin typeface="+mn-lt"/>
                <a:ea typeface="+mn-ea"/>
                <a:cs typeface="+mn-cs"/>
              </a:rPr>
              <a:t> a la derivación desde la </a:t>
            </a:r>
            <a:r>
              <a:rPr lang="es-ES" sz="2000" kern="1200" dirty="0">
                <a:solidFill>
                  <a:schemeClr val="tx1"/>
                </a:solidFill>
                <a:latin typeface="+mn-lt"/>
                <a:ea typeface="+mn-ea"/>
                <a:cs typeface="+mn-cs"/>
                <a:hlinkClick r:id="rId3" tooltip="Red de distribución de energía eléctrica"/>
              </a:rPr>
              <a:t>red de distribución</a:t>
            </a:r>
            <a:r>
              <a:rPr lang="es-ES" sz="2000" kern="1200" dirty="0">
                <a:solidFill>
                  <a:schemeClr val="tx1"/>
                </a:solidFill>
                <a:latin typeface="+mn-lt"/>
                <a:ea typeface="+mn-ea"/>
                <a:cs typeface="+mn-cs"/>
              </a:rPr>
              <a:t> de la empresa suministradora (también llamada de 'servicio eléctrico') hacia la edificación o propiedad donde se hará uso de la energía eléctrica (normalmente conocido como 'usuario').</a:t>
            </a:r>
            <a:r>
              <a:rPr lang="en-US" sz="2000" kern="1200" dirty="0">
                <a:solidFill>
                  <a:schemeClr val="tx1"/>
                </a:solidFill>
                <a:latin typeface="+mn-lt"/>
                <a:ea typeface="+mn-ea"/>
                <a:cs typeface="+mn-cs"/>
              </a:rPr>
              <a:t> </a:t>
            </a:r>
          </a:p>
        </p:txBody>
      </p:sp>
      <p:sp>
        <p:nvSpPr>
          <p:cNvPr id="3" name="Content Placeholder 2"/>
          <p:cNvSpPr>
            <a:spLocks noGrp="1"/>
          </p:cNvSpPr>
          <p:nvPr>
            <p:ph idx="1"/>
          </p:nvPr>
        </p:nvSpPr>
        <p:spPr>
          <a:xfrm>
            <a:off x="304800" y="2057400"/>
            <a:ext cx="8534400" cy="4525963"/>
          </a:xfrm>
        </p:spPr>
        <p:txBody>
          <a:bodyPr>
            <a:noAutofit/>
          </a:bodyPr>
          <a:lstStyle/>
          <a:p>
            <a:r>
              <a:rPr lang="es-ES" sz="2000" dirty="0"/>
              <a:t>Las acometidas eléctricas se clasifican por dos criterios básicos:​</a:t>
            </a:r>
          </a:p>
          <a:p>
            <a:r>
              <a:rPr lang="es-ES" sz="2000" dirty="0"/>
              <a:t>Esquema básico de una acometida eléctrica monofásica aérea en Baja Tensión.</a:t>
            </a:r>
          </a:p>
          <a:p>
            <a:r>
              <a:rPr lang="es-ES" sz="2000" dirty="0"/>
              <a:t>Según la Tensión:</a:t>
            </a:r>
          </a:p>
          <a:p>
            <a:pPr lvl="1"/>
            <a:r>
              <a:rPr lang="es-ES" sz="1600" dirty="0"/>
              <a:t>Baja Tensión; 120 V, 240 V, 480 V, en general se consideran los límites inferiores a 600 o 1000 V según el NEC..</a:t>
            </a:r>
          </a:p>
          <a:p>
            <a:pPr lvl="1"/>
            <a:r>
              <a:rPr lang="es-ES" sz="1600" dirty="0"/>
              <a:t>Media Tensión; 5 </a:t>
            </a:r>
            <a:r>
              <a:rPr lang="es-ES" sz="1600" dirty="0" err="1"/>
              <a:t>kV</a:t>
            </a:r>
            <a:r>
              <a:rPr lang="es-ES" sz="1600" dirty="0"/>
              <a:t>, 25 </a:t>
            </a:r>
            <a:r>
              <a:rPr lang="es-ES" sz="1600" dirty="0" err="1"/>
              <a:t>kV</a:t>
            </a:r>
            <a:r>
              <a:rPr lang="es-ES" sz="1600" dirty="0"/>
              <a:t> 40 </a:t>
            </a:r>
            <a:r>
              <a:rPr lang="es-ES" sz="1600" dirty="0" err="1"/>
              <a:t>kV</a:t>
            </a:r>
            <a:r>
              <a:rPr lang="es-ES" sz="1600" dirty="0"/>
              <a:t>, en general se considera el límite superior a 1000 V según el NEC.</a:t>
            </a:r>
          </a:p>
          <a:p>
            <a:r>
              <a:rPr lang="es-ES" sz="2000" dirty="0"/>
              <a:t>Forma de acometida.</a:t>
            </a:r>
          </a:p>
          <a:p>
            <a:pPr lvl="1"/>
            <a:r>
              <a:rPr lang="es-ES" sz="1600" b="1" u="sng" dirty="0"/>
              <a:t>Acometida aérea, </a:t>
            </a:r>
            <a:r>
              <a:rPr lang="es-ES" sz="1600" dirty="0"/>
              <a:t>cuando la entrada de cables del suministrador se da por lo alto de la construcción, normalmente por medio de una mufa y tubo, desde un poste de la red de suministro, en alta tensión los cables del suministro suelen ser llevados al usuario por tuberías enterradas para minimizar los peligros desde las redes aéreas de la empresa suministradora, pero cuando son aéreas es usual el uso de pórticos o torres.</a:t>
            </a:r>
          </a:p>
          <a:p>
            <a:pPr lvl="1"/>
            <a:r>
              <a:rPr lang="es-ES" sz="1600" b="1" u="sng" dirty="0"/>
              <a:t>Acometida subterránea</a:t>
            </a:r>
            <a:r>
              <a:rPr lang="es-ES" sz="1600" dirty="0"/>
              <a:t>, cuando la entrada de cables del suministrador se da por debajo de la construcción, desde un registro o pozo de visita de la red de suministro.</a:t>
            </a:r>
          </a:p>
          <a:p>
            <a:endParaRPr lang="en-US" sz="2000" dirty="0"/>
          </a:p>
        </p:txBody>
      </p:sp>
    </p:spTree>
    <p:extLst>
      <p:ext uri="{BB962C8B-B14F-4D97-AF65-F5344CB8AC3E}">
        <p14:creationId xmlns:p14="http://schemas.microsoft.com/office/powerpoint/2010/main" val="28217690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Acometida</a:t>
            </a:r>
            <a:r>
              <a:rPr lang="en-US" dirty="0"/>
              <a:t> A</a:t>
            </a:r>
            <a:r>
              <a:rPr lang="es-VE" dirty="0" err="1"/>
              <a:t>érea</a:t>
            </a:r>
            <a:r>
              <a:rPr lang="en-US" dirty="0"/>
              <a:t> </a:t>
            </a:r>
          </a:p>
        </p:txBody>
      </p:sp>
      <p:pic>
        <p:nvPicPr>
          <p:cNvPr id="3074" name="Picture 2" descr="http://4.bp.blogspot.com/-p8pWUAvkWHY/TaCiXPXHTgI/AAAAAAAAAIM/iHeteLfe8yg/s640/Imagen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0400" y="1676400"/>
            <a:ext cx="2447925" cy="4743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5238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70">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321177"/>
            <a:ext cx="3249230"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05677" y="914400"/>
            <a:ext cx="2743200" cy="2887579"/>
          </a:xfrm>
        </p:spPr>
        <p:txBody>
          <a:bodyPr vert="horz" lIns="91440" tIns="45720" rIns="91440" bIns="45720" rtlCol="0" anchor="b">
            <a:normAutofit/>
          </a:bodyPr>
          <a:lstStyle/>
          <a:p>
            <a:pPr>
              <a:lnSpc>
                <a:spcPct val="90000"/>
              </a:lnSpc>
            </a:pPr>
            <a:r>
              <a:rPr lang="en-US" sz="4200" kern="1200">
                <a:solidFill>
                  <a:srgbClr val="FFFFFF"/>
                </a:solidFill>
                <a:latin typeface="+mj-lt"/>
                <a:ea typeface="+mj-ea"/>
                <a:cs typeface="+mj-cs"/>
              </a:rPr>
              <a:t>Acometida Aérea </a:t>
            </a:r>
          </a:p>
        </p:txBody>
      </p:sp>
      <p:cxnSp>
        <p:nvCxnSpPr>
          <p:cNvPr id="1029" name="Straight Connector 72">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3344" y="3910267"/>
            <a:ext cx="1940093"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1026" name="Picture 2" descr="Image result for acometida aerea">
            <a:extLst>
              <a:ext uri="{FF2B5EF4-FFF2-40B4-BE49-F238E27FC236}">
                <a16:creationId xmlns:a16="http://schemas.microsoft.com/office/drawing/2014/main" id="{CF8C0A81-110D-44A8-8D5B-8477F136089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865366" y="975391"/>
            <a:ext cx="4915159" cy="4915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4351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762000"/>
            <a:ext cx="8345871" cy="533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4120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VE" dirty="0"/>
              <a:t>Identificación</a:t>
            </a:r>
            <a:r>
              <a:rPr lang="en-US" dirty="0"/>
              <a:t> de </a:t>
            </a:r>
            <a:r>
              <a:rPr lang="en-US" dirty="0" err="1"/>
              <a:t>los</a:t>
            </a:r>
            <a:r>
              <a:rPr lang="en-US" dirty="0"/>
              <a:t> </a:t>
            </a:r>
            <a:r>
              <a:rPr lang="en-US" dirty="0" err="1"/>
              <a:t>equipos</a:t>
            </a:r>
            <a:r>
              <a:rPr lang="en-US" dirty="0"/>
              <a:t> y </a:t>
            </a:r>
            <a:r>
              <a:rPr lang="en-US" dirty="0" err="1"/>
              <a:t>dispositivos</a:t>
            </a:r>
            <a:r>
              <a:rPr lang="en-US" dirty="0"/>
              <a:t> </a:t>
            </a:r>
          </a:p>
        </p:txBody>
      </p:sp>
      <p:pic>
        <p:nvPicPr>
          <p:cNvPr id="6146" name="Picture 2" descr="Resultado de imagen para alimentadores electric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8582" y="1447800"/>
            <a:ext cx="6548625"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51146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387</TotalTime>
  <Words>1231</Words>
  <Application>Microsoft Office PowerPoint</Application>
  <PresentationFormat>Presentación en pantalla (4:3)</PresentationFormat>
  <Paragraphs>91</Paragraphs>
  <Slides>43</Slides>
  <Notes>28</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43</vt:i4>
      </vt:variant>
    </vt:vector>
  </HeadingPairs>
  <TitlesOfParts>
    <vt:vector size="46" baseType="lpstr">
      <vt:lpstr>Arial</vt:lpstr>
      <vt:lpstr>Calibri</vt:lpstr>
      <vt:lpstr>Office Theme</vt:lpstr>
      <vt:lpstr>Clase 2</vt:lpstr>
      <vt:lpstr>Sistemas Eléctricos </vt:lpstr>
      <vt:lpstr>Presentación de PowerPoint</vt:lpstr>
      <vt:lpstr>Presentación de PowerPoint</vt:lpstr>
      <vt:lpstr>Acometidas: Se llama acometida en las instalaciones eléctricas a la derivación desde la red de distribución de la empresa suministradora (también llamada de 'servicio eléctrico') hacia la edificación o propiedad donde se hará uso de la energía eléctrica (normalmente conocido como 'usuario'). </vt:lpstr>
      <vt:lpstr>Acometida Aérea </vt:lpstr>
      <vt:lpstr>Acometida Aérea </vt:lpstr>
      <vt:lpstr>Presentación de PowerPoint</vt:lpstr>
      <vt:lpstr>Identificación de los equipos y dispositivos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Cordoba</dc:creator>
  <cp:lastModifiedBy>Annabel Rodriguez</cp:lastModifiedBy>
  <cp:revision>25</cp:revision>
  <dcterms:created xsi:type="dcterms:W3CDTF">2017-10-17T15:22:39Z</dcterms:created>
  <dcterms:modified xsi:type="dcterms:W3CDTF">2020-03-16T15:31:05Z</dcterms:modified>
</cp:coreProperties>
</file>