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50"/>
  </p:notesMasterIdLst>
  <p:handoutMasterIdLst>
    <p:handoutMasterId r:id="rId51"/>
  </p:handoutMasterIdLst>
  <p:sldIdLst>
    <p:sldId id="5143" r:id="rId2"/>
    <p:sldId id="5185" r:id="rId3"/>
    <p:sldId id="5174" r:id="rId4"/>
    <p:sldId id="5035" r:id="rId5"/>
    <p:sldId id="5036" r:id="rId6"/>
    <p:sldId id="5136" r:id="rId7"/>
    <p:sldId id="5038" r:id="rId8"/>
    <p:sldId id="5053" r:id="rId9"/>
    <p:sldId id="5056" r:id="rId10"/>
    <p:sldId id="4938" r:id="rId11"/>
    <p:sldId id="4891" r:id="rId12"/>
    <p:sldId id="5057" r:id="rId13"/>
    <p:sldId id="4940" r:id="rId14"/>
    <p:sldId id="4892" r:id="rId15"/>
    <p:sldId id="5058" r:id="rId16"/>
    <p:sldId id="4941" r:id="rId17"/>
    <p:sldId id="4909" r:id="rId18"/>
    <p:sldId id="5078" r:id="rId19"/>
    <p:sldId id="5160" r:id="rId20"/>
    <p:sldId id="5161" r:id="rId21"/>
    <p:sldId id="4942" r:id="rId22"/>
    <p:sldId id="4893" r:id="rId23"/>
    <p:sldId id="5079" r:id="rId24"/>
    <p:sldId id="4563" r:id="rId25"/>
    <p:sldId id="5159" r:id="rId26"/>
    <p:sldId id="5080" r:id="rId27"/>
    <p:sldId id="4895" r:id="rId28"/>
    <p:sldId id="4894" r:id="rId29"/>
    <p:sldId id="5081" r:id="rId30"/>
    <p:sldId id="4827" r:id="rId31"/>
    <p:sldId id="4910" r:id="rId32"/>
    <p:sldId id="5082" r:id="rId33"/>
    <p:sldId id="4828" r:id="rId34"/>
    <p:sldId id="4934" r:id="rId35"/>
    <p:sldId id="5083" r:id="rId36"/>
    <p:sldId id="5059" r:id="rId37"/>
    <p:sldId id="4916" r:id="rId38"/>
    <p:sldId id="5158" r:id="rId39"/>
    <p:sldId id="5153" r:id="rId40"/>
    <p:sldId id="5154" r:id="rId41"/>
    <p:sldId id="5155" r:id="rId42"/>
    <p:sldId id="4750" r:id="rId43"/>
    <p:sldId id="4846" r:id="rId44"/>
    <p:sldId id="5137" r:id="rId45"/>
    <p:sldId id="4851" r:id="rId46"/>
    <p:sldId id="5183" r:id="rId47"/>
    <p:sldId id="5184" r:id="rId48"/>
    <p:sldId id="4598" r:id="rId49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4">
          <p15:clr>
            <a:srgbClr val="A4A3A4"/>
          </p15:clr>
        </p15:guide>
        <p15:guide id="2" pos="22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66"/>
    <a:srgbClr val="FFCC00"/>
    <a:srgbClr val="274E9D"/>
    <a:srgbClr val="3366CC"/>
    <a:srgbClr val="0000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51" autoAdjust="0"/>
    <p:restoredTop sz="86473" autoAdjust="0"/>
  </p:normalViewPr>
  <p:slideViewPr>
    <p:cSldViewPr>
      <p:cViewPr varScale="1">
        <p:scale>
          <a:sx n="72" d="100"/>
          <a:sy n="72" d="100"/>
        </p:scale>
        <p:origin x="120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7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542"/>
    </p:cViewPr>
  </p:sorterViewPr>
  <p:notesViewPr>
    <p:cSldViewPr>
      <p:cViewPr varScale="1">
        <p:scale>
          <a:sx n="49" d="100"/>
          <a:sy n="49" d="100"/>
        </p:scale>
        <p:origin x="-1344" y="-77"/>
      </p:cViewPr>
      <p:guideLst>
        <p:guide orient="horz" pos="2924"/>
        <p:guide pos="22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D088E795-B8BC-4F44-A40B-639689D5294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i="1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EA089774-CB7B-4FF0-887D-E197BF8EA21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5575" y="0"/>
            <a:ext cx="30321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i="1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6" name="Rectangle 4">
            <a:extLst>
              <a:ext uri="{FF2B5EF4-FFF2-40B4-BE49-F238E27FC236}">
                <a16:creationId xmlns:a16="http://schemas.microsoft.com/office/drawing/2014/main" id="{01DEE572-17EC-471F-88F4-6931F909C4E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63"/>
            <a:ext cx="30321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i="1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7" name="Rectangle 5">
            <a:extLst>
              <a:ext uri="{FF2B5EF4-FFF2-40B4-BE49-F238E27FC236}">
                <a16:creationId xmlns:a16="http://schemas.microsoft.com/office/drawing/2014/main" id="{F679BB75-208A-43F3-AA1B-3A4DFB1D492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5575" y="8818563"/>
            <a:ext cx="30321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1">
                <a:latin typeface="Times New Roman" panose="02020603050405020304" pitchFamily="18" charset="0"/>
              </a:defRPr>
            </a:lvl1pPr>
          </a:lstStyle>
          <a:p>
            <a:fld id="{25FF6848-139D-434C-814D-122D0A9C13D3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8006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>
            <a:extLst>
              <a:ext uri="{FF2B5EF4-FFF2-40B4-BE49-F238E27FC236}">
                <a16:creationId xmlns:a16="http://schemas.microsoft.com/office/drawing/2014/main" id="{1FC2D314-4A38-4E95-B472-80E3A488E0D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i="1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2819" name="Rectangle 3">
            <a:extLst>
              <a:ext uri="{FF2B5EF4-FFF2-40B4-BE49-F238E27FC236}">
                <a16:creationId xmlns:a16="http://schemas.microsoft.com/office/drawing/2014/main" id="{652D5905-6D0E-49EC-B07A-250C7911CC6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65575" y="0"/>
            <a:ext cx="30321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i="1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1252" name="Rectangle 4">
            <a:extLst>
              <a:ext uri="{FF2B5EF4-FFF2-40B4-BE49-F238E27FC236}">
                <a16:creationId xmlns:a16="http://schemas.microsoft.com/office/drawing/2014/main" id="{2C130406-3050-4473-B40A-C60C35AF327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5325"/>
            <a:ext cx="4641850" cy="34813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21" name="Rectangle 5">
            <a:extLst>
              <a:ext uri="{FF2B5EF4-FFF2-40B4-BE49-F238E27FC236}">
                <a16:creationId xmlns:a16="http://schemas.microsoft.com/office/drawing/2014/main" id="{4E218790-6402-4B8F-9E8B-1E209E39F1F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10075"/>
            <a:ext cx="5130800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62822" name="Rectangle 6">
            <a:extLst>
              <a:ext uri="{FF2B5EF4-FFF2-40B4-BE49-F238E27FC236}">
                <a16:creationId xmlns:a16="http://schemas.microsoft.com/office/drawing/2014/main" id="{8B7EA414-D127-497B-A50F-8320B09CDBA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321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i="1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2823" name="Rectangle 7">
            <a:extLst>
              <a:ext uri="{FF2B5EF4-FFF2-40B4-BE49-F238E27FC236}">
                <a16:creationId xmlns:a16="http://schemas.microsoft.com/office/drawing/2014/main" id="{0356B695-EA4C-48D0-80B5-D7F7235060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5575" y="8818563"/>
            <a:ext cx="30321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1">
                <a:latin typeface="Times New Roman" panose="02020603050405020304" pitchFamily="18" charset="0"/>
              </a:defRPr>
            </a:lvl1pPr>
          </a:lstStyle>
          <a:p>
            <a:fld id="{7CAFB1CF-EA94-4D29-88D3-8561FBF0BF6D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33648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Slide Image Placeholder 1">
            <a:extLst>
              <a:ext uri="{FF2B5EF4-FFF2-40B4-BE49-F238E27FC236}">
                <a16:creationId xmlns:a16="http://schemas.microsoft.com/office/drawing/2014/main" id="{99B1FC28-FE96-4503-87BE-ED9E7B5062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3779" name="Notes Placeholder 2">
            <a:extLst>
              <a:ext uri="{FF2B5EF4-FFF2-40B4-BE49-F238E27FC236}">
                <a16:creationId xmlns:a16="http://schemas.microsoft.com/office/drawing/2014/main" id="{C965190D-7F34-4C75-BD11-7365A6D51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17ACE-9078-4A02-89D3-740E2C7932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33550A3-64E5-4638-9475-9FF6DEE185A8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Slide Image Placeholder 1">
            <a:extLst>
              <a:ext uri="{FF2B5EF4-FFF2-40B4-BE49-F238E27FC236}">
                <a16:creationId xmlns:a16="http://schemas.microsoft.com/office/drawing/2014/main" id="{AB2FC1E9-FE25-4A9E-8E9B-8B9A958A8C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03" name="Notes Placeholder 2">
            <a:extLst>
              <a:ext uri="{FF2B5EF4-FFF2-40B4-BE49-F238E27FC236}">
                <a16:creationId xmlns:a16="http://schemas.microsoft.com/office/drawing/2014/main" id="{FD37EF76-5C67-48C1-8D04-7FE0E99FA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17408F-6D04-4A55-A71A-73D3194F6D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8636DD3-898E-42C1-BE33-D36D6BE0C849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24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Slide Image Placeholder 1">
            <a:extLst>
              <a:ext uri="{FF2B5EF4-FFF2-40B4-BE49-F238E27FC236}">
                <a16:creationId xmlns:a16="http://schemas.microsoft.com/office/drawing/2014/main" id="{032985A3-BD3E-4151-9ABF-D36205F938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5827" name="Notes Placeholder 2">
            <a:extLst>
              <a:ext uri="{FF2B5EF4-FFF2-40B4-BE49-F238E27FC236}">
                <a16:creationId xmlns:a16="http://schemas.microsoft.com/office/drawing/2014/main" id="{3DCF4FA1-C553-4B84-ACB8-877948D79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8FE1B-793C-46C7-A644-8F80FB9CA5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3C7EB9A-166B-46E8-B748-CDB33E6E1AFC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30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Slide Image Placeholder 1">
            <a:extLst>
              <a:ext uri="{FF2B5EF4-FFF2-40B4-BE49-F238E27FC236}">
                <a16:creationId xmlns:a16="http://schemas.microsoft.com/office/drawing/2014/main" id="{DD802F50-840D-4200-ADF5-500D1F73D0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6851" name="Notes Placeholder 2">
            <a:extLst>
              <a:ext uri="{FF2B5EF4-FFF2-40B4-BE49-F238E27FC236}">
                <a16:creationId xmlns:a16="http://schemas.microsoft.com/office/drawing/2014/main" id="{6DED8A7F-62AD-4BB2-90D2-F9A38B21B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29EDF-D109-423D-B8D9-3E1513FEB2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DC2A10F-7EDF-46E5-BBF8-D41A35C3B792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33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Slide Image Placeholder 1">
            <a:extLst>
              <a:ext uri="{FF2B5EF4-FFF2-40B4-BE49-F238E27FC236}">
                <a16:creationId xmlns:a16="http://schemas.microsoft.com/office/drawing/2014/main" id="{AE711E7E-75F0-4421-95EA-B9C94E0A38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7875" name="Notes Placeholder 2">
            <a:extLst>
              <a:ext uri="{FF2B5EF4-FFF2-40B4-BE49-F238E27FC236}">
                <a16:creationId xmlns:a16="http://schemas.microsoft.com/office/drawing/2014/main" id="{355D27DF-C95F-41DC-AC9E-142A4D7B4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02F362-019E-438D-AFED-A945127C6F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08F11EC-5933-4795-B164-7E088E495596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34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Slide Image Placeholder 1">
            <a:extLst>
              <a:ext uri="{FF2B5EF4-FFF2-40B4-BE49-F238E27FC236}">
                <a16:creationId xmlns:a16="http://schemas.microsoft.com/office/drawing/2014/main" id="{87455FC2-AAF8-46BE-8A44-356602AA7D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8899" name="Notes Placeholder 2">
            <a:extLst>
              <a:ext uri="{FF2B5EF4-FFF2-40B4-BE49-F238E27FC236}">
                <a16:creationId xmlns:a16="http://schemas.microsoft.com/office/drawing/2014/main" id="{CC9E45F9-90AA-4AFA-9675-F802BF515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1BAD6E-D4D0-491C-8AB5-FF0C70DDBA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E854942-34C6-4BD0-9590-F3B7F0CD6374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42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Slide Image Placeholder 1">
            <a:extLst>
              <a:ext uri="{FF2B5EF4-FFF2-40B4-BE49-F238E27FC236}">
                <a16:creationId xmlns:a16="http://schemas.microsoft.com/office/drawing/2014/main" id="{17FE47E1-B5B1-4EDE-AC8E-A3FC904838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9923" name="Notes Placeholder 2">
            <a:extLst>
              <a:ext uri="{FF2B5EF4-FFF2-40B4-BE49-F238E27FC236}">
                <a16:creationId xmlns:a16="http://schemas.microsoft.com/office/drawing/2014/main" id="{FD18BEED-09C7-44F1-B128-66B1EBC72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B37711-25A8-49C9-8B19-1FAF4B57E6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2490126-4675-49CB-9EF9-56B8F078FB26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45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F090260-5607-4C10-BDBE-B0B9B67F20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F77FE62-BC21-4C61-8029-D68F96C5485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AAA7AC-62BF-4937-A5BA-3592F8462B6D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6474044D-4F96-4A74-A46F-6D25AB3B940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73546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676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382000" cy="42211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F18848C-AD99-404B-A683-F03D62C8F7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7F4E7A6-E36E-4FA9-965E-5D74DD50391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C0448E-86B7-4D76-A13B-C46836B4DDBD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2B935DD8-697D-4AE3-8AEB-C64AE35CC6E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78789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1CD02D-013D-4D24-9F75-F5C67A6456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BB8A52-8C60-461F-BAA7-D54FF3B3847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9D97BD-C5D7-4CB0-B774-E577BA8D2AE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2D20C5E6-C034-4032-B9F5-70F4AB256B4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87018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Rectangle 2">
            <a:extLst>
              <a:ext uri="{FF2B5EF4-FFF2-40B4-BE49-F238E27FC236}">
                <a16:creationId xmlns:a16="http://schemas.microsoft.com/office/drawing/2014/main" id="{096D30B3-4F30-4F3C-90C8-F846F334598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7187" name="Rectangle 3">
            <a:extLst>
              <a:ext uri="{FF2B5EF4-FFF2-40B4-BE49-F238E27FC236}">
                <a16:creationId xmlns:a16="http://schemas.microsoft.com/office/drawing/2014/main" id="{E1871698-A9F9-4EBF-9A34-39961A7DB82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F7230BA0-2CBF-42CF-8D22-5AC25C59262F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477197" name="Rectangle 13">
            <a:extLst>
              <a:ext uri="{FF2B5EF4-FFF2-40B4-BE49-F238E27FC236}">
                <a16:creationId xmlns:a16="http://schemas.microsoft.com/office/drawing/2014/main" id="{75BAA753-94A3-47A6-8272-407BDA1B606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152400" y="152400"/>
            <a:ext cx="8839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77198" name="Rectangle 14">
            <a:extLst>
              <a:ext uri="{FF2B5EF4-FFF2-40B4-BE49-F238E27FC236}">
                <a16:creationId xmlns:a16="http://schemas.microsoft.com/office/drawing/2014/main" id="{227FBBE3-43F6-45FA-A1F3-CC80509A13D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7199" name="Rectangle 15">
            <a:extLst>
              <a:ext uri="{FF2B5EF4-FFF2-40B4-BE49-F238E27FC236}">
                <a16:creationId xmlns:a16="http://schemas.microsoft.com/office/drawing/2014/main" id="{056A01AC-DB88-48D6-9680-405DF3F1C7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133600"/>
            <a:ext cx="83820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197" grpId="0"/>
      <p:bldP spid="47719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71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71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71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defRPr sz="4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4">
            <a:extLst>
              <a:ext uri="{FF2B5EF4-FFF2-40B4-BE49-F238E27FC236}">
                <a16:creationId xmlns:a16="http://schemas.microsoft.com/office/drawing/2014/main" id="{9AE025BF-11FE-44B9-A66A-2781287C162A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0936DFF-1D48-4F1E-A213-CABA97B01483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124" name="Rectangle 5">
            <a:extLst>
              <a:ext uri="{FF2B5EF4-FFF2-40B4-BE49-F238E27FC236}">
                <a16:creationId xmlns:a16="http://schemas.microsoft.com/office/drawing/2014/main" id="{FCAA0D28-8DB3-4DAD-BFDE-11DE368F301A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133350"/>
            <a:ext cx="9601200" cy="67246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Clase 4 </a:t>
            </a:r>
            <a:b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 a alcanzar:</a:t>
            </a:r>
            <a:b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Conocer las propiedades ( ampacidad, área transversal, temperatura) de los cables y conductores. </a:t>
            </a:r>
            <a:b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Conocer lo relacionado a las Canalizaciones metálicas y no metálicas.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E644D-E59F-40D7-8CEB-156D5E82D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Anexo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C.1 – EMT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E0EB4-1153-4A34-9D5F-A79F335A8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defRPr/>
            </a:pP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¿Cuántos conductores RHH 14 (con cubierta) se pueden instalar en tubería comercial de tamaño 1 EMT?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7B9E7E-9F31-4139-BB4D-7D89D55BA1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ADB3459-77CD-4227-BAE8-D81DD076ED4A}" type="slidenum">
              <a:rPr lang="en-US" altLang="en-US" sz="1200">
                <a:latin typeface="Arial" panose="020B0604020202020204" pitchFamily="34" charset="0"/>
              </a:rPr>
              <a:pPr eaLnBrk="1" hangingPunct="1"/>
              <a:t>10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 hidden="1">
            <a:extLst>
              <a:ext uri="{FF2B5EF4-FFF2-40B4-BE49-F238E27FC236}">
                <a16:creationId xmlns:a16="http://schemas.microsoft.com/office/drawing/2014/main" id="{A7262547-A434-44E8-9C88-8D635D25919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9635" name="Picture 4" descr="C:\Users\Mike Holt\AA Mike's Files\2014 Products\PNGs\900 tblC1 01.png">
            <a:extLst>
              <a:ext uri="{FF2B5EF4-FFF2-40B4-BE49-F238E27FC236}">
                <a16:creationId xmlns:a16="http://schemas.microsoft.com/office/drawing/2014/main" id="{F925117C-FF01-4327-8CF3-2DC440266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57EFC-32C0-4200-99E8-8BD9777BA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B6740-7D07-4890-ACCF-091C891F7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97A1EC-DD57-4DF9-B996-7F98898BA2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B066C46-9522-4A91-A68F-05158B536761}" type="slidenum">
              <a:rPr lang="en-US" altLang="en-US" sz="1200">
                <a:latin typeface="Arial" panose="020B0604020202020204" pitchFamily="34" charset="0"/>
              </a:rPr>
              <a:pPr eaLnBrk="1" hangingPunct="1"/>
              <a:t>12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70661" name="Picture 6">
            <a:extLst>
              <a:ext uri="{FF2B5EF4-FFF2-40B4-BE49-F238E27FC236}">
                <a16:creationId xmlns:a16="http://schemas.microsoft.com/office/drawing/2014/main" id="{8431ED80-2BE4-461D-92CE-090FDA478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304800"/>
            <a:ext cx="11811000" cy="799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7FE6E-F86D-4E6C-B59D-DAC6B4404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Anexo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C.1 - EMT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27F8-D970-49DD-B405-58806BDCE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defRPr/>
            </a:pP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¿Cuántos conductores 8 AWG THHN pueden instalarse en una tubería EMT talla 3/4?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63473-6483-4C7A-B588-BE49E43BFE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B2BF0D5-62F8-42CB-B14A-17A08D3F88C7}" type="slidenum">
              <a:rPr lang="en-US" altLang="en-US" sz="1200">
                <a:latin typeface="Arial" panose="020B0604020202020204" pitchFamily="34" charset="0"/>
              </a:rPr>
              <a:pPr eaLnBrk="1" hangingPunct="1"/>
              <a:t>13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 hidden="1">
            <a:extLst>
              <a:ext uri="{FF2B5EF4-FFF2-40B4-BE49-F238E27FC236}">
                <a16:creationId xmlns:a16="http://schemas.microsoft.com/office/drawing/2014/main" id="{3B1939CF-8190-46F1-96AC-7D737C2FCAA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2707" name="Picture 4" descr="C:\Users\Mike Holt\AA Mike's Files\2014 Products\PNGs\900 tblC1 03.png">
            <a:extLst>
              <a:ext uri="{FF2B5EF4-FFF2-40B4-BE49-F238E27FC236}">
                <a16:creationId xmlns:a16="http://schemas.microsoft.com/office/drawing/2014/main" id="{83C9C4BF-432F-4942-AAA3-8BC3389F1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26656-C8A1-416C-A002-5CD79E35C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04832-6249-4C31-AE5A-1C404AA61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FAFA6-01E5-451D-9818-EBDD0D9912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D3A1DD7-91C7-4105-823B-ED1A9F29C879}" type="slidenum">
              <a:rPr lang="en-US" altLang="en-US" sz="1200">
                <a:latin typeface="Arial" panose="020B0604020202020204" pitchFamily="34" charset="0"/>
              </a:rPr>
              <a:pPr eaLnBrk="1" hangingPunct="1"/>
              <a:t>15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73733" name="Picture 7">
            <a:extLst>
              <a:ext uri="{FF2B5EF4-FFF2-40B4-BE49-F238E27FC236}">
                <a16:creationId xmlns:a16="http://schemas.microsoft.com/office/drawing/2014/main" id="{F18C231A-AE88-4A34-BB65-AE6FC47F1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533400"/>
            <a:ext cx="9906000" cy="738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F2AF8-4284-4621-A852-8E660FAE7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Anexo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C.1(A) – EMT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Conductores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compactos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BA5DF-EFB0-4138-9A33-4AD3F2C88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defRPr/>
            </a:pP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¿Cuántos conductores compactos 6 THW-2 pueden ser instalados en una tubería tamaño 1 EMT?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5BE03-A0F7-482F-9FCA-C6A3C32B1D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07ED2E0-5C53-4682-8809-40210746CE2A}" type="slidenum">
              <a:rPr lang="en-US" altLang="en-US" sz="1200">
                <a:latin typeface="Arial" panose="020B0604020202020204" pitchFamily="34" charset="0"/>
              </a:rPr>
              <a:pPr eaLnBrk="1" hangingPunct="1"/>
              <a:t>16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1A281399-2CB7-49C0-8307-EECD066C27F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2494DAFE-45DE-4740-8610-573DCE84E5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altLang="en-US">
              <a:effectLst/>
            </a:endParaRPr>
          </a:p>
        </p:txBody>
      </p:sp>
      <p:pic>
        <p:nvPicPr>
          <p:cNvPr id="75780" name="Picture 5" descr="C:\Users\Mike Holt\AA Mike's Files\2014 Products\PNGs\900 tblC1A0 01.png">
            <a:extLst>
              <a:ext uri="{FF2B5EF4-FFF2-40B4-BE49-F238E27FC236}">
                <a16:creationId xmlns:a16="http://schemas.microsoft.com/office/drawing/2014/main" id="{563FC328-C411-46E3-BC14-3E123A494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AED9C-D69B-46F8-9DBA-994496378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30235-02F6-4731-A99C-6570B3B36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3C6791-9D3E-4060-AB14-F2DDE753A7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4861A51-E88B-47CF-ABAF-9992F5865A28}" type="slidenum">
              <a:rPr lang="en-US" altLang="en-US" sz="1200">
                <a:latin typeface="Arial" panose="020B0604020202020204" pitchFamily="34" charset="0"/>
              </a:rPr>
              <a:pPr eaLnBrk="1" hangingPunct="1"/>
              <a:t>18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76805" name="Picture 6">
            <a:extLst>
              <a:ext uri="{FF2B5EF4-FFF2-40B4-BE49-F238E27FC236}">
                <a16:creationId xmlns:a16="http://schemas.microsoft.com/office/drawing/2014/main" id="{B69D09B8-474A-4C51-8074-E52B27820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-381000"/>
            <a:ext cx="10890250" cy="739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8C058-02E2-480A-8C27-D280E9294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Anexo</a:t>
            </a:r>
            <a:r>
              <a:rPr lang="en-US" dirty="0"/>
              <a:t> C, </a:t>
            </a:r>
            <a:r>
              <a:rPr lang="en-US" dirty="0" err="1"/>
              <a:t>Tabla</a:t>
            </a:r>
            <a:r>
              <a:rPr lang="en-US" dirty="0"/>
              <a:t> C.2—</a:t>
            </a:r>
            <a:r>
              <a:rPr lang="en-US" dirty="0" err="1"/>
              <a:t>Conductores</a:t>
            </a:r>
            <a:r>
              <a:rPr lang="en-US" dirty="0"/>
              <a:t> en ENT. Ejemplo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0861F-D447-43FD-874C-BF5E4EBBF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defRPr/>
            </a:pPr>
            <a:r>
              <a:rPr lang="es-ES" i="1" dirty="0"/>
              <a:t>Pregunta: ¿Cuántos los conductores XHHW 6 pueden ser instalados en una tubería ENT de tamaño 1”?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88FF7-A813-42D6-B45E-4ABFAD901B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2E5F0C2-5645-4A87-949D-3ECA23C3F97A}" type="slidenum">
              <a:rPr lang="en-US" altLang="en-US" sz="1200">
                <a:latin typeface="Arial" panose="020B0604020202020204" pitchFamily="34" charset="0"/>
              </a:rPr>
              <a:pPr eaLnBrk="1" hangingPunct="1"/>
              <a:t>19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4">
            <a:extLst>
              <a:ext uri="{FF2B5EF4-FFF2-40B4-BE49-F238E27FC236}">
                <a16:creationId xmlns:a16="http://schemas.microsoft.com/office/drawing/2014/main" id="{9AE025BF-11FE-44B9-A66A-2781287C162A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0936DFF-1D48-4F1E-A213-CABA97B01483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124" name="Rectangle 5">
            <a:extLst>
              <a:ext uri="{FF2B5EF4-FFF2-40B4-BE49-F238E27FC236}">
                <a16:creationId xmlns:a16="http://schemas.microsoft.com/office/drawing/2014/main" id="{FCAA0D28-8DB3-4DAD-BFDE-11DE368F301A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133350"/>
            <a:ext cx="9144000" cy="67246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Clase 4 </a:t>
            </a:r>
            <a:b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 a alcanzar: </a:t>
            </a:r>
            <a:r>
              <a:rPr lang="es-E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</a:t>
            </a: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Entender el llenado de tuberías.</a:t>
            </a:r>
            <a:b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Entender el uso de tablas de conductores y </a:t>
            </a:r>
            <a:r>
              <a:rPr lang="es-E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tuberias</a:t>
            </a: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4989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19992-B503-4BF0-A74C-34D6CF6D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F50FD-41D1-4322-AE91-FE5A8806D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2EE790-5A10-4035-A671-43A51A112A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350DA5C-6889-4583-BC96-19CEF974F7A0}" type="slidenum">
              <a:rPr lang="en-US" altLang="en-US" sz="1200">
                <a:latin typeface="Arial" panose="020B0604020202020204" pitchFamily="34" charset="0"/>
              </a:rPr>
              <a:pPr eaLnBrk="1" hangingPunct="1"/>
              <a:t>20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78853" name="Picture 2" descr="C:\Users\Mike Holt\AA Mike's Files\2014 Products\PNGs\900 tblC2 01.png">
            <a:extLst>
              <a:ext uri="{FF2B5EF4-FFF2-40B4-BE49-F238E27FC236}">
                <a16:creationId xmlns:a16="http://schemas.microsoft.com/office/drawing/2014/main" id="{6C1E29C2-3326-451B-AFD1-4284EDBC8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D78A4-1E31-45E0-9AB5-173E2B4BA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Anexo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C.3 - FMC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D717C-BFE9-4C2D-9537-17F52B3D4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defRPr/>
            </a:pP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tubería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FMC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tamaño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1¼ FMC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tiene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tres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conductores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THHN, 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¿Cual es el conductor más grande permitido?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B5F941-4885-4A1E-A4B1-0B075F1471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E2FB79B-8D38-49A7-9FBC-354A2453089B}" type="slidenum">
              <a:rPr lang="en-US" altLang="en-US" sz="1200">
                <a:latin typeface="Arial" panose="020B0604020202020204" pitchFamily="34" charset="0"/>
              </a:rPr>
              <a:pPr eaLnBrk="1" hangingPunct="1"/>
              <a:t>21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 hidden="1">
            <a:extLst>
              <a:ext uri="{FF2B5EF4-FFF2-40B4-BE49-F238E27FC236}">
                <a16:creationId xmlns:a16="http://schemas.microsoft.com/office/drawing/2014/main" id="{E0FE970B-A13F-467E-90FC-7BC3955B21A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0899" name="Picture 4" descr="C:\Users\Mike Holt\AA Mike's Files\2014 Products\PNGs\Chapter 9 2014 Png Files\900 tblC3 01.png">
            <a:extLst>
              <a:ext uri="{FF2B5EF4-FFF2-40B4-BE49-F238E27FC236}">
                <a16:creationId xmlns:a16="http://schemas.microsoft.com/office/drawing/2014/main" id="{51BFA3A5-B773-4565-BD36-511B49698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855DF-8A28-488D-9423-ADBE7763B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8BA155-271F-4DFE-ABAE-C8812832C4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9E98A53-5461-49A7-B424-42ABDB1EF8ED}" type="slidenum">
              <a:rPr lang="en-US" altLang="en-US" sz="1200">
                <a:latin typeface="Arial" panose="020B0604020202020204" pitchFamily="34" charset="0"/>
              </a:rPr>
              <a:pPr eaLnBrk="1" hangingPunct="1"/>
              <a:t>23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81924" name="Picture 5">
            <a:extLst>
              <a:ext uri="{FF2B5EF4-FFF2-40B4-BE49-F238E27FC236}">
                <a16:creationId xmlns:a16="http://schemas.microsoft.com/office/drawing/2014/main" id="{5633BF4F-88A4-47A2-A193-288C0F1D3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304800"/>
            <a:ext cx="10058400" cy="726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4">
            <a:extLst>
              <a:ext uri="{FF2B5EF4-FFF2-40B4-BE49-F238E27FC236}">
                <a16:creationId xmlns:a16="http://schemas.microsoft.com/office/drawing/2014/main" id="{EF7C6D22-2132-4EE8-AC5C-AAB6AFE009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9AA3B83-7368-46B9-A7C3-6444018BB6BA}" type="slidenum">
              <a:rPr lang="en-US" altLang="en-US" sz="1200">
                <a:latin typeface="Arial" panose="020B0604020202020204" pitchFamily="34" charset="0"/>
              </a:rPr>
              <a:pPr eaLnBrk="1" hangingPunct="1"/>
              <a:t>24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37C497D6-864C-4A6C-87D9-1B95486AA34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just" eaLnBrk="1" hangingPunct="1"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¿Cuántos conductores RHH 4/0 (con cubierta externa) pueden instalarse en la tubería IMC 2” 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508" name="Rectangle 5">
            <a:extLst>
              <a:ext uri="{FF2B5EF4-FFF2-40B4-BE49-F238E27FC236}">
                <a16:creationId xmlns:a16="http://schemas.microsoft.com/office/drawing/2014/main" id="{B9AB470F-BBFB-42D5-99DA-61A592397B42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Anexo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C,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C.4 - IMC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  <p:bldP spid="2150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5B81C-2CA1-4AC4-BF9D-F39D07D5A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7C004-6B68-480C-80F4-6EC3F74FA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19E8E-0F06-4B39-A71D-693DD4F563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8B71884-C0EF-46F0-8677-F53AB5252232}" type="slidenum">
              <a:rPr lang="en-US" altLang="en-US" sz="1200">
                <a:latin typeface="Arial" panose="020B0604020202020204" pitchFamily="34" charset="0"/>
              </a:rPr>
              <a:pPr eaLnBrk="1" hangingPunct="1"/>
              <a:t>25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83973" name="Picture 5" descr="900 tblC4 01">
            <a:extLst>
              <a:ext uri="{FF2B5EF4-FFF2-40B4-BE49-F238E27FC236}">
                <a16:creationId xmlns:a16="http://schemas.microsoft.com/office/drawing/2014/main" id="{02E54198-1E91-4405-8B02-DBAD27F076B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A393B-17E9-4192-BCCC-40F9CF7EF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2AAA2-398E-4A25-BA64-D4AE54E1D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17994-F0EC-4852-975A-1CFF3979C9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535C111-1B30-4CB5-A6E9-4283E7F9DD50}" type="slidenum">
              <a:rPr lang="en-US" altLang="en-US" sz="1200">
                <a:latin typeface="Arial" panose="020B0604020202020204" pitchFamily="34" charset="0"/>
              </a:rPr>
              <a:pPr eaLnBrk="1" hangingPunct="1"/>
              <a:t>26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84997" name="Picture 6">
            <a:extLst>
              <a:ext uri="{FF2B5EF4-FFF2-40B4-BE49-F238E27FC236}">
                <a16:creationId xmlns:a16="http://schemas.microsoft.com/office/drawing/2014/main" id="{4ED22C2D-765D-4AC0-9ABA-F3EB2AAB0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-304800"/>
            <a:ext cx="10210800" cy="721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94FC7394-16F2-423C-B19F-5B5843F8291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Anexo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C,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C.7 - LFMC</a:t>
            </a:r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E3217A7D-D601-40DD-976E-5D02CB7FD8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indent="0" algn="just"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¿Cuántos conductores TFFN 18 están permitidos en una tubería LFMC de tamaño ¾ 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 hidden="1">
            <a:extLst>
              <a:ext uri="{FF2B5EF4-FFF2-40B4-BE49-F238E27FC236}">
                <a16:creationId xmlns:a16="http://schemas.microsoft.com/office/drawing/2014/main" id="{3244EFA3-C4E9-4DC1-A6C1-606A3139396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7043" name="Picture 4" descr="C:\Users\Mike Holt\AA Mike's Files\2014 Products\PNGs\Chapter 9 2014 Png Files\900 tblC7 01.png">
            <a:extLst>
              <a:ext uri="{FF2B5EF4-FFF2-40B4-BE49-F238E27FC236}">
                <a16:creationId xmlns:a16="http://schemas.microsoft.com/office/drawing/2014/main" id="{01093709-C7CA-4C16-B5DB-0094F9A85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7AD63-FDA3-4A83-82A4-86A64E7FC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8EEAE3-EEBB-47C9-8589-1562E2CDA0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FD1C4F2-3288-4170-B914-5499C99A50D6}" type="slidenum">
              <a:rPr lang="en-US" altLang="en-US" sz="1200">
                <a:latin typeface="Arial" panose="020B0604020202020204" pitchFamily="34" charset="0"/>
              </a:rPr>
              <a:pPr eaLnBrk="1" hangingPunct="1"/>
              <a:t>29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88068" name="Picture 5">
            <a:extLst>
              <a:ext uri="{FF2B5EF4-FFF2-40B4-BE49-F238E27FC236}">
                <a16:creationId xmlns:a16="http://schemas.microsoft.com/office/drawing/2014/main" id="{AF61BA1A-A293-48B7-8D86-80140BAF5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1895475"/>
            <a:ext cx="9677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9" name="Picture 7">
            <a:extLst>
              <a:ext uri="{FF2B5EF4-FFF2-40B4-BE49-F238E27FC236}">
                <a16:creationId xmlns:a16="http://schemas.microsoft.com/office/drawing/2014/main" id="{EEB05AFC-1E56-46AC-89AF-719FADF24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4361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4">
            <a:extLst>
              <a:ext uri="{FF2B5EF4-FFF2-40B4-BE49-F238E27FC236}">
                <a16:creationId xmlns:a16="http://schemas.microsoft.com/office/drawing/2014/main" id="{69BC0A8A-2757-4500-BE37-8E02E9AD73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F7EA7E8-9DAA-4E1B-A931-B7F15A1C6337}" type="slidenum">
              <a:rPr lang="en-US" altLang="en-US" sz="1200">
                <a:latin typeface="Arial" panose="020B0604020202020204" pitchFamily="34" charset="0"/>
              </a:rPr>
              <a:pPr eaLnBrk="1" hangingPunct="1"/>
              <a:t>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E27A5FAE-9E17-44C5-9523-78D3CA7D9656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Propiedades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conductos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47747" name="Rectangle 3">
            <a:extLst>
              <a:ext uri="{FF2B5EF4-FFF2-40B4-BE49-F238E27FC236}">
                <a16:creationId xmlns:a16="http://schemas.microsoft.com/office/drawing/2014/main" id="{01B34F8B-E3C8-4BAC-A096-EEFF06F7569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0" indent="0" algn="just" eaLnBrk="1" hangingPunct="1">
              <a:spcBef>
                <a:spcPts val="0"/>
              </a:spcBef>
              <a:defRPr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conductos deben ser lo suficientemente grandes para evitar que se dañe el aislamiento cuando los conductores se halan dentro de la tubería [300.17].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774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4">
            <a:extLst>
              <a:ext uri="{FF2B5EF4-FFF2-40B4-BE49-F238E27FC236}">
                <a16:creationId xmlns:a16="http://schemas.microsoft.com/office/drawing/2014/main" id="{68436101-514B-4C27-B198-4C8B42555B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BA0D90E-3164-48A9-9528-5BD93854AA38}" type="slidenum">
              <a:rPr lang="en-US" altLang="en-US" sz="1200">
                <a:latin typeface="Arial" panose="020B0604020202020204" pitchFamily="34" charset="0"/>
              </a:rPr>
              <a:pPr eaLnBrk="1" hangingPunct="1"/>
              <a:t>30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A5869F62-1A18-43A9-B6FA-5B5D5BC2462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0" indent="0" algn="just" eaLnBrk="1" hangingPunct="1">
              <a:defRPr/>
            </a:pP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Cual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tubería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menor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tamaño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comercial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PVC Schedule 80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permitida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un conductor 3/0 THHN?</a:t>
            </a:r>
          </a:p>
        </p:txBody>
      </p:sp>
      <p:sp>
        <p:nvSpPr>
          <p:cNvPr id="24580" name="Rectangle 5">
            <a:extLst>
              <a:ext uri="{FF2B5EF4-FFF2-40B4-BE49-F238E27FC236}">
                <a16:creationId xmlns:a16="http://schemas.microsoft.com/office/drawing/2014/main" id="{D00C801F-2CBF-4EEF-9994-282F3E85F369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Anexo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C,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C.9 – 80 PVC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  <p:bldP spid="2458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7B01B36E-9A0B-4BCB-8746-BD7B1F603FB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7C886BC4-6001-4462-8CD9-7B9231B5E7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altLang="en-US">
              <a:effectLst/>
            </a:endParaRPr>
          </a:p>
        </p:txBody>
      </p:sp>
      <p:pic>
        <p:nvPicPr>
          <p:cNvPr id="90116" name="Picture 5" descr="C:\Users\Mike Holt\AA Mike's Files\2014 Products\PNGs\Chapter 9 2014 Png Files\900 tblC9A0 01.png">
            <a:extLst>
              <a:ext uri="{FF2B5EF4-FFF2-40B4-BE49-F238E27FC236}">
                <a16:creationId xmlns:a16="http://schemas.microsoft.com/office/drawing/2014/main" id="{2A22168F-490F-4025-827C-AC70FDEF8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C8AD6-FFF4-4CF2-BD76-9A1244DF3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034B2-76C0-45E2-8D53-DB374F134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3903D6-4340-4642-8BD9-81557F30D0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17E8A96-E4C1-4BC7-A974-B56EE285F57D}" type="slidenum">
              <a:rPr lang="en-US" altLang="en-US" sz="1200">
                <a:latin typeface="Arial" panose="020B0604020202020204" pitchFamily="34" charset="0"/>
              </a:rPr>
              <a:pPr eaLnBrk="1" hangingPunct="1"/>
              <a:t>32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91141" name="Picture 6">
            <a:extLst>
              <a:ext uri="{FF2B5EF4-FFF2-40B4-BE49-F238E27FC236}">
                <a16:creationId xmlns:a16="http://schemas.microsoft.com/office/drawing/2014/main" id="{8981C700-BD1A-4364-BC2D-76BAA42E2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381000"/>
            <a:ext cx="10915650" cy="725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4">
            <a:extLst>
              <a:ext uri="{FF2B5EF4-FFF2-40B4-BE49-F238E27FC236}">
                <a16:creationId xmlns:a16="http://schemas.microsoft.com/office/drawing/2014/main" id="{AAAA7FE9-1357-4FD5-AAC6-5372F323D3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82CCE35-9F06-4497-96D5-377FFBB907F7}" type="slidenum">
              <a:rPr lang="en-US" altLang="en-US" sz="1200">
                <a:latin typeface="Arial" panose="020B0604020202020204" pitchFamily="34" charset="0"/>
              </a:rPr>
              <a:pPr eaLnBrk="1" hangingPunct="1"/>
              <a:t>33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7F984B32-0486-4166-9C25-8EBDE2311B7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0" indent="0">
              <a:defRPr/>
            </a:pP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tubería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comercial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PVC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tamaño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2”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tiene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cuatro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conductores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compactos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THWN, 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Cual es el conductor más grande permitido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8" name="Rectangle 5">
            <a:extLst>
              <a:ext uri="{FF2B5EF4-FFF2-40B4-BE49-F238E27FC236}">
                <a16:creationId xmlns:a16="http://schemas.microsoft.com/office/drawing/2014/main" id="{66398E41-F14A-4338-99E2-F6A5F719C2EF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Anexo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C,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C.10(A) – 40 PVC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  <p:bldP spid="2662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900 tblC10A0 01">
            <a:extLst>
              <a:ext uri="{FF2B5EF4-FFF2-40B4-BE49-F238E27FC236}">
                <a16:creationId xmlns:a16="http://schemas.microsoft.com/office/drawing/2014/main" id="{608736A3-C232-444A-923D-98D6DD3F8AB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B514B-1827-4408-AB7A-1A67EFF83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CE476-201E-4F96-802B-12F4F85A0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090FB-CA8E-40F0-A2B3-38B79357F4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59E0D4F-8C6D-4469-96A0-62982AD32273}" type="slidenum">
              <a:rPr lang="en-US" altLang="en-US" sz="1200">
                <a:latin typeface="Arial" panose="020B0604020202020204" pitchFamily="34" charset="0"/>
              </a:rPr>
              <a:pPr eaLnBrk="1" hangingPunct="1"/>
              <a:t>35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94213" name="Picture 7">
            <a:extLst>
              <a:ext uri="{FF2B5EF4-FFF2-40B4-BE49-F238E27FC236}">
                <a16:creationId xmlns:a16="http://schemas.microsoft.com/office/drawing/2014/main" id="{8A2C65A1-1834-4F2F-9485-FD17577BF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381000"/>
            <a:ext cx="10744200" cy="737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4">
            <a:extLst>
              <a:ext uri="{FF2B5EF4-FFF2-40B4-BE49-F238E27FC236}">
                <a16:creationId xmlns:a16="http://schemas.microsoft.com/office/drawing/2014/main" id="{9DCBA31C-1461-4D7A-ADAE-529CDF4A14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DD30156-1174-4561-8414-93DF44872EEF}" type="slidenum">
              <a:rPr lang="en-US" altLang="en-US" sz="1200">
                <a:latin typeface="Arial" panose="020B0604020202020204" pitchFamily="34" charset="0"/>
              </a:rPr>
              <a:pPr eaLnBrk="1" hangingPunct="1"/>
              <a:t>36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2839F466-D815-487E-BD85-43A633AC79B2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Tamaño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Wireways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[376.22]</a:t>
            </a:r>
          </a:p>
        </p:txBody>
      </p:sp>
      <p:sp>
        <p:nvSpPr>
          <p:cNvPr id="9247747" name="Rectangle 3">
            <a:extLst>
              <a:ext uri="{FF2B5EF4-FFF2-40B4-BE49-F238E27FC236}">
                <a16:creationId xmlns:a16="http://schemas.microsoft.com/office/drawing/2014/main" id="{D2B7D5E8-8EC6-4599-AD4A-0864B543EB2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7747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0E855D01-DEFB-4499-A7D8-87615508F79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D9106A7F-9FB9-4BA1-9DD6-B8A2868616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altLang="en-US">
              <a:effectLst/>
            </a:endParaRPr>
          </a:p>
        </p:txBody>
      </p:sp>
      <p:pic>
        <p:nvPicPr>
          <p:cNvPr id="96260" name="Picture 5" descr="C:\Users\Mike Holt\AA Mike's Files\2014 Products\PNGs\Chapter 3 2014 Png Files\376-02 01.png">
            <a:extLst>
              <a:ext uri="{FF2B5EF4-FFF2-40B4-BE49-F238E27FC236}">
                <a16:creationId xmlns:a16="http://schemas.microsoft.com/office/drawing/2014/main" id="{4C57D96F-F573-459B-BF05-43382293F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349D3-4F43-4809-BE77-3BBED5375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F13C7-58FB-4E3C-8BCC-97D73F854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A3E60-9AA6-4C28-A3C7-8375B2FC0F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6053A35-B5B1-4D2B-B41F-D2C16BFEBCB2}" type="slidenum">
              <a:rPr lang="en-US" altLang="en-US" sz="1200">
                <a:latin typeface="Arial" panose="020B0604020202020204" pitchFamily="34" charset="0"/>
              </a:rPr>
              <a:pPr eaLnBrk="1" hangingPunct="1"/>
              <a:t>38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97285" name="Picture 2" descr="C:\Users\Mike Holt\AA Mike's Files\2014 Products\PNGs\Chapter 3 2014 Png Files\376-56A0 01.png">
            <a:extLst>
              <a:ext uri="{FF2B5EF4-FFF2-40B4-BE49-F238E27FC236}">
                <a16:creationId xmlns:a16="http://schemas.microsoft.com/office/drawing/2014/main" id="{CF3F4DA7-99FF-4432-ACA3-35F18A0FE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09C68-D730-445E-9017-62CB31A0F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err="1"/>
              <a:t>Tamaño</a:t>
            </a:r>
            <a:r>
              <a:rPr lang="en-US" sz="4000" dirty="0"/>
              <a:t> de </a:t>
            </a:r>
            <a:r>
              <a:rPr lang="en-US" sz="4000" dirty="0" err="1"/>
              <a:t>Wireway</a:t>
            </a:r>
            <a:r>
              <a:rPr lang="en-US" sz="4000" dirty="0"/>
              <a:t> – </a:t>
            </a:r>
            <a:r>
              <a:rPr lang="en-US" sz="4000" dirty="0" err="1"/>
              <a:t>Espacio</a:t>
            </a:r>
            <a:r>
              <a:rPr lang="en-US" sz="4000" dirty="0"/>
              <a:t> para </a:t>
            </a:r>
            <a:r>
              <a:rPr lang="en-US" sz="4000" dirty="0" err="1"/>
              <a:t>doblado</a:t>
            </a:r>
            <a:br>
              <a:rPr lang="en-US" sz="4000" dirty="0"/>
            </a:br>
            <a:r>
              <a:rPr lang="en-US" sz="4000" dirty="0"/>
              <a:t>[376.23(A) and Table 312.6(A)]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96A0E-90A3-4670-9A2A-6AAFBEA00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defRPr/>
            </a:pPr>
            <a:r>
              <a:rPr lang="en-US" dirty="0" err="1"/>
              <a:t>Cuando</a:t>
            </a:r>
            <a:r>
              <a:rPr lang="en-US" dirty="0"/>
              <a:t> los </a:t>
            </a:r>
            <a:r>
              <a:rPr lang="en-US" dirty="0" err="1"/>
              <a:t>conductores</a:t>
            </a:r>
            <a:r>
              <a:rPr lang="en-US" dirty="0"/>
              <a:t> </a:t>
            </a:r>
            <a:r>
              <a:rPr lang="en-US" dirty="0" err="1"/>
              <a:t>aislados</a:t>
            </a:r>
            <a:r>
              <a:rPr lang="en-US" dirty="0"/>
              <a:t> son </a:t>
            </a:r>
            <a:r>
              <a:rPr lang="en-US" dirty="0" err="1"/>
              <a:t>doblados</a:t>
            </a:r>
            <a:r>
              <a:rPr lang="en-US" dirty="0"/>
              <a:t> mas de 30 </a:t>
            </a:r>
            <a:r>
              <a:rPr lang="en-US" dirty="0" err="1"/>
              <a:t>grados</a:t>
            </a:r>
            <a:r>
              <a:rPr lang="en-US" dirty="0"/>
              <a:t>, el </a:t>
            </a:r>
            <a:r>
              <a:rPr lang="en-US" dirty="0" err="1"/>
              <a:t>tamaño</a:t>
            </a:r>
            <a:r>
              <a:rPr lang="en-US" dirty="0"/>
              <a:t> del </a:t>
            </a:r>
            <a:r>
              <a:rPr lang="en-US" dirty="0" err="1"/>
              <a:t>wireway</a:t>
            </a:r>
            <a:r>
              <a:rPr lang="en-US" dirty="0"/>
              <a:t> </a:t>
            </a:r>
            <a:r>
              <a:rPr lang="en-US" dirty="0" err="1"/>
              <a:t>debe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calculado</a:t>
            </a:r>
            <a:r>
              <a:rPr lang="en-US" dirty="0"/>
              <a:t> a </a:t>
            </a:r>
            <a:r>
              <a:rPr lang="en-US" dirty="0" err="1"/>
              <a:t>través</a:t>
            </a:r>
            <a:r>
              <a:rPr lang="en-US" dirty="0"/>
              <a:t> de la </a:t>
            </a:r>
            <a:r>
              <a:rPr lang="en-US" dirty="0" err="1"/>
              <a:t>columna</a:t>
            </a:r>
            <a:r>
              <a:rPr lang="en-US" dirty="0"/>
              <a:t> de 1 conductor  en la </a:t>
            </a:r>
            <a:r>
              <a:rPr lang="en-US" dirty="0" err="1"/>
              <a:t>Tabla</a:t>
            </a:r>
            <a:r>
              <a:rPr lang="en-US" dirty="0"/>
              <a:t> 312.6(A).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49EA9E-B309-429C-A152-A0E5DD3FF5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4DE65CD-CC78-472A-A15A-BF0D1A6B62EE}" type="slidenum">
              <a:rPr lang="en-US" altLang="en-US" sz="1200">
                <a:latin typeface="Arial" panose="020B0604020202020204" pitchFamily="34" charset="0"/>
              </a:rPr>
              <a:pPr eaLnBrk="1" hangingPunct="1"/>
              <a:t>39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4">
            <a:extLst>
              <a:ext uri="{FF2B5EF4-FFF2-40B4-BE49-F238E27FC236}">
                <a16:creationId xmlns:a16="http://schemas.microsoft.com/office/drawing/2014/main" id="{E7A96AD7-83E2-49AC-AF4C-AF62BE8BCB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577983D-D534-4250-BB1C-C4CC27EB6774}" type="slidenum">
              <a:rPr lang="en-US" altLang="en-US" sz="1200">
                <a:latin typeface="Arial" panose="020B0604020202020204" pitchFamily="34" charset="0"/>
              </a:rPr>
              <a:pPr eaLnBrk="1" hangingPunct="1"/>
              <a:t>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8D1BF9FE-F028-4987-A9B7-5054CA3F8CA8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1" hangingPunct="1"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encontrar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el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tama</a:t>
            </a: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ñ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de los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conductos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B3E60C86-6BAC-4114-91C3-0BE9DD73368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1: Determinar el área transversal de cada conductor [capítulo 9, tablas 5].</a:t>
            </a:r>
          </a:p>
          <a:p>
            <a:pPr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2: Calcular el área transversal total de todos los conductores.</a:t>
            </a:r>
          </a:p>
          <a:p>
            <a:pPr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3: Determine el tamaño de la canalización [capítulo 9, tablas 4]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/>
      <p:bldP spid="71684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6EC49-361E-427E-AEAC-3A24651B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D05B7-1353-4AE7-A208-98298A715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72DB3E-E3C8-48CB-B8FD-CA29FEE1B5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AF4DF06-5F2D-4F92-B5B7-6B08EA92B889}" type="slidenum">
              <a:rPr lang="en-US" altLang="en-US" sz="1200">
                <a:latin typeface="Arial" panose="020B0604020202020204" pitchFamily="34" charset="0"/>
              </a:rPr>
              <a:pPr eaLnBrk="1" hangingPunct="1"/>
              <a:t>40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99333" name="Picture 2">
            <a:extLst>
              <a:ext uri="{FF2B5EF4-FFF2-40B4-BE49-F238E27FC236}">
                <a16:creationId xmlns:a16="http://schemas.microsoft.com/office/drawing/2014/main" id="{ED4CC06F-50AD-46DB-AA82-92CB9C443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-304800"/>
            <a:ext cx="1252855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B7CD6-9836-4B41-939F-2F54B76D2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420ED-A405-484F-8FD6-03E2C2757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4BEC2E-E360-4F6E-BF22-B598C09EA3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B2C30F8-7375-402A-B668-F6EDAC3DB31D}" type="slidenum">
              <a:rPr lang="en-US" altLang="en-US" sz="1200">
                <a:latin typeface="Arial" panose="020B0604020202020204" pitchFamily="34" charset="0"/>
              </a:rPr>
              <a:pPr eaLnBrk="1" hangingPunct="1"/>
              <a:t>41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100357" name="Picture 3" descr="C:\Users\Mike Holt\AA Mike's Files\2014 Products\PNGs\Chapter 3 2014 Png Files\376-23A0 02.png">
            <a:extLst>
              <a:ext uri="{FF2B5EF4-FFF2-40B4-BE49-F238E27FC236}">
                <a16:creationId xmlns:a16="http://schemas.microsoft.com/office/drawing/2014/main" id="{E7738DAB-7A6B-407F-92AF-699BE6FA0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 hidden="1">
            <a:extLst>
              <a:ext uri="{FF2B5EF4-FFF2-40B4-BE49-F238E27FC236}">
                <a16:creationId xmlns:a16="http://schemas.microsoft.com/office/drawing/2014/main" id="{A04CF2F4-9720-4503-BE6E-A81DE7446061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1379" name="Picture 4" descr="C:\Users\Mike Holt\AA Mike's Files\2014 Products\PNGs\Chapter 3 2014 Png Files\376-22A0 01b.png">
            <a:extLst>
              <a:ext uri="{FF2B5EF4-FFF2-40B4-BE49-F238E27FC236}">
                <a16:creationId xmlns:a16="http://schemas.microsoft.com/office/drawing/2014/main" id="{85D5ADE9-0756-48B5-898B-3282C77F2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4">
            <a:extLst>
              <a:ext uri="{FF2B5EF4-FFF2-40B4-BE49-F238E27FC236}">
                <a16:creationId xmlns:a16="http://schemas.microsoft.com/office/drawing/2014/main" id="{1958ABC5-2A47-466A-83AC-355FC34A4E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BDD6835-0DF2-47B2-BFBC-36B36BF14C62}" type="slidenum">
              <a:rPr lang="en-US" altLang="en-US" sz="1200">
                <a:latin typeface="Arial" panose="020B0604020202020204" pitchFamily="34" charset="0"/>
              </a:rPr>
              <a:pPr eaLnBrk="1" hangingPunct="1"/>
              <a:t>43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F40FDF6D-D0C7-4C7E-ACF8-5EBA0D225FB9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s-ES" dirty="0"/>
              <a:t>Ejemplo de relleno de </a:t>
            </a:r>
            <a:r>
              <a:rPr lang="es-ES" dirty="0" err="1"/>
              <a:t>wireway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4717FAE2-6748-4EEE-A4E7-ADC5B57C191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0" indent="0">
              <a:defRPr/>
            </a:pP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¿Cuál es el número máximo de conductores 3/0 THHN permitidos en un </a:t>
            </a:r>
            <a:r>
              <a:rPr lang="es-E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wireway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6 x 6 pulgadas?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/>
      <p:bldP spid="91140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4062C-F00E-4EF0-B965-02BE07072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4BC75-BCA8-42AB-BB52-75B88A4DE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88685-31CD-49E2-9432-1AF9C2B476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29080E6-FFC1-48F2-A2D9-144C003DDF5D}" type="slidenum">
              <a:rPr lang="en-US" altLang="en-US" sz="1200">
                <a:latin typeface="Arial" panose="020B0604020202020204" pitchFamily="34" charset="0"/>
              </a:rPr>
              <a:pPr eaLnBrk="1" hangingPunct="1"/>
              <a:t>44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103429" name="Picture 2">
            <a:extLst>
              <a:ext uri="{FF2B5EF4-FFF2-40B4-BE49-F238E27FC236}">
                <a16:creationId xmlns:a16="http://schemas.microsoft.com/office/drawing/2014/main" id="{22F6F3F1-D5B6-482C-AEF4-59FF70DAD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228600"/>
            <a:ext cx="9796463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7EC05C-2B75-455C-8F8A-9D02BE73C99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/>
          <a:p>
            <a:pPr marL="0" indent="0">
              <a:defRPr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A91038-273A-4662-8180-56B190F6D5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5B09C57-8ECC-45E6-B8ED-2A60A1D007CF}" type="slidenum">
              <a:rPr lang="en-US" altLang="en-US" sz="1200">
                <a:latin typeface="Arial" panose="020B0604020202020204" pitchFamily="34" charset="0"/>
              </a:rPr>
              <a:pPr eaLnBrk="1" hangingPunct="1"/>
              <a:t>45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104452" name="Picture 5" descr="C:\Users\Mike Holt\AA Mike's Files\2014 Products\PNGs\376-22A0 03.png">
            <a:extLst>
              <a:ext uri="{FF2B5EF4-FFF2-40B4-BE49-F238E27FC236}">
                <a16:creationId xmlns:a16="http://schemas.microsoft.com/office/drawing/2014/main" id="{4D5E1C65-A2F2-4D35-AA19-A77335711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4">
            <a:extLst>
              <a:ext uri="{FF2B5EF4-FFF2-40B4-BE49-F238E27FC236}">
                <a16:creationId xmlns:a16="http://schemas.microsoft.com/office/drawing/2014/main" id="{1EE9BA77-3E57-4AAE-BC27-83CB975DF9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68459D2-00B6-4F88-B62C-A95D85D74344}" type="slidenum">
              <a:rPr lang="en-US" altLang="en-US" sz="1200">
                <a:latin typeface="Arial" panose="020B0604020202020204" pitchFamily="34" charset="0"/>
              </a:rPr>
              <a:pPr eaLnBrk="1" hangingPunct="1"/>
              <a:t>46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1F4E47F1-7146-4FD3-8DE7-07E83D285AC9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s-ES" dirty="0"/>
              <a:t>Ejemplo 2 de relleno de </a:t>
            </a:r>
            <a:r>
              <a:rPr lang="es-ES" dirty="0" err="1"/>
              <a:t>wireway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F0C80DAB-7766-4BDA-AFAC-D24462FF95E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">
              <a:defRPr/>
            </a:pPr>
            <a:r>
              <a:rPr lang="es-ES" i="1" dirty="0"/>
              <a:t>Pregunta: ¿Cuál es el número máximo de conductores 500 </a:t>
            </a:r>
            <a:r>
              <a:rPr lang="es-ES" i="1" dirty="0" err="1"/>
              <a:t>kcmil</a:t>
            </a:r>
            <a:r>
              <a:rPr lang="es-ES" i="1" dirty="0"/>
              <a:t> THHN que pueden ser instalados en un </a:t>
            </a:r>
            <a:r>
              <a:rPr lang="es-ES" i="1" dirty="0" err="1"/>
              <a:t>wireway</a:t>
            </a:r>
            <a:r>
              <a:rPr lang="es-ES" i="1" dirty="0"/>
              <a:t> de 6 </a:t>
            </a:r>
            <a:r>
              <a:rPr lang="es-ES" i="1" dirty="0" err="1"/>
              <a:t>pulg</a:t>
            </a:r>
            <a:r>
              <a:rPr lang="es-ES" i="1" dirty="0"/>
              <a:t>. x 6 </a:t>
            </a:r>
            <a:r>
              <a:rPr lang="es-ES" i="1" dirty="0" err="1"/>
              <a:t>pulg</a:t>
            </a:r>
            <a:r>
              <a:rPr lang="es-ES" i="1" dirty="0"/>
              <a:t>.?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/>
      <p:bldP spid="91140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6CF1B-5880-4048-A962-4475E48F9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52D99-C269-45A9-A3C3-D66106777B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1BDC0D-882B-4B73-A136-F9DE9B144C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BA0F084-8981-465A-AFA6-4904EB985E4A}" type="slidenum">
              <a:rPr lang="en-US" altLang="en-US" sz="1200">
                <a:latin typeface="Arial" panose="020B0604020202020204" pitchFamily="34" charset="0"/>
              </a:rPr>
              <a:pPr eaLnBrk="1" hangingPunct="1"/>
              <a:t>47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106501" name="Picture 2" descr="C:\Users\Mike Holt\AA Mike's Files\2014 Products\PNGs\Chapter 3 2014 Png Files\376-22A0 02.png">
            <a:extLst>
              <a:ext uri="{FF2B5EF4-FFF2-40B4-BE49-F238E27FC236}">
                <a16:creationId xmlns:a16="http://schemas.microsoft.com/office/drawing/2014/main" id="{DEA8AED3-E35C-4006-98E3-7522C06D7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4">
            <a:extLst>
              <a:ext uri="{FF2B5EF4-FFF2-40B4-BE49-F238E27FC236}">
                <a16:creationId xmlns:a16="http://schemas.microsoft.com/office/drawing/2014/main" id="{F5F482D7-6F16-4181-ACD2-A31E270EDD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6C535F0-93AA-4C76-9BF6-D0E0E3755B24}" type="slidenum">
              <a:rPr lang="en-US" altLang="en-US" sz="1200">
                <a:latin typeface="Arial" panose="020B0604020202020204" pitchFamily="34" charset="0"/>
              </a:rPr>
              <a:pPr eaLnBrk="1" hangingPunct="1"/>
              <a:t>48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5B8131F3-E3F4-4427-B69F-33D8C3F1778D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Consejos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el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cálculo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wireways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B67D24BE-69A9-4B22-863C-893F7007EB4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1" hangingPunct="1">
              <a:defRPr/>
            </a:pPr>
            <a:r>
              <a:rPr lang="es-E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Consejo 1: Tómese su tiempo. </a:t>
            </a:r>
          </a:p>
          <a:p>
            <a:pPr algn="just" eaLnBrk="1" hangingPunct="1">
              <a:defRPr/>
            </a:pPr>
            <a:r>
              <a:rPr lang="es-E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Consejo 2: Utilice una regla cuando se utiliza tablas y resalte palabras clave y secciones importantes. </a:t>
            </a:r>
          </a:p>
          <a:p>
            <a:pPr algn="just" eaLnBrk="1" hangingPunct="1">
              <a:defRPr/>
            </a:pPr>
            <a:r>
              <a:rPr lang="es-E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Consejo 3: Ten cuidado con los diferentes tipos de tuberías y aislamiento de los conductores. </a:t>
            </a:r>
          </a:p>
          <a:p>
            <a:pPr algn="just" eaLnBrk="1" hangingPunct="1">
              <a:defRPr/>
            </a:pPr>
            <a:r>
              <a:rPr lang="es-E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Consejo 4: No pierda de vista los conductores compactos.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/>
      <p:bldP spid="9626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4">
            <a:extLst>
              <a:ext uri="{FF2B5EF4-FFF2-40B4-BE49-F238E27FC236}">
                <a16:creationId xmlns:a16="http://schemas.microsoft.com/office/drawing/2014/main" id="{BA1471DD-A0B3-44A5-B59C-A31B12567C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E0DF660-ECBC-4F41-A206-B0AEF794AC16}" type="slidenum">
              <a:rPr lang="en-US" altLang="en-US" sz="1200">
                <a:latin typeface="Arial" panose="020B0604020202020204" pitchFamily="34" charset="0"/>
              </a:rPr>
              <a:pPr eaLnBrk="1" hangingPunct="1"/>
              <a:t>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0DC7465A-01DE-4549-8B00-54C54B3522E9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Tamaño de </a:t>
            </a:r>
            <a:r>
              <a:rPr lang="es-E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Tuberia</a:t>
            </a: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basado en 40% de  relleno de Conductor [tabla 1]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532A0D71-3A61-4706-97EB-F5DA3D1B12C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defRPr/>
            </a:pP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Cual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el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mínimo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tamaño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tubería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PVC Schedule 40  para 3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conductores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500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kcmil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THWN,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uno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250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kcmil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THWN y </a:t>
            </a:r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uno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 AWG THWN?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/>
      <p:bldP spid="7270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F3638-9D65-431A-8099-776C8ADFD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4CA64-946F-4534-A6C2-BE5627307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E56F82-FFC1-4769-A258-B95FB2B78F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05B1AA4-5577-4620-979E-B7AF2D22C4F8}" type="slidenum">
              <a:rPr lang="en-US" altLang="en-US" sz="1200">
                <a:latin typeface="Arial" panose="020B0604020202020204" pitchFamily="34" charset="0"/>
              </a:rPr>
              <a:pPr eaLnBrk="1" hangingPunct="1"/>
              <a:t>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64517" name="Picture 2">
            <a:extLst>
              <a:ext uri="{FF2B5EF4-FFF2-40B4-BE49-F238E27FC236}">
                <a16:creationId xmlns:a16="http://schemas.microsoft.com/office/drawing/2014/main" id="{48179823-A247-43D1-9B41-81AF87EA9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-44450"/>
            <a:ext cx="10537825" cy="690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 hidden="1">
            <a:extLst>
              <a:ext uri="{FF2B5EF4-FFF2-40B4-BE49-F238E27FC236}">
                <a16:creationId xmlns:a16="http://schemas.microsoft.com/office/drawing/2014/main" id="{9C3307FE-FFF8-483D-86EC-0BC623153DB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5539" name="Picture 4" descr="C:\Users\Mike Holt\AA Mike's Files\2014 Products\PNGs\900 tbl4 03.png">
            <a:extLst>
              <a:ext uri="{FF2B5EF4-FFF2-40B4-BE49-F238E27FC236}">
                <a16:creationId xmlns:a16="http://schemas.microsoft.com/office/drawing/2014/main" id="{879A3D4C-624C-43B3-B0D9-AA367B26D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BBD86-E354-42D1-B0F5-8D735436F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F67F07-B9AE-439C-9EE2-6C3E99BCE7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0C0397B-0EBE-443E-A460-296E31D28027}" type="slidenum">
              <a:rPr lang="en-US" altLang="en-US" sz="1200">
                <a:latin typeface="Arial" panose="020B0604020202020204" pitchFamily="34" charset="0"/>
              </a:rPr>
              <a:pPr eaLnBrk="1" hangingPunct="1"/>
              <a:t>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66564" name="Picture 5">
            <a:extLst>
              <a:ext uri="{FF2B5EF4-FFF2-40B4-BE49-F238E27FC236}">
                <a16:creationId xmlns:a16="http://schemas.microsoft.com/office/drawing/2014/main" id="{7BB4A459-8625-40C2-A8A1-262DDADEE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533400"/>
            <a:ext cx="9753600" cy="739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4">
            <a:extLst>
              <a:ext uri="{FF2B5EF4-FFF2-40B4-BE49-F238E27FC236}">
                <a16:creationId xmlns:a16="http://schemas.microsoft.com/office/drawing/2014/main" id="{25C6C179-25F6-459C-A754-AE30E91D76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5F23F04-2E71-4B9B-A39E-8A528B02D63D}" type="slidenum">
              <a:rPr lang="en-US" altLang="en-US" sz="1200">
                <a:latin typeface="Arial" panose="020B0604020202020204" pitchFamily="34" charset="0"/>
              </a:rPr>
              <a:pPr eaLnBrk="1" hangingPunct="1"/>
              <a:t>9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108E21C1-CB85-4580-AE82-2E00F6EF9941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Tamaño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Tubería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Anexo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</a:t>
            </a:r>
            <a:b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[Nota (1) 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Capítulo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9]</a:t>
            </a:r>
          </a:p>
        </p:txBody>
      </p:sp>
      <p:sp>
        <p:nvSpPr>
          <p:cNvPr id="9247747" name="Rectangle 3">
            <a:extLst>
              <a:ext uri="{FF2B5EF4-FFF2-40B4-BE49-F238E27FC236}">
                <a16:creationId xmlns:a16="http://schemas.microsoft.com/office/drawing/2014/main" id="{C713F7BB-E9EC-4B42-9A5F-8C3BC27E199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just"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Cuando todos los conductores son del mismo tamaño y mismo aislamiento, las tuberías pueden dimensionarse mediante el Anexo C.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7747" grpId="0" build="p"/>
    </p:bldLst>
  </p:timing>
</p:sld>
</file>

<file path=ppt/theme/theme1.xml><?xml version="1.0" encoding="utf-8"?>
<a:theme xmlns:a="http://schemas.openxmlformats.org/drawingml/2006/main" name="Strea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ream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43075</TotalTime>
  <Words>626</Words>
  <Application>Microsoft Office PowerPoint</Application>
  <PresentationFormat>Presentación en pantalla (4:3)</PresentationFormat>
  <Paragraphs>86</Paragraphs>
  <Slides>48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54" baseType="lpstr">
      <vt:lpstr>Arial</vt:lpstr>
      <vt:lpstr>Arial Narrow</vt:lpstr>
      <vt:lpstr>Garamond</vt:lpstr>
      <vt:lpstr>Times New Roman</vt:lpstr>
      <vt:lpstr>Wingdings</vt:lpstr>
      <vt:lpstr>Stream</vt:lpstr>
      <vt:lpstr>Clase 4  Objetivo a alcanzar:  1. Conocer las propiedades ( ampacidad, área transversal, temperatura) de los cables y conductores.  2. Conocer lo relacionado a las Canalizaciones metálicas y no metálicas.</vt:lpstr>
      <vt:lpstr>Clase 4  Objetivo a alcanzar: cont   3. Entender el llenado de tuberías. 4. Entender el uso de tablas de conductores y tuberias .</vt:lpstr>
      <vt:lpstr>Propiedades de los conductos</vt:lpstr>
      <vt:lpstr>Para encontrar el tamaño de los conductos</vt:lpstr>
      <vt:lpstr>Tamaño de Tuberia basado en 40% de  relleno de Conductor [tabla 1]</vt:lpstr>
      <vt:lpstr>Presentación de PowerPoint</vt:lpstr>
      <vt:lpstr>Presentación de PowerPoint</vt:lpstr>
      <vt:lpstr>Presentación de PowerPoint</vt:lpstr>
      <vt:lpstr>Tamaño de Tubería– Anexo C [Nota (1)  Capítulo 9]</vt:lpstr>
      <vt:lpstr>Anexo C, Tabla C.1 – EMT</vt:lpstr>
      <vt:lpstr>Presentación de PowerPoint</vt:lpstr>
      <vt:lpstr>Presentación de PowerPoint</vt:lpstr>
      <vt:lpstr>Anexo C, Tabla C.1 - EMT</vt:lpstr>
      <vt:lpstr>Presentación de PowerPoint</vt:lpstr>
      <vt:lpstr>Presentación de PowerPoint</vt:lpstr>
      <vt:lpstr>Anexo C, Tabla C.1(A) – EMT Conductores compactos</vt:lpstr>
      <vt:lpstr>Presentación de PowerPoint</vt:lpstr>
      <vt:lpstr>Presentación de PowerPoint</vt:lpstr>
      <vt:lpstr>Anexo C, Tabla C.2—Conductores en ENT. Ejemplo</vt:lpstr>
      <vt:lpstr>Presentación de PowerPoint</vt:lpstr>
      <vt:lpstr>Anexo C, Tabla C.3 - FMC</vt:lpstr>
      <vt:lpstr>Presentación de PowerPoint</vt:lpstr>
      <vt:lpstr>Presentación de PowerPoint</vt:lpstr>
      <vt:lpstr>Anexo C, Tabla C.4 - IMC</vt:lpstr>
      <vt:lpstr>Presentación de PowerPoint</vt:lpstr>
      <vt:lpstr>Presentación de PowerPoint</vt:lpstr>
      <vt:lpstr>Anexo C, Tabla C.7 - LFMC</vt:lpstr>
      <vt:lpstr>Presentación de PowerPoint</vt:lpstr>
      <vt:lpstr>Presentación de PowerPoint</vt:lpstr>
      <vt:lpstr>Anexo C, Tabla C.9 – 80 PVC</vt:lpstr>
      <vt:lpstr>Presentación de PowerPoint</vt:lpstr>
      <vt:lpstr>Presentación de PowerPoint</vt:lpstr>
      <vt:lpstr>Anexo C, Tabla C.10(A) – 40 PVC</vt:lpstr>
      <vt:lpstr>Presentación de PowerPoint</vt:lpstr>
      <vt:lpstr>Presentación de PowerPoint</vt:lpstr>
      <vt:lpstr>Tamaño de Wireways [376.22]</vt:lpstr>
      <vt:lpstr>Presentación de PowerPoint</vt:lpstr>
      <vt:lpstr>Presentación de PowerPoint</vt:lpstr>
      <vt:lpstr>Tamaño de Wireway – Espacio para doblado [376.23(A) and Table 312.6(A)]</vt:lpstr>
      <vt:lpstr>Presentación de PowerPoint</vt:lpstr>
      <vt:lpstr>Presentación de PowerPoint</vt:lpstr>
      <vt:lpstr>Presentación de PowerPoint</vt:lpstr>
      <vt:lpstr>Ejemplo de relleno de wireway</vt:lpstr>
      <vt:lpstr>Presentación de PowerPoint</vt:lpstr>
      <vt:lpstr>Presentación de PowerPoint</vt:lpstr>
      <vt:lpstr>Ejemplo 2 de relleno de wireway</vt:lpstr>
      <vt:lpstr>Presentación de PowerPoint</vt:lpstr>
      <vt:lpstr>Consejos para el cálculo de wireways</vt:lpstr>
    </vt:vector>
  </TitlesOfParts>
  <Company>IMC Training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Management 101</dc:title>
  <dc:creator>Belynda Pinto</dc:creator>
  <cp:lastModifiedBy>Annabel Rodriguez</cp:lastModifiedBy>
  <cp:revision>740</cp:revision>
  <cp:lastPrinted>1601-01-01T00:00:00Z</cp:lastPrinted>
  <dcterms:created xsi:type="dcterms:W3CDTF">2003-09-26T01:58:20Z</dcterms:created>
  <dcterms:modified xsi:type="dcterms:W3CDTF">2020-03-16T15:44:08Z</dcterms:modified>
</cp:coreProperties>
</file>