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4" r:id="rId1"/>
  </p:sldMasterIdLst>
  <p:notesMasterIdLst>
    <p:notesMasterId r:id="rId92"/>
  </p:notesMasterIdLst>
  <p:handoutMasterIdLst>
    <p:handoutMasterId r:id="rId93"/>
  </p:handoutMasterIdLst>
  <p:sldIdLst>
    <p:sldId id="5662" r:id="rId2"/>
    <p:sldId id="6073" r:id="rId3"/>
    <p:sldId id="5768" r:id="rId4"/>
    <p:sldId id="5816" r:id="rId5"/>
    <p:sldId id="5362" r:id="rId6"/>
    <p:sldId id="6066" r:id="rId7"/>
    <p:sldId id="6067" r:id="rId8"/>
    <p:sldId id="6070" r:id="rId9"/>
    <p:sldId id="5825" r:id="rId10"/>
    <p:sldId id="5817" r:id="rId11"/>
    <p:sldId id="6068" r:id="rId12"/>
    <p:sldId id="5819" r:id="rId13"/>
    <p:sldId id="5820" r:id="rId14"/>
    <p:sldId id="5840" r:id="rId15"/>
    <p:sldId id="6071" r:id="rId16"/>
    <p:sldId id="5842" r:id="rId17"/>
    <p:sldId id="5368" r:id="rId18"/>
    <p:sldId id="5845" r:id="rId19"/>
    <p:sldId id="5846" r:id="rId20"/>
    <p:sldId id="6055" r:id="rId21"/>
    <p:sldId id="5848" r:id="rId22"/>
    <p:sldId id="5849" r:id="rId23"/>
    <p:sldId id="5370" r:id="rId24"/>
    <p:sldId id="6069" r:id="rId25"/>
    <p:sldId id="5850" r:id="rId26"/>
    <p:sldId id="5851" r:id="rId27"/>
    <p:sldId id="5852" r:id="rId28"/>
    <p:sldId id="5371" r:id="rId29"/>
    <p:sldId id="5853" r:id="rId30"/>
    <p:sldId id="5854" r:id="rId31"/>
    <p:sldId id="5855" r:id="rId32"/>
    <p:sldId id="5856" r:id="rId33"/>
    <p:sldId id="5857" r:id="rId34"/>
    <p:sldId id="5858" r:id="rId35"/>
    <p:sldId id="5859" r:id="rId36"/>
    <p:sldId id="5860" r:id="rId37"/>
    <p:sldId id="6054" r:id="rId38"/>
    <p:sldId id="6032" r:id="rId39"/>
    <p:sldId id="6033" r:id="rId40"/>
    <p:sldId id="5861" r:id="rId41"/>
    <p:sldId id="5864" r:id="rId42"/>
    <p:sldId id="5366" r:id="rId43"/>
    <p:sldId id="5865" r:id="rId44"/>
    <p:sldId id="5866" r:id="rId45"/>
    <p:sldId id="5867" r:id="rId46"/>
    <p:sldId id="5868" r:id="rId47"/>
    <p:sldId id="5372" r:id="rId48"/>
    <p:sldId id="5881" r:id="rId49"/>
    <p:sldId id="5871" r:id="rId50"/>
    <p:sldId id="6062" r:id="rId51"/>
    <p:sldId id="6061" r:id="rId52"/>
    <p:sldId id="6060" r:id="rId53"/>
    <p:sldId id="6059" r:id="rId54"/>
    <p:sldId id="5884" r:id="rId55"/>
    <p:sldId id="5880" r:id="rId56"/>
    <p:sldId id="5876" r:id="rId57"/>
    <p:sldId id="5970" r:id="rId58"/>
    <p:sldId id="5974" r:id="rId59"/>
    <p:sldId id="5975" r:id="rId60"/>
    <p:sldId id="6034" r:id="rId61"/>
    <p:sldId id="5980" r:id="rId62"/>
    <p:sldId id="5421" r:id="rId63"/>
    <p:sldId id="5888" r:id="rId64"/>
    <p:sldId id="5426" r:id="rId65"/>
    <p:sldId id="5427" r:id="rId66"/>
    <p:sldId id="5428" r:id="rId67"/>
    <p:sldId id="6063" r:id="rId68"/>
    <p:sldId id="5916" r:id="rId69"/>
    <p:sldId id="5432" r:id="rId70"/>
    <p:sldId id="6018" r:id="rId71"/>
    <p:sldId id="6004" r:id="rId72"/>
    <p:sldId id="6005" r:id="rId73"/>
    <p:sldId id="6006" r:id="rId74"/>
    <p:sldId id="6064" r:id="rId75"/>
    <p:sldId id="6012" r:id="rId76"/>
    <p:sldId id="6013" r:id="rId77"/>
    <p:sldId id="5438" r:id="rId78"/>
    <p:sldId id="6028" r:id="rId79"/>
    <p:sldId id="6048" r:id="rId80"/>
    <p:sldId id="6042" r:id="rId81"/>
    <p:sldId id="6043" r:id="rId82"/>
    <p:sldId id="6044" r:id="rId83"/>
    <p:sldId id="6047" r:id="rId84"/>
    <p:sldId id="6037" r:id="rId85"/>
    <p:sldId id="6049" r:id="rId86"/>
    <p:sldId id="6036" r:id="rId87"/>
    <p:sldId id="6038" r:id="rId88"/>
    <p:sldId id="6039" r:id="rId89"/>
    <p:sldId id="6072" r:id="rId90"/>
    <p:sldId id="6074" r:id="rId91"/>
  </p:sldIdLst>
  <p:sldSz cx="9144000" cy="6858000" type="screen4x3"/>
  <p:notesSz cx="69977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Garamond" panose="02020404030301010803" pitchFamily="18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Garamond" panose="02020404030301010803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Garamond" panose="02020404030301010803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Garamond" panose="02020404030301010803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Garamond" panose="02020404030301010803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Garamond" panose="02020404030301010803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Garamond" panose="02020404030301010803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Garamond" panose="02020404030301010803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Garamond" panose="02020404030301010803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4">
          <p15:clr>
            <a:srgbClr val="A4A3A4"/>
          </p15:clr>
        </p15:guide>
        <p15:guide id="2" pos="22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74E9D"/>
    <a:srgbClr val="3366CC"/>
    <a:srgbClr val="0000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45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0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298"/>
    </p:cViewPr>
  </p:sorterViewPr>
  <p:notesViewPr>
    <p:cSldViewPr>
      <p:cViewPr varScale="1">
        <p:scale>
          <a:sx n="49" d="100"/>
          <a:sy n="49" d="100"/>
        </p:scale>
        <p:origin x="-1344" y="-77"/>
      </p:cViewPr>
      <p:guideLst>
        <p:guide orient="horz" pos="2924"/>
        <p:guide pos="22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8F9589C6-CCC3-4F10-9EC2-1276B3C3F52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i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04787FF7-0CBC-48DF-9224-980847886FD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5575" y="0"/>
            <a:ext cx="30321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i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6" name="Rectangle 4">
            <a:extLst>
              <a:ext uri="{FF2B5EF4-FFF2-40B4-BE49-F238E27FC236}">
                <a16:creationId xmlns:a16="http://schemas.microsoft.com/office/drawing/2014/main" id="{2A07A3EA-46D1-44B1-81A0-4C3B8F3A449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8563"/>
            <a:ext cx="30321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i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7" name="Rectangle 5">
            <a:extLst>
              <a:ext uri="{FF2B5EF4-FFF2-40B4-BE49-F238E27FC236}">
                <a16:creationId xmlns:a16="http://schemas.microsoft.com/office/drawing/2014/main" id="{728A5668-FAC5-41B7-B2FF-2DE903B31E8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5575" y="8818563"/>
            <a:ext cx="30321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i="1">
                <a:latin typeface="Times New Roman" panose="02020603050405020304" pitchFamily="18" charset="0"/>
              </a:defRPr>
            </a:lvl1pPr>
          </a:lstStyle>
          <a:p>
            <a:fld id="{8D2D9AC5-45FE-4302-92F1-7B6980C764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0302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>
            <a:extLst>
              <a:ext uri="{FF2B5EF4-FFF2-40B4-BE49-F238E27FC236}">
                <a16:creationId xmlns:a16="http://schemas.microsoft.com/office/drawing/2014/main" id="{7945AB14-43C9-4187-BD2F-9430D525978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i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2819" name="Rectangle 3">
            <a:extLst>
              <a:ext uri="{FF2B5EF4-FFF2-40B4-BE49-F238E27FC236}">
                <a16:creationId xmlns:a16="http://schemas.microsoft.com/office/drawing/2014/main" id="{610EAD53-FD1A-4FA0-82EF-0333E182237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65575" y="0"/>
            <a:ext cx="30321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i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8" name="Rectangle 4">
            <a:extLst>
              <a:ext uri="{FF2B5EF4-FFF2-40B4-BE49-F238E27FC236}">
                <a16:creationId xmlns:a16="http://schemas.microsoft.com/office/drawing/2014/main" id="{D0DDC7EB-7DFB-4EA5-A954-3226CBCA280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5325"/>
            <a:ext cx="4641850" cy="34813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2821" name="Rectangle 5">
            <a:extLst>
              <a:ext uri="{FF2B5EF4-FFF2-40B4-BE49-F238E27FC236}">
                <a16:creationId xmlns:a16="http://schemas.microsoft.com/office/drawing/2014/main" id="{2920E6ED-F4EC-4698-B5F8-6E184407A6A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410075"/>
            <a:ext cx="5130800" cy="417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62822" name="Rectangle 6">
            <a:extLst>
              <a:ext uri="{FF2B5EF4-FFF2-40B4-BE49-F238E27FC236}">
                <a16:creationId xmlns:a16="http://schemas.microsoft.com/office/drawing/2014/main" id="{876A4F3F-821E-4F51-95A9-E9BE6285ABE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563"/>
            <a:ext cx="30321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i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2823" name="Rectangle 7">
            <a:extLst>
              <a:ext uri="{FF2B5EF4-FFF2-40B4-BE49-F238E27FC236}">
                <a16:creationId xmlns:a16="http://schemas.microsoft.com/office/drawing/2014/main" id="{1A8244F6-EB35-473D-B0E4-0B36D90BD5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5575" y="8818563"/>
            <a:ext cx="30321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i="1">
                <a:latin typeface="Times New Roman" panose="02020603050405020304" pitchFamily="18" charset="0"/>
              </a:defRPr>
            </a:lvl1pPr>
          </a:lstStyle>
          <a:p>
            <a:fld id="{6DE4AB00-6E80-40A7-AB58-AE9E74FB7A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82838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:a16="http://schemas.microsoft.com/office/drawing/2014/main" id="{1B1D3CE4-AB08-4A19-A2D3-F36FC94171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C4FFC38-0968-4AC8-BA28-4078A86A41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>
            <a:extLst>
              <a:ext uri="{FF2B5EF4-FFF2-40B4-BE49-F238E27FC236}">
                <a16:creationId xmlns:a16="http://schemas.microsoft.com/office/drawing/2014/main" id="{66720E6C-B995-4EDD-B9E9-444D04122D8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>
            <a:extLst>
              <a:ext uri="{FF2B5EF4-FFF2-40B4-BE49-F238E27FC236}">
                <a16:creationId xmlns:a16="http://schemas.microsoft.com/office/drawing/2014/main" id="{09210A18-A0E2-4D47-B53C-2DEEA1BE1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09572" name="Slide Number Placeholder 3">
            <a:extLst>
              <a:ext uri="{FF2B5EF4-FFF2-40B4-BE49-F238E27FC236}">
                <a16:creationId xmlns:a16="http://schemas.microsoft.com/office/drawing/2014/main" id="{DBAEB062-7B3B-4246-A331-0BB66327A5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fld id="{56FA8D98-D679-4426-905F-552D256D2633}" type="slidenum">
              <a:rPr lang="en-US" altLang="en-US" sz="1200">
                <a:latin typeface="Times New Roman" panose="02020603050405020304" pitchFamily="18" charset="0"/>
              </a:rPr>
              <a:pPr/>
              <a:t>69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>
            <a:extLst>
              <a:ext uri="{FF2B5EF4-FFF2-40B4-BE49-F238E27FC236}">
                <a16:creationId xmlns:a16="http://schemas.microsoft.com/office/drawing/2014/main" id="{4B5C3507-8626-407B-9224-365C4F5D30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Notes Placeholder 2">
            <a:extLst>
              <a:ext uri="{FF2B5EF4-FFF2-40B4-BE49-F238E27FC236}">
                <a16:creationId xmlns:a16="http://schemas.microsoft.com/office/drawing/2014/main" id="{74BE3988-4EFF-4888-AD4A-AC572B6B2C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10596" name="Slide Number Placeholder 3">
            <a:extLst>
              <a:ext uri="{FF2B5EF4-FFF2-40B4-BE49-F238E27FC236}">
                <a16:creationId xmlns:a16="http://schemas.microsoft.com/office/drawing/2014/main" id="{E0E19792-39C4-4ED4-A4F3-BD2DDCBF7E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fld id="{CC9E36EE-C212-44AF-B6B1-612DB42DC814}" type="slidenum">
              <a:rPr lang="en-US" altLang="en-US" sz="1200">
                <a:latin typeface="Times New Roman" panose="02020603050405020304" pitchFamily="18" charset="0"/>
              </a:rPr>
              <a:pPr/>
              <a:t>75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>
            <a:extLst>
              <a:ext uri="{FF2B5EF4-FFF2-40B4-BE49-F238E27FC236}">
                <a16:creationId xmlns:a16="http://schemas.microsoft.com/office/drawing/2014/main" id="{E8DE32D5-D4D1-415A-9637-41C1D185460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Notes Placeholder 2">
            <a:extLst>
              <a:ext uri="{FF2B5EF4-FFF2-40B4-BE49-F238E27FC236}">
                <a16:creationId xmlns:a16="http://schemas.microsoft.com/office/drawing/2014/main" id="{967C6514-22F5-4BB4-9631-45BF05E19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11620" name="Slide Number Placeholder 3">
            <a:extLst>
              <a:ext uri="{FF2B5EF4-FFF2-40B4-BE49-F238E27FC236}">
                <a16:creationId xmlns:a16="http://schemas.microsoft.com/office/drawing/2014/main" id="{C0326880-60AB-4E34-A13B-01FC773AF7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fld id="{6804CE43-BA53-4209-B8A2-1CC85A103F39}" type="slidenum">
              <a:rPr lang="en-US" altLang="en-US" sz="1200">
                <a:latin typeface="Times New Roman" panose="02020603050405020304" pitchFamily="18" charset="0"/>
              </a:rPr>
              <a:pPr/>
              <a:t>88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:a16="http://schemas.microsoft.com/office/drawing/2014/main" id="{1B1D3CE4-AB08-4A19-A2D3-F36FC94171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C4FFC38-0968-4AC8-BA28-4078A86A41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8283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>
            <a:extLst>
              <a:ext uri="{FF2B5EF4-FFF2-40B4-BE49-F238E27FC236}">
                <a16:creationId xmlns:a16="http://schemas.microsoft.com/office/drawing/2014/main" id="{DB2024C5-ADE5-4276-9E5B-CAC0330D45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Notes Placeholder 2">
            <a:extLst>
              <a:ext uri="{FF2B5EF4-FFF2-40B4-BE49-F238E27FC236}">
                <a16:creationId xmlns:a16="http://schemas.microsoft.com/office/drawing/2014/main" id="{F1F961D9-BA58-4026-853F-E01E8EFD45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02404" name="Slide Number Placeholder 3">
            <a:extLst>
              <a:ext uri="{FF2B5EF4-FFF2-40B4-BE49-F238E27FC236}">
                <a16:creationId xmlns:a16="http://schemas.microsoft.com/office/drawing/2014/main" id="{CC28659B-7702-4AD6-A42F-C1F938BAC1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fld id="{1F272858-BE62-4331-BFCB-48D94A5F6586}" type="slidenum">
              <a:rPr lang="en-US" altLang="en-US" sz="1200">
                <a:latin typeface="Times New Roman" panose="02020603050405020304" pitchFamily="18" charset="0"/>
              </a:rPr>
              <a:pPr/>
              <a:t>22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>
            <a:extLst>
              <a:ext uri="{FF2B5EF4-FFF2-40B4-BE49-F238E27FC236}">
                <a16:creationId xmlns:a16="http://schemas.microsoft.com/office/drawing/2014/main" id="{6F9BDE7F-04B9-461F-85DF-A96C80D484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Notes Placeholder 2">
            <a:extLst>
              <a:ext uri="{FF2B5EF4-FFF2-40B4-BE49-F238E27FC236}">
                <a16:creationId xmlns:a16="http://schemas.microsoft.com/office/drawing/2014/main" id="{0B04E1D1-B633-40C1-8D8A-2A2C0A5A2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03428" name="Slide Number Placeholder 3">
            <a:extLst>
              <a:ext uri="{FF2B5EF4-FFF2-40B4-BE49-F238E27FC236}">
                <a16:creationId xmlns:a16="http://schemas.microsoft.com/office/drawing/2014/main" id="{DEC98918-5A24-4DE5-BDEF-85A277BDE9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fld id="{570AB385-0D87-47AE-9B5A-29D47B31F83B}" type="slidenum">
              <a:rPr lang="en-US" altLang="en-US" sz="1200">
                <a:latin typeface="Times New Roman" panose="02020603050405020304" pitchFamily="18" charset="0"/>
              </a:rPr>
              <a:pPr/>
              <a:t>26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>
            <a:extLst>
              <a:ext uri="{FF2B5EF4-FFF2-40B4-BE49-F238E27FC236}">
                <a16:creationId xmlns:a16="http://schemas.microsoft.com/office/drawing/2014/main" id="{88CCD275-943B-4691-BC8E-43C7420CBF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Notes Placeholder 2">
            <a:extLst>
              <a:ext uri="{FF2B5EF4-FFF2-40B4-BE49-F238E27FC236}">
                <a16:creationId xmlns:a16="http://schemas.microsoft.com/office/drawing/2014/main" id="{90247C6B-CE15-41A0-8B10-F786C528B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04452" name="Slide Number Placeholder 3">
            <a:extLst>
              <a:ext uri="{FF2B5EF4-FFF2-40B4-BE49-F238E27FC236}">
                <a16:creationId xmlns:a16="http://schemas.microsoft.com/office/drawing/2014/main" id="{26984CB5-8CB8-4673-BA5D-5E09990472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fld id="{4F4CD8A4-6453-4670-82E5-4F60690669F8}" type="slidenum">
              <a:rPr lang="en-US" altLang="en-US" sz="1200">
                <a:latin typeface="Times New Roman" panose="02020603050405020304" pitchFamily="18" charset="0"/>
              </a:rPr>
              <a:pPr/>
              <a:t>43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>
            <a:extLst>
              <a:ext uri="{FF2B5EF4-FFF2-40B4-BE49-F238E27FC236}">
                <a16:creationId xmlns:a16="http://schemas.microsoft.com/office/drawing/2014/main" id="{A815F3CE-C71B-410D-AF8F-D49DB177DB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5475" name="Notes Placeholder 2">
            <a:extLst>
              <a:ext uri="{FF2B5EF4-FFF2-40B4-BE49-F238E27FC236}">
                <a16:creationId xmlns:a16="http://schemas.microsoft.com/office/drawing/2014/main" id="{A66ACD09-8EFB-4837-BCC4-6F818B858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05476" name="Slide Number Placeholder 3">
            <a:extLst>
              <a:ext uri="{FF2B5EF4-FFF2-40B4-BE49-F238E27FC236}">
                <a16:creationId xmlns:a16="http://schemas.microsoft.com/office/drawing/2014/main" id="{11B8FA08-F804-4D4F-BEDE-D0AD16724E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fld id="{DFA7681A-DA0D-48A9-B2B9-FA20AE3DDEFC}" type="slidenum">
              <a:rPr lang="en-US" altLang="en-US" sz="1200">
                <a:latin typeface="Times New Roman" panose="02020603050405020304" pitchFamily="18" charset="0"/>
              </a:rPr>
              <a:pPr/>
              <a:t>45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>
            <a:extLst>
              <a:ext uri="{FF2B5EF4-FFF2-40B4-BE49-F238E27FC236}">
                <a16:creationId xmlns:a16="http://schemas.microsoft.com/office/drawing/2014/main" id="{F336CE53-4793-49B8-8A5A-18710A5A8C8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Notes Placeholder 2">
            <a:extLst>
              <a:ext uri="{FF2B5EF4-FFF2-40B4-BE49-F238E27FC236}">
                <a16:creationId xmlns:a16="http://schemas.microsoft.com/office/drawing/2014/main" id="{5650A0F2-8D18-44A9-B480-5D68E5C018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06500" name="Slide Number Placeholder 3">
            <a:extLst>
              <a:ext uri="{FF2B5EF4-FFF2-40B4-BE49-F238E27FC236}">
                <a16:creationId xmlns:a16="http://schemas.microsoft.com/office/drawing/2014/main" id="{16732C0C-C59A-4E80-BF18-685AEA5652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fld id="{0720D558-241F-499C-9C6A-B19038ED041B}" type="slidenum">
              <a:rPr lang="en-US" altLang="en-US" sz="1200">
                <a:latin typeface="Times New Roman" panose="02020603050405020304" pitchFamily="18" charset="0"/>
                <a:cs typeface="Arial" panose="020B0604020202020204" pitchFamily="34" charset="0"/>
              </a:rPr>
              <a:pPr/>
              <a:t>49</a:t>
            </a:fld>
            <a:endParaRPr lang="en-US" altLang="en-US" sz="12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>
            <a:extLst>
              <a:ext uri="{FF2B5EF4-FFF2-40B4-BE49-F238E27FC236}">
                <a16:creationId xmlns:a16="http://schemas.microsoft.com/office/drawing/2014/main" id="{CC8135CD-82C3-450D-A910-B1577273AF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Notes Placeholder 2">
            <a:extLst>
              <a:ext uri="{FF2B5EF4-FFF2-40B4-BE49-F238E27FC236}">
                <a16:creationId xmlns:a16="http://schemas.microsoft.com/office/drawing/2014/main" id="{62CA44AC-7410-4129-9737-4EA0FB624B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07524" name="Slide Number Placeholder 3">
            <a:extLst>
              <a:ext uri="{FF2B5EF4-FFF2-40B4-BE49-F238E27FC236}">
                <a16:creationId xmlns:a16="http://schemas.microsoft.com/office/drawing/2014/main" id="{4D3360CA-1106-4F74-AD23-3BA470B8DF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fld id="{EF531E71-5119-4C98-A7AE-DF1FDC5E4EC9}" type="slidenum">
              <a:rPr lang="en-US" altLang="en-US" sz="1200">
                <a:latin typeface="Times New Roman" panose="02020603050405020304" pitchFamily="18" charset="0"/>
                <a:cs typeface="Arial" panose="020B0604020202020204" pitchFamily="34" charset="0"/>
              </a:rPr>
              <a:pPr/>
              <a:t>51</a:t>
            </a:fld>
            <a:endParaRPr lang="en-US" altLang="en-US" sz="12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>
            <a:extLst>
              <a:ext uri="{FF2B5EF4-FFF2-40B4-BE49-F238E27FC236}">
                <a16:creationId xmlns:a16="http://schemas.microsoft.com/office/drawing/2014/main" id="{DE0B3E5E-8A52-4FFD-99B0-322ADECF8E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Notes Placeholder 2">
            <a:extLst>
              <a:ext uri="{FF2B5EF4-FFF2-40B4-BE49-F238E27FC236}">
                <a16:creationId xmlns:a16="http://schemas.microsoft.com/office/drawing/2014/main" id="{7D432921-056F-4A43-AE97-A6CCADEF02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08548" name="Slide Number Placeholder 3">
            <a:extLst>
              <a:ext uri="{FF2B5EF4-FFF2-40B4-BE49-F238E27FC236}">
                <a16:creationId xmlns:a16="http://schemas.microsoft.com/office/drawing/2014/main" id="{39CBE1EE-6C0B-43DF-B17C-00860CD5F5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fld id="{62EA945C-C6D2-4410-8E0D-3A213F310C55}" type="slidenum">
              <a:rPr lang="en-US" altLang="en-US" sz="1200">
                <a:latin typeface="Times New Roman" panose="02020603050405020304" pitchFamily="18" charset="0"/>
                <a:cs typeface="Arial" panose="020B0604020202020204" pitchFamily="34" charset="0"/>
              </a:rPr>
              <a:pPr/>
              <a:t>56</a:t>
            </a:fld>
            <a:endParaRPr lang="en-US" altLang="en-US" sz="12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98F9BE6-0E7A-4086-8A17-C932393FDF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FDC4475-3130-4629-A0E4-8D7F5285536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B9FE9E-B55D-4E19-85D3-6880DAD5E42B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0CDF8143-36BE-417B-8C03-3CB3A8D30452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14720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/>
          <a:lstStyle>
            <a:lvl1pPr>
              <a:defRPr sz="4800"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382000" cy="4221163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D15FD43-1D27-4432-A266-359E3A76C7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FBF8FF6-7F45-4C06-99BD-415051C334A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A066EA-653D-41FD-B89A-F13B195B56EB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B155F3CB-AF45-441D-A1C7-9FE7704BB90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9248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8B2A90-AA4E-4286-AAE4-D2EE3394E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A401AD-9F90-4B7F-A00D-7B3224E78C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C101804-58CA-4930-85B6-10CCF735617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014D1-0160-4D97-A1EA-FAA72E38C56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890647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97" name="Rectangle 13">
            <a:extLst>
              <a:ext uri="{FF2B5EF4-FFF2-40B4-BE49-F238E27FC236}">
                <a16:creationId xmlns:a16="http://schemas.microsoft.com/office/drawing/2014/main" id="{57D8DBF8-E8A5-4BB2-94C4-2F1A764A5A6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152400" y="152400"/>
            <a:ext cx="8839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77199" name="Rectangle 15">
            <a:extLst>
              <a:ext uri="{FF2B5EF4-FFF2-40B4-BE49-F238E27FC236}">
                <a16:creationId xmlns:a16="http://schemas.microsoft.com/office/drawing/2014/main" id="{5D046590-D2E2-4CCC-9668-2C251571A2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905000"/>
            <a:ext cx="8382000" cy="422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CF887A9A-E817-4E27-8436-0825C4B4A32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A9D0A769-6046-4624-8ADC-D046088B39B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04B45807-5928-4458-95BA-A677115466A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30126341-BFF0-4B1F-BE03-B4065F6CB9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7197" grpId="0"/>
      <p:bldP spid="47719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71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71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71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Narrow" panose="020B0606020202030204" pitchFamily="34" charset="0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54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4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4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4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defRPr sz="4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 Narrow" panose="020B0606020202030204" pitchFamily="34" charset="0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 Narrow" panose="020B0606020202030204" pitchFamily="34" charset="0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>
            <a:extLst>
              <a:ext uri="{FF2B5EF4-FFF2-40B4-BE49-F238E27FC236}">
                <a16:creationId xmlns:a16="http://schemas.microsoft.com/office/drawing/2014/main" id="{1791AD3F-04C0-47E3-925E-9FCA209CEC50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C0657221-322B-4508-839A-3E3536A72570}" type="slidenum">
              <a:rPr lang="en-US" altLang="en-US" sz="12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9246723" name="Rectangle 3">
            <a:extLst>
              <a:ext uri="{FF2B5EF4-FFF2-40B4-BE49-F238E27FC236}">
                <a16:creationId xmlns:a16="http://schemas.microsoft.com/office/drawing/2014/main" id="{6A779D06-18DC-4225-814A-1AA1AD6FE3C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05000"/>
            <a:ext cx="8382000" cy="422116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>
              <a:defRPr/>
            </a:pPr>
            <a:endParaRPr lang="en-US" altLang="en-US" dirty="0"/>
          </a:p>
          <a:p>
            <a:pPr marL="0" indent="0" algn="ctr">
              <a:defRPr/>
            </a:pPr>
            <a:endParaRPr lang="en-US" altLang="en-US" dirty="0"/>
          </a:p>
          <a:p>
            <a:pPr marL="0" indent="0" algn="ctr">
              <a:defRPr/>
            </a:pPr>
            <a:r>
              <a:rPr lang="en-US" altLang="en-US" dirty="0" err="1"/>
              <a:t>Cálculo</a:t>
            </a:r>
            <a:r>
              <a:rPr lang="en-US" altLang="en-US" dirty="0"/>
              <a:t> de </a:t>
            </a:r>
            <a:r>
              <a:rPr lang="en-US" altLang="en-US" dirty="0" err="1"/>
              <a:t>unidades</a:t>
            </a:r>
            <a:r>
              <a:rPr lang="en-US" altLang="en-US" dirty="0"/>
              <a:t> de Vivienda</a:t>
            </a:r>
          </a:p>
        </p:txBody>
      </p:sp>
      <p:sp>
        <p:nvSpPr>
          <p:cNvPr id="4100" name="Rectangle 5">
            <a:extLst>
              <a:ext uri="{FF2B5EF4-FFF2-40B4-BE49-F238E27FC236}">
                <a16:creationId xmlns:a16="http://schemas.microsoft.com/office/drawing/2014/main" id="{9A4F8312-042C-4F46-9D13-D857E76F0188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altLang="en-US" dirty="0" err="1"/>
              <a:t>Clase</a:t>
            </a:r>
            <a:r>
              <a:rPr lang="en-US" altLang="en-US" dirty="0"/>
              <a:t> 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672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4">
            <a:extLst>
              <a:ext uri="{FF2B5EF4-FFF2-40B4-BE49-F238E27FC236}">
                <a16:creationId xmlns:a16="http://schemas.microsoft.com/office/drawing/2014/main" id="{604C4BBE-7F24-44DF-A2FD-FA7DCADDB2A1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20D6AB2E-AC37-4118-B483-0ACE38837381}" type="slidenum">
              <a:rPr lang="en-US" altLang="en-US" sz="12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221570" name="Rectangle 2">
            <a:extLst>
              <a:ext uri="{FF2B5EF4-FFF2-40B4-BE49-F238E27FC236}">
                <a16:creationId xmlns:a16="http://schemas.microsoft.com/office/drawing/2014/main" id="{F3E867A4-4DD3-4300-A5C2-C4483493C8E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just" eaLnBrk="1" hangingPunct="1">
              <a:defRPr/>
            </a:pPr>
            <a:r>
              <a:rPr lang="es-ES" altLang="en-US" i="1" dirty="0"/>
              <a:t>¿Cuál es la demanda de carga de la iluminación general de una unidad de vivienda de 2.000 pies cuadrados?</a:t>
            </a:r>
            <a:endParaRPr lang="en-US" altLang="en-US" i="1" dirty="0"/>
          </a:p>
        </p:txBody>
      </p:sp>
      <p:sp>
        <p:nvSpPr>
          <p:cNvPr id="10221571" name="Rectangle 3">
            <a:extLst>
              <a:ext uri="{FF2B5EF4-FFF2-40B4-BE49-F238E27FC236}">
                <a16:creationId xmlns:a16="http://schemas.microsoft.com/office/drawing/2014/main" id="{0CAB5493-38D6-4992-A524-9C35BFA02B00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Demanda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carga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Iluminación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General [Table 220.42] </a:t>
            </a:r>
            <a:r>
              <a:rPr lang="en-US" altLang="en-US" dirty="0"/>
              <a:t>Ejemplo 1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1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21570" grpId="0" build="p"/>
      <p:bldP spid="1022157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E4A0-8AB4-4C14-9B91-89CC38AD4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D484B-3A0F-4B97-A4C3-6188E6F05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4EB2CC97-AFD8-461E-9339-99ABC0D6332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F351697-F725-44E5-B6EC-7C33601666A6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14341" name="Picture 2" descr="C:\Users\Mike Holt\AA Mike's Files\2014 Products\PNGs\Chapter 2 2014 Png Files\220-42 03.png">
            <a:extLst>
              <a:ext uri="{FF2B5EF4-FFF2-40B4-BE49-F238E27FC236}">
                <a16:creationId xmlns:a16="http://schemas.microsoft.com/office/drawing/2014/main" id="{4A9AF807-5B0C-42A0-AF3D-6F55E03F0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0"/>
            <a:ext cx="9113837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4">
            <a:extLst>
              <a:ext uri="{FF2B5EF4-FFF2-40B4-BE49-F238E27FC236}">
                <a16:creationId xmlns:a16="http://schemas.microsoft.com/office/drawing/2014/main" id="{00721703-B084-408E-A05C-883CB21027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1F296CB-D3BD-47F7-ADF9-D853636A6C7A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41699" name="Rectangle 3">
            <a:extLst>
              <a:ext uri="{FF2B5EF4-FFF2-40B4-BE49-F238E27FC236}">
                <a16:creationId xmlns:a16="http://schemas.microsoft.com/office/drawing/2014/main" id="{C899FD8B-BB11-4BE9-B151-E6B201D5FD81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en-US" alt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2,000 </a:t>
            </a:r>
            <a:r>
              <a:rPr lang="en-US" altLang="en-US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sq</a:t>
            </a:r>
            <a:r>
              <a:rPr lang="en-US" alt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</a:t>
            </a:r>
            <a:r>
              <a:rPr lang="en-US" altLang="en-US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ft</a:t>
            </a:r>
            <a:r>
              <a:rPr lang="en-US" alt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x 3 VA		6,000 VA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en-US" alt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Small-Appliance Circuits	3,000 VA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en-US" alt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Laundry Circuit			</a:t>
            </a:r>
            <a:r>
              <a:rPr lang="en-US" altLang="en-US" sz="3600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1,500 VA</a:t>
            </a:r>
            <a:endParaRPr lang="en-US" altLang="en-US" sz="3600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defRPr/>
            </a:pPr>
            <a:r>
              <a:rPr lang="en-US" alt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Total Connected Load 		10,500 VA</a:t>
            </a:r>
          </a:p>
        </p:txBody>
      </p:sp>
      <p:sp>
        <p:nvSpPr>
          <p:cNvPr id="15364" name="Date Placeholder 1">
            <a:extLst>
              <a:ext uri="{FF2B5EF4-FFF2-40B4-BE49-F238E27FC236}">
                <a16:creationId xmlns:a16="http://schemas.microsoft.com/office/drawing/2014/main" id="{EE4D42CB-F8DA-472B-9A05-87C60168100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908DA0-64C7-4C2E-8BD7-5726C1947CD6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152400" y="152400"/>
            <a:ext cx="8839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5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5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5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5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Demanda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carga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Iluminación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General [Table 220.42] </a:t>
            </a:r>
            <a:r>
              <a:rPr lang="en-US" altLang="en-US" dirty="0"/>
              <a:t>Ejemplo 1</a:t>
            </a:r>
            <a:endParaRPr lang="en-US" altLang="en-US" kern="0" dirty="0">
              <a:effectLst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4">
            <a:extLst>
              <a:ext uri="{FF2B5EF4-FFF2-40B4-BE49-F238E27FC236}">
                <a16:creationId xmlns:a16="http://schemas.microsoft.com/office/drawing/2014/main" id="{741F595A-0E0E-40FB-A4F0-E6EA67B5D9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8094FF5-F143-43E6-8910-2BE92DC5728B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219522" name="Rectangle 2">
            <a:extLst>
              <a:ext uri="{FF2B5EF4-FFF2-40B4-BE49-F238E27FC236}">
                <a16:creationId xmlns:a16="http://schemas.microsoft.com/office/drawing/2014/main" id="{E98FAD7A-57AB-48E5-B6CB-B5B1D2CCC11C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lvl="1">
              <a:spcBef>
                <a:spcPct val="20000"/>
              </a:spcBef>
              <a:buClr>
                <a:schemeClr val="accent2"/>
              </a:buClr>
              <a:buSzPct val="70000"/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10,500 VA 	Total Connected Load</a:t>
            </a:r>
          </a:p>
          <a:p>
            <a:pPr lvl="1">
              <a:spcBef>
                <a:spcPct val="20000"/>
              </a:spcBef>
              <a:buClr>
                <a:schemeClr val="accent2"/>
              </a:buClr>
              <a:buSzPct val="70000"/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  </a:t>
            </a:r>
            <a:r>
              <a:rPr lang="en-US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3,000 VA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 at 100% 		3,000 VA</a:t>
            </a:r>
          </a:p>
          <a:p>
            <a:pPr lvl="1">
              <a:spcBef>
                <a:spcPct val="20000"/>
              </a:spcBef>
              <a:buClr>
                <a:schemeClr val="accent2"/>
              </a:buClr>
              <a:buSzPct val="70000"/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  7,500 VA at 35% 			</a:t>
            </a:r>
            <a:r>
              <a:rPr lang="en-US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2,625 VA</a:t>
            </a:r>
          </a:p>
          <a:p>
            <a:pPr lvl="1">
              <a:spcBef>
                <a:spcPct val="20000"/>
              </a:spcBef>
              <a:buClr>
                <a:schemeClr val="accent2"/>
              </a:buClr>
              <a:buSzPct val="70000"/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Demand Load	 		5,625 VA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ea typeface="+mn-ea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CA4C96C-10E8-40E6-830F-13948BD6C128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152400" y="152400"/>
            <a:ext cx="8839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5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5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5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5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Demanda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carga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Iluminación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General [Table 220.42] </a:t>
            </a:r>
            <a:r>
              <a:rPr lang="en-US" altLang="en-US" dirty="0"/>
              <a:t>Ejemplo 1</a:t>
            </a:r>
            <a:endParaRPr lang="en-US" altLang="en-US" kern="0" dirty="0">
              <a:effectLst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4">
            <a:extLst>
              <a:ext uri="{FF2B5EF4-FFF2-40B4-BE49-F238E27FC236}">
                <a16:creationId xmlns:a16="http://schemas.microsoft.com/office/drawing/2014/main" id="{53449D8D-1FAD-4FBB-BA93-D8AB07B1E69A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75BDBDF7-4B52-40B7-B1B7-E237DFD6A0C0}" type="slidenum">
              <a:rPr lang="en-US" altLang="en-US" sz="12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221570" name="Rectangle 2">
            <a:extLst>
              <a:ext uri="{FF2B5EF4-FFF2-40B4-BE49-F238E27FC236}">
                <a16:creationId xmlns:a16="http://schemas.microsoft.com/office/drawing/2014/main" id="{E89D246B-D109-45BD-B982-FF2745A849A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just" eaLnBrk="1" hangingPunct="1">
              <a:defRPr/>
            </a:pPr>
            <a:r>
              <a:rPr lang="es-ES" altLang="en-US" i="1" dirty="0"/>
              <a:t>¿Cuál es la demanda de carga de la iluminación general de una unidad de vivienda de 4,000 pies cuadrados?</a:t>
            </a:r>
            <a:endParaRPr lang="en-US" altLang="en-US" i="1" dirty="0"/>
          </a:p>
        </p:txBody>
      </p:sp>
      <p:sp>
        <p:nvSpPr>
          <p:cNvPr id="10221571" name="Rectangle 3">
            <a:extLst>
              <a:ext uri="{FF2B5EF4-FFF2-40B4-BE49-F238E27FC236}">
                <a16:creationId xmlns:a16="http://schemas.microsoft.com/office/drawing/2014/main" id="{A2368133-D678-45C2-AE4E-9131383CF35E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Demanda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carga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Iluminación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General [Table 220.42] </a:t>
            </a:r>
            <a:r>
              <a:rPr lang="en-US" altLang="en-US" dirty="0"/>
              <a:t>Ejemplo 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1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21570" grpId="0" build="p"/>
      <p:bldP spid="1022157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 descr="220-42 02">
            <a:extLst>
              <a:ext uri="{FF2B5EF4-FFF2-40B4-BE49-F238E27FC236}">
                <a16:creationId xmlns:a16="http://schemas.microsoft.com/office/drawing/2014/main" id="{7F418F2A-4C74-40C4-A709-CE76F87C6C7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4">
            <a:extLst>
              <a:ext uri="{FF2B5EF4-FFF2-40B4-BE49-F238E27FC236}">
                <a16:creationId xmlns:a16="http://schemas.microsoft.com/office/drawing/2014/main" id="{3EE56CDF-204F-4901-B1A6-A6974974F9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DC5B0B8-79DF-4EF0-8F57-A7577CE5F9FE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219522" name="Rectangle 2">
            <a:extLst>
              <a:ext uri="{FF2B5EF4-FFF2-40B4-BE49-F238E27FC236}">
                <a16:creationId xmlns:a16="http://schemas.microsoft.com/office/drawing/2014/main" id="{E76CF070-C88F-441A-9701-CD8CA4C8385A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lvl="1">
              <a:spcBef>
                <a:spcPct val="20000"/>
              </a:spcBef>
              <a:buClr>
                <a:schemeClr val="accent2"/>
              </a:buClr>
              <a:buSzPct val="70000"/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16,500 VA 	Total Connected Load</a:t>
            </a:r>
          </a:p>
          <a:p>
            <a:pPr lvl="1">
              <a:spcBef>
                <a:spcPct val="20000"/>
              </a:spcBef>
              <a:buClr>
                <a:schemeClr val="accent2"/>
              </a:buClr>
              <a:buSzPct val="70000"/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 </a:t>
            </a:r>
            <a:r>
              <a:rPr lang="en-US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3,000 VA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 at 100% 			 3,000 VA</a:t>
            </a:r>
          </a:p>
          <a:p>
            <a:pPr lvl="1">
              <a:spcBef>
                <a:spcPct val="20000"/>
              </a:spcBef>
              <a:buClr>
                <a:schemeClr val="accent2"/>
              </a:buClr>
              <a:buSzPct val="70000"/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 13,500 VA at 35% 			 </a:t>
            </a:r>
            <a:r>
              <a:rPr lang="en-US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4,725 VA</a:t>
            </a:r>
          </a:p>
          <a:p>
            <a:pPr lvl="1">
              <a:spcBef>
                <a:spcPct val="20000"/>
              </a:spcBef>
              <a:buClr>
                <a:schemeClr val="accent2"/>
              </a:buClr>
              <a:buSzPct val="70000"/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Demand Load			 7,725 VA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ea typeface="+mn-ea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5412754-1E11-4795-80BA-EF13A29361FA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152400" y="152400"/>
            <a:ext cx="8839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5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5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5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5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Demanda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carga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Iluminación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General [Table 220.42] </a:t>
            </a:r>
            <a:r>
              <a:rPr lang="en-US" altLang="en-US" dirty="0"/>
              <a:t>Ejemplo 2</a:t>
            </a:r>
            <a:endParaRPr lang="en-US" altLang="en-US" kern="0" dirty="0">
              <a:effectLst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>
            <a:extLst>
              <a:ext uri="{FF2B5EF4-FFF2-40B4-BE49-F238E27FC236}">
                <a16:creationId xmlns:a16="http://schemas.microsoft.com/office/drawing/2014/main" id="{7F532628-A591-472A-AFAE-17DF7C47F7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5E46042-E438-4BED-B9AE-C88A0A86D70C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33507" name="Rectangle 3">
            <a:extLst>
              <a:ext uri="{FF2B5EF4-FFF2-40B4-BE49-F238E27FC236}">
                <a16:creationId xmlns:a16="http://schemas.microsoft.com/office/drawing/2014/main" id="{338472D9-4256-454D-9B55-7A0CA43615B5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algn="l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s-E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Un factor de demanda del 75 % se puede aplicar a la carga total conectada de </a:t>
            </a:r>
            <a:r>
              <a:rPr lang="es-E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cuatro o más</a:t>
            </a:r>
            <a:r>
              <a:rPr lang="es-E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 aparatos.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ea typeface="+mn-ea"/>
            </a:endParaRPr>
          </a:p>
        </p:txBody>
      </p:sp>
      <p:sp>
        <p:nvSpPr>
          <p:cNvPr id="10133509" name="Rectangle 5">
            <a:extLst>
              <a:ext uri="{FF2B5EF4-FFF2-40B4-BE49-F238E27FC236}">
                <a16:creationId xmlns:a16="http://schemas.microsoft.com/office/drawing/2014/main" id="{DB74BE36-BCE8-4483-AD35-34472B210BD1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Demanda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carga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Electrodomésticos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[220.53]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4">
            <a:extLst>
              <a:ext uri="{FF2B5EF4-FFF2-40B4-BE49-F238E27FC236}">
                <a16:creationId xmlns:a16="http://schemas.microsoft.com/office/drawing/2014/main" id="{A0878E93-87DC-4A18-8496-5445AA5E81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5F5235D-0DF1-4AF2-BB1F-7A398CDA9B1A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33507" name="Rectangle 3">
            <a:extLst>
              <a:ext uri="{FF2B5EF4-FFF2-40B4-BE49-F238E27FC236}">
                <a16:creationId xmlns:a16="http://schemas.microsoft.com/office/drawing/2014/main" id="{D1CE153D-81C4-4D73-B199-641C3BC21459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s-ES" alt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El factor de demanda del 75% no se aplica a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: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en-US" altLang="en-US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Equipos</a:t>
            </a:r>
            <a:r>
              <a:rPr lang="en-US" alt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de Aire </a:t>
            </a:r>
            <a:r>
              <a:rPr lang="en-US" altLang="en-US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Acondicionado</a:t>
            </a:r>
            <a:r>
              <a:rPr lang="en-US" alt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[220.50]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en-US" altLang="en-US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Equipos</a:t>
            </a:r>
            <a:r>
              <a:rPr lang="en-US" alt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de </a:t>
            </a:r>
            <a:r>
              <a:rPr lang="en-US" altLang="en-US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calefacción</a:t>
            </a:r>
            <a:r>
              <a:rPr lang="en-US" alt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de </a:t>
            </a:r>
            <a:r>
              <a:rPr lang="en-US" altLang="en-US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ambientes</a:t>
            </a:r>
            <a:r>
              <a:rPr lang="en-US" alt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[220.51]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en-US" altLang="en-US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Secadoras</a:t>
            </a:r>
            <a:r>
              <a:rPr lang="en-US" alt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de </a:t>
            </a:r>
            <a:r>
              <a:rPr lang="en-US" altLang="en-US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ropa</a:t>
            </a:r>
            <a:r>
              <a:rPr lang="en-US" alt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[220.54]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/>
            </a:pPr>
            <a:r>
              <a:rPr lang="en-US" altLang="en-US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Electrodomésticos</a:t>
            </a:r>
            <a:r>
              <a:rPr lang="en-US" alt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de </a:t>
            </a:r>
            <a:r>
              <a:rPr lang="en-US" altLang="en-US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cocina</a:t>
            </a:r>
            <a:r>
              <a:rPr lang="en-US" alt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[220.55]</a:t>
            </a:r>
          </a:p>
        </p:txBody>
      </p:sp>
      <p:sp>
        <p:nvSpPr>
          <p:cNvPr id="10133509" name="Rectangle 5">
            <a:extLst>
              <a:ext uri="{FF2B5EF4-FFF2-40B4-BE49-F238E27FC236}">
                <a16:creationId xmlns:a16="http://schemas.microsoft.com/office/drawing/2014/main" id="{4CABF965-B270-44CA-94D8-ABEFACDDE963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Demanda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carga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Electrodomésticos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[220.53]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4">
            <a:extLst>
              <a:ext uri="{FF2B5EF4-FFF2-40B4-BE49-F238E27FC236}">
                <a16:creationId xmlns:a16="http://schemas.microsoft.com/office/drawing/2014/main" id="{84287EC0-FB6E-4EAE-8F26-352C399761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0851A6C-532F-489F-B66B-973561896417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53987" name="Rectangle 3">
            <a:extLst>
              <a:ext uri="{FF2B5EF4-FFF2-40B4-BE49-F238E27FC236}">
                <a16:creationId xmlns:a16="http://schemas.microsoft.com/office/drawing/2014/main" id="{FB47D797-206F-4F1C-AD3E-E700FE26A488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algn="just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s-E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Cuál es la demanda de carga para un lavavajillas de 1.200VA, un triturador de desperdicios de 900VA y un calentador de agua de 4.500 W.</a:t>
            </a:r>
            <a:endParaRPr lang="en-US" altLang="en-US" sz="4000" i="1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10153989" name="Rectangle 5">
            <a:extLst>
              <a:ext uri="{FF2B5EF4-FFF2-40B4-BE49-F238E27FC236}">
                <a16:creationId xmlns:a16="http://schemas.microsoft.com/office/drawing/2014/main" id="{4ED2C6AF-232B-4183-B4DB-BE8AF749BE7B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Demanda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carga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Electrodomésticos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[220.53] Ejemplo1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>
            <a:extLst>
              <a:ext uri="{FF2B5EF4-FFF2-40B4-BE49-F238E27FC236}">
                <a16:creationId xmlns:a16="http://schemas.microsoft.com/office/drawing/2014/main" id="{1791AD3F-04C0-47E3-925E-9FCA209CEC50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C0657221-322B-4508-839A-3E3536A72570}" type="slidenum">
              <a:rPr lang="en-US" altLang="en-US" sz="12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9246723" name="Rectangle 3">
            <a:extLst>
              <a:ext uri="{FF2B5EF4-FFF2-40B4-BE49-F238E27FC236}">
                <a16:creationId xmlns:a16="http://schemas.microsoft.com/office/drawing/2014/main" id="{6A779D06-18DC-4225-814A-1AA1AD6FE3C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05000"/>
            <a:ext cx="8382000" cy="422116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defRPr/>
            </a:pPr>
            <a:r>
              <a:rPr lang="es-ES" altLang="en-US" dirty="0"/>
              <a:t>El código proporciona dos métodos para calcular los conductores de servicio y alimentador de una unidad de vivienda individual: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altLang="en-US" i="1" dirty="0" err="1"/>
              <a:t>Cálculos</a:t>
            </a:r>
            <a:r>
              <a:rPr lang="en-US" altLang="en-US" i="1" dirty="0"/>
              <a:t> </a:t>
            </a:r>
            <a:r>
              <a:rPr lang="en-US" altLang="en-US" i="1" dirty="0" err="1"/>
              <a:t>opcionales</a:t>
            </a:r>
            <a:r>
              <a:rPr lang="en-US" altLang="en-US" i="1" dirty="0"/>
              <a:t> del NEC parte III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altLang="en-US" i="1" dirty="0"/>
              <a:t> </a:t>
            </a:r>
            <a:r>
              <a:rPr lang="en-US" altLang="en-US" i="1" dirty="0" err="1"/>
              <a:t>Cálculos</a:t>
            </a:r>
            <a:r>
              <a:rPr lang="en-US" altLang="en-US" i="1" dirty="0"/>
              <a:t> </a:t>
            </a:r>
            <a:r>
              <a:rPr lang="en-US" altLang="en-US" i="1" dirty="0" err="1"/>
              <a:t>estándar</a:t>
            </a:r>
            <a:r>
              <a:rPr lang="en-US" altLang="en-US" i="1" dirty="0"/>
              <a:t>  del NEC parte IV </a:t>
            </a:r>
            <a:endParaRPr lang="en-US" altLang="en-US" dirty="0"/>
          </a:p>
        </p:txBody>
      </p:sp>
      <p:sp>
        <p:nvSpPr>
          <p:cNvPr id="4100" name="Rectangle 5">
            <a:extLst>
              <a:ext uri="{FF2B5EF4-FFF2-40B4-BE49-F238E27FC236}">
                <a16:creationId xmlns:a16="http://schemas.microsoft.com/office/drawing/2014/main" id="{9A4F8312-042C-4F46-9D13-D857E76F0188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altLang="en-US" dirty="0" err="1"/>
              <a:t>Cálculo</a:t>
            </a:r>
            <a:r>
              <a:rPr lang="en-US" altLang="en-US" dirty="0"/>
              <a:t> de </a:t>
            </a:r>
            <a:r>
              <a:rPr lang="en-US" altLang="en-US" dirty="0" err="1"/>
              <a:t>unidades</a:t>
            </a:r>
            <a:r>
              <a:rPr lang="en-US" altLang="en-US" dirty="0"/>
              <a:t> de </a:t>
            </a:r>
            <a:r>
              <a:rPr lang="en-US" altLang="en-US" dirty="0" err="1"/>
              <a:t>Vivienda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008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C91DD-F111-4E94-B162-82F4A1712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884E3-E12C-40EC-8B49-CCBA6FA12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726E8216-2937-4809-BFB3-130FC0D45D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044ADE1-15DB-4737-802A-D093AFDBA4CD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23557" name="Picture 5" descr="220-53 08">
            <a:extLst>
              <a:ext uri="{FF2B5EF4-FFF2-40B4-BE49-F238E27FC236}">
                <a16:creationId xmlns:a16="http://schemas.microsoft.com/office/drawing/2014/main" id="{EB64EEA6-A25D-4FDD-BFCE-FF0F16670A4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4">
            <a:extLst>
              <a:ext uri="{FF2B5EF4-FFF2-40B4-BE49-F238E27FC236}">
                <a16:creationId xmlns:a16="http://schemas.microsoft.com/office/drawing/2014/main" id="{24EC207A-29DD-49F0-9207-4EE08DF004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DA27193-C0B0-4567-8024-E4DFE0761437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56035" name="Rectangle 3">
            <a:extLst>
              <a:ext uri="{FF2B5EF4-FFF2-40B4-BE49-F238E27FC236}">
                <a16:creationId xmlns:a16="http://schemas.microsoft.com/office/drawing/2014/main" id="{CDF8DBB6-259E-4A21-A514-4468D5C50ACB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s-ES" altLang="en-U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¿Cuál es la demanda </a:t>
            </a:r>
            <a:r>
              <a:rPr lang="es-ES" altLang="en-U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de carga</a:t>
            </a:r>
            <a:r>
              <a:rPr lang="es-ES" altLang="en-U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 para un lavavajillas de 1.200 VA, una trituradora de 900 VA, un compactador de basura de 1.100 y un calentador de agua de 4.500 W?
</a:t>
            </a:r>
            <a:endParaRPr lang="en-US" altLang="en-US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ea typeface="+mn-ea"/>
            </a:endParaRPr>
          </a:p>
        </p:txBody>
      </p:sp>
      <p:sp>
        <p:nvSpPr>
          <p:cNvPr id="10156037" name="Rectangle 5">
            <a:extLst>
              <a:ext uri="{FF2B5EF4-FFF2-40B4-BE49-F238E27FC236}">
                <a16:creationId xmlns:a16="http://schemas.microsoft.com/office/drawing/2014/main" id="{118D2763-7D0A-45C6-AC49-1A5242D8ED0B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Demanda</a:t>
            </a:r>
            <a:r>
              <a:rPr lang="en-US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Carga</a:t>
            </a:r>
            <a:r>
              <a:rPr lang="en-US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en</a:t>
            </a:r>
            <a:r>
              <a:rPr lang="en-US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electrodomésticos</a:t>
            </a:r>
            <a:b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</a:b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Ejemplo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2 [220.53]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220-53 02">
            <a:extLst>
              <a:ext uri="{FF2B5EF4-FFF2-40B4-BE49-F238E27FC236}">
                <a16:creationId xmlns:a16="http://schemas.microsoft.com/office/drawing/2014/main" id="{C84DD8A8-8B40-4503-BA52-86E58D686AB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4">
            <a:extLst>
              <a:ext uri="{FF2B5EF4-FFF2-40B4-BE49-F238E27FC236}">
                <a16:creationId xmlns:a16="http://schemas.microsoft.com/office/drawing/2014/main" id="{38A5325F-23BC-4520-A5C4-FEF80A9919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38A8EEF-493E-47CA-A47F-EAF8017E6122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35555" name="Rectangle 3">
            <a:extLst>
              <a:ext uri="{FF2B5EF4-FFF2-40B4-BE49-F238E27FC236}">
                <a16:creationId xmlns:a16="http://schemas.microsoft.com/office/drawing/2014/main" id="{D33829D0-5E3A-4608-A482-FA265A1499C3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algn="just">
              <a:defRPr/>
            </a:pPr>
            <a:r>
              <a:rPr lang="es-E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No se permite que la demanda de carga de una secadora sea inferior a 5 kW y se debe usar la clasificación de la placa de identificación si se ajusta a más de 5 kW. El factor de demanda se debe aplicar cumpliendo con la Tabla 220.54. 
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</a:t>
            </a:r>
          </a:p>
        </p:txBody>
      </p:sp>
      <p:sp>
        <p:nvSpPr>
          <p:cNvPr id="10135557" name="Rectangle 5">
            <a:extLst>
              <a:ext uri="{FF2B5EF4-FFF2-40B4-BE49-F238E27FC236}">
                <a16:creationId xmlns:a16="http://schemas.microsoft.com/office/drawing/2014/main" id="{28A0884F-16EB-4565-82BF-A1257ED15281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Demanda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Carga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secadora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[220.54]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4EA02-3DBE-4BD1-AE2C-903838DE6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DA369-4DA3-4A70-9AA6-2F5043DF7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5347DA42-77BB-429F-8164-92E25E428E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4C84240-3ADE-4B99-8C50-7A8F4D5679A6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27653" name="Picture 2" descr="C:\Users\Mike Holt\AA Mike's Files\2014 Products\PNGs\Chapter 2 2014 Png Files\220-54 01.png">
            <a:extLst>
              <a:ext uri="{FF2B5EF4-FFF2-40B4-BE49-F238E27FC236}">
                <a16:creationId xmlns:a16="http://schemas.microsoft.com/office/drawing/2014/main" id="{D067AA15-54AD-4EA3-ADCE-93886F950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9144000" cy="684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4">
            <a:extLst>
              <a:ext uri="{FF2B5EF4-FFF2-40B4-BE49-F238E27FC236}">
                <a16:creationId xmlns:a16="http://schemas.microsoft.com/office/drawing/2014/main" id="{A2C637B3-90E6-4296-96D4-27A14079AD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57959DF-48A1-4F15-9DBC-0E2F5716F46A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59107" name="Rectangle 3">
            <a:extLst>
              <a:ext uri="{FF2B5EF4-FFF2-40B4-BE49-F238E27FC236}">
                <a16:creationId xmlns:a16="http://schemas.microsoft.com/office/drawing/2014/main" id="{02ECE3CF-6CAF-490D-A325-80E486CC8878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s-E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¿Cuál es la demanda </a:t>
            </a:r>
            <a:r>
              <a:rPr lang="es-ES" altLang="en-US" sz="4000" i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de carga para </a:t>
            </a:r>
            <a:r>
              <a:rPr lang="es-E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una secadora de 4 kW? 
</a:t>
            </a:r>
            <a:endParaRPr lang="en-US" altLang="en-US" sz="4000" i="1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10159109" name="Rectangle 5">
            <a:extLst>
              <a:ext uri="{FF2B5EF4-FFF2-40B4-BE49-F238E27FC236}">
                <a16:creationId xmlns:a16="http://schemas.microsoft.com/office/drawing/2014/main" id="{D60204C5-3CF4-4FC4-98AF-B7D9D700A83F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Demanda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carga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para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secadora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b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</a:b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Ejemplo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1 [220.54]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 descr="220-54 10">
            <a:extLst>
              <a:ext uri="{FF2B5EF4-FFF2-40B4-BE49-F238E27FC236}">
                <a16:creationId xmlns:a16="http://schemas.microsoft.com/office/drawing/2014/main" id="{86764E21-20BD-450D-A316-DFD76A4E6AA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4">
            <a:extLst>
              <a:ext uri="{FF2B5EF4-FFF2-40B4-BE49-F238E27FC236}">
                <a16:creationId xmlns:a16="http://schemas.microsoft.com/office/drawing/2014/main" id="{5DA9E599-4D43-44AE-B322-D1B54474E0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D209CEE-BCDA-4144-9140-8CA9CE058C65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61155" name="Rectangle 3">
            <a:extLst>
              <a:ext uri="{FF2B5EF4-FFF2-40B4-BE49-F238E27FC236}">
                <a16:creationId xmlns:a16="http://schemas.microsoft.com/office/drawing/2014/main" id="{E5DDEE30-9D4F-48AA-AE0B-9CD14D1F6273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s-E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¿Cuál es la demanda de carga para una secadora de 5,5 kW?
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Respuesta: 5.5 kW</a:t>
            </a:r>
          </a:p>
        </p:txBody>
      </p:sp>
      <p:sp>
        <p:nvSpPr>
          <p:cNvPr id="10161157" name="Rectangle 5">
            <a:extLst>
              <a:ext uri="{FF2B5EF4-FFF2-40B4-BE49-F238E27FC236}">
                <a16:creationId xmlns:a16="http://schemas.microsoft.com/office/drawing/2014/main" id="{254FC2A9-CCD6-4D0B-9164-4C5EBE6C26D9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Demanda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carga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para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secadora</a:t>
            </a:r>
            <a:b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</a:b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Ejemplo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2 [220.54]</a:t>
            </a: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4">
            <a:extLst>
              <a:ext uri="{FF2B5EF4-FFF2-40B4-BE49-F238E27FC236}">
                <a16:creationId xmlns:a16="http://schemas.microsoft.com/office/drawing/2014/main" id="{7F38115A-9483-4780-BDFF-5254E0C283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A8F2757-463F-4007-9A5C-F30528E65FF0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36579" name="Rectangle 3">
            <a:extLst>
              <a:ext uri="{FF2B5EF4-FFF2-40B4-BE49-F238E27FC236}">
                <a16:creationId xmlns:a16="http://schemas.microsoft.com/office/drawing/2014/main" id="{768D8E28-4B93-4F7D-AAA1-0225EBB8F5C1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algn="just">
              <a:defRPr/>
            </a:pPr>
            <a:r>
              <a:rPr lang="es-E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Los equipos de cocción domésticos de más de 1,75 kW pueden tener la carga determinada por el Cuadro 220.55 y notas.
</a:t>
            </a:r>
            <a:endParaRPr lang="en-US" altLang="en-US" sz="4000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10136581" name="Rectangle 5">
            <a:extLst>
              <a:ext uri="{FF2B5EF4-FFF2-40B4-BE49-F238E27FC236}">
                <a16:creationId xmlns:a16="http://schemas.microsoft.com/office/drawing/2014/main" id="{CF67B495-32F9-45E7-B175-96D50B88534E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s-E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Demanda de Carga de equipos de cocina 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[220.55]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4">
            <a:extLst>
              <a:ext uri="{FF2B5EF4-FFF2-40B4-BE49-F238E27FC236}">
                <a16:creationId xmlns:a16="http://schemas.microsoft.com/office/drawing/2014/main" id="{DDEA98C1-541F-4661-A7F4-F8C0E22C7E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F38DE0D-F238-40D7-B4FA-6722E07C50F8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62179" name="Rectangle 3">
            <a:extLst>
              <a:ext uri="{FF2B5EF4-FFF2-40B4-BE49-F238E27FC236}">
                <a16:creationId xmlns:a16="http://schemas.microsoft.com/office/drawing/2014/main" id="{4E216D08-21CE-427A-B29A-77B995FF93BE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Mas de 1¾kW,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pero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menos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de 3½ kW,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Columna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A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3½ – 8¾ kW,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Columna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B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Sobre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8¾ – 12 kW,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Columna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C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Sobre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12 kW, </a:t>
            </a:r>
            <a:r>
              <a:rPr lang="es-E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ver Nota 1 a La Tabla 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220.55</a:t>
            </a:r>
          </a:p>
        </p:txBody>
      </p:sp>
      <p:sp>
        <p:nvSpPr>
          <p:cNvPr id="10162181" name="Rectangle 5">
            <a:extLst>
              <a:ext uri="{FF2B5EF4-FFF2-40B4-BE49-F238E27FC236}">
                <a16:creationId xmlns:a16="http://schemas.microsoft.com/office/drawing/2014/main" id="{937C7E1B-BF51-425A-98F8-C4AB148EBD22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s-E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Demanda de Carga de equipos de cocina 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[220.55]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C:\Users\Mike Holt\AA Mike's Files\2014 Products\PNGs\100-dwelling unit 01.png">
            <a:extLst>
              <a:ext uri="{FF2B5EF4-FFF2-40B4-BE49-F238E27FC236}">
                <a16:creationId xmlns:a16="http://schemas.microsoft.com/office/drawing/2014/main" id="{9FC41E88-32A9-4205-83E2-82DBBD4C0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67813" cy="685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4">
            <a:extLst>
              <a:ext uri="{FF2B5EF4-FFF2-40B4-BE49-F238E27FC236}">
                <a16:creationId xmlns:a16="http://schemas.microsoft.com/office/drawing/2014/main" id="{C29F63AC-E0A2-4211-B418-375510CB74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FCBF0FE-3DBE-4346-88B2-51C54A7A356F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63203" name="Rectangle 3">
            <a:extLst>
              <a:ext uri="{FF2B5EF4-FFF2-40B4-BE49-F238E27FC236}">
                <a16:creationId xmlns:a16="http://schemas.microsoft.com/office/drawing/2014/main" id="{221CB968-6D4F-4774-94A6-394EDAC804F0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s-E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¿Cuál es la carga calculada para dos hornos montados en la pared de 3 kW</a:t>
            </a:r>
            <a:r>
              <a:rPr lang="en-U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?</a:t>
            </a:r>
          </a:p>
        </p:txBody>
      </p:sp>
      <p:sp>
        <p:nvSpPr>
          <p:cNvPr id="10163205" name="Rectangle 5">
            <a:extLst>
              <a:ext uri="{FF2B5EF4-FFF2-40B4-BE49-F238E27FC236}">
                <a16:creationId xmlns:a16="http://schemas.microsoft.com/office/drawing/2014/main" id="{9ECECEC9-152A-4E94-843C-0D7D8D9BF7C8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s-E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Demanda de carga de los hornos montados en pared </a:t>
            </a:r>
            <a:r>
              <a:rPr lang="en-U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220.55 Note 3 Example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220-55 n3 01">
            <a:extLst>
              <a:ext uri="{FF2B5EF4-FFF2-40B4-BE49-F238E27FC236}">
                <a16:creationId xmlns:a16="http://schemas.microsoft.com/office/drawing/2014/main" id="{A3858C78-47FA-49CC-A983-68D08304C0B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4">
            <a:extLst>
              <a:ext uri="{FF2B5EF4-FFF2-40B4-BE49-F238E27FC236}">
                <a16:creationId xmlns:a16="http://schemas.microsoft.com/office/drawing/2014/main" id="{922F6947-9B32-4CC9-8CB0-B0C063B3F1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5E86BEC-4FB7-4FE4-BBC8-A00F6187481E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64227" name="Rectangle 3">
            <a:extLst>
              <a:ext uri="{FF2B5EF4-FFF2-40B4-BE49-F238E27FC236}">
                <a16:creationId xmlns:a16="http://schemas.microsoft.com/office/drawing/2014/main" id="{C2D6DCFB-CA21-4090-A2FF-B2C6E877E720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¿</a:t>
            </a:r>
            <a:r>
              <a:rPr lang="en-US" altLang="en-US" sz="4000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Cuál</a:t>
            </a:r>
            <a:r>
              <a:rPr lang="en-U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es la </a:t>
            </a:r>
            <a:r>
              <a:rPr lang="en-US" altLang="en-US" sz="4000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demanda</a:t>
            </a:r>
            <a:r>
              <a:rPr lang="en-U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de </a:t>
            </a:r>
            <a:r>
              <a:rPr lang="en-US" altLang="en-US" sz="4000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carga</a:t>
            </a:r>
            <a:r>
              <a:rPr lang="en-U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para 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una </a:t>
            </a:r>
            <a:r>
              <a:rPr lang="en-US" altLang="en-US" sz="4000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unidad</a:t>
            </a:r>
            <a:r>
              <a:rPr lang="en-U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de </a:t>
            </a:r>
            <a:r>
              <a:rPr lang="en-US" altLang="en-US" sz="4000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cocción</a:t>
            </a:r>
            <a:r>
              <a:rPr lang="en-U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de 6 kW </a:t>
            </a:r>
            <a:r>
              <a:rPr lang="en-US" altLang="en-US" sz="4000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montada</a:t>
            </a:r>
            <a:r>
              <a:rPr lang="en-U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</a:t>
            </a:r>
            <a:r>
              <a:rPr lang="en-US" altLang="en-US" sz="4000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en</a:t>
            </a:r>
            <a:r>
              <a:rPr lang="en-U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el tope? </a:t>
            </a:r>
          </a:p>
        </p:txBody>
      </p:sp>
      <p:sp>
        <p:nvSpPr>
          <p:cNvPr id="10164229" name="Rectangle 5">
            <a:extLst>
              <a:ext uri="{FF2B5EF4-FFF2-40B4-BE49-F238E27FC236}">
                <a16:creationId xmlns:a16="http://schemas.microsoft.com/office/drawing/2014/main" id="{1A10FAFD-AA97-4B4A-8F4A-9CF175460900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Demanda</a:t>
            </a:r>
            <a:r>
              <a:rPr lang="en-U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Carga</a:t>
            </a:r>
            <a:r>
              <a:rPr lang="en-U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una </a:t>
            </a:r>
            <a:r>
              <a:rPr lang="en-US" alt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cocina</a:t>
            </a:r>
            <a:r>
              <a:rPr lang="en-U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montada</a:t>
            </a:r>
            <a:r>
              <a:rPr lang="en-U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en</a:t>
            </a:r>
            <a:r>
              <a:rPr lang="en-U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el tope 220.55 Note 3 </a:t>
            </a:r>
            <a:r>
              <a:rPr lang="en-US" alt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Ejemplo</a:t>
            </a:r>
            <a:endParaRPr lang="en-US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ea typeface="MS PGothic" pitchFamily="34" charset="-128"/>
            </a:endParaRP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220-55 n3 02">
            <a:extLst>
              <a:ext uri="{FF2B5EF4-FFF2-40B4-BE49-F238E27FC236}">
                <a16:creationId xmlns:a16="http://schemas.microsoft.com/office/drawing/2014/main" id="{9914578E-AFA9-4B21-9C9C-F302D6367FD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4">
            <a:extLst>
              <a:ext uri="{FF2B5EF4-FFF2-40B4-BE49-F238E27FC236}">
                <a16:creationId xmlns:a16="http://schemas.microsoft.com/office/drawing/2014/main" id="{81C119F5-F1A5-4C09-BC0B-1F57B5B484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A36C71C-0061-42EF-96EC-F08FD9DB06AE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65251" name="Rectangle 3">
            <a:extLst>
              <a:ext uri="{FF2B5EF4-FFF2-40B4-BE49-F238E27FC236}">
                <a16:creationId xmlns:a16="http://schemas.microsoft.com/office/drawing/2014/main" id="{067D41D3-CAD0-46A4-9C9E-DAC2C3FA8EC7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s-E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¿Cuál es la demanda de carga para una cocina de 6 kW montada en el tope y dos hornos montados en la pared de 3 kW? 
</a:t>
            </a:r>
            <a:endParaRPr lang="en-US" altLang="en-US" sz="4000" i="1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10165253" name="Rectangle 5">
            <a:extLst>
              <a:ext uri="{FF2B5EF4-FFF2-40B4-BE49-F238E27FC236}">
                <a16:creationId xmlns:a16="http://schemas.microsoft.com/office/drawing/2014/main" id="{FFDBB1E7-987B-4765-BB32-FAE9EC181861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Demanda</a:t>
            </a:r>
            <a:r>
              <a:rPr lang="en-U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Carga</a:t>
            </a:r>
            <a:r>
              <a:rPr lang="en-U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una </a:t>
            </a:r>
            <a:r>
              <a:rPr lang="en-US" alt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cocina</a:t>
            </a:r>
            <a:r>
              <a:rPr lang="en-U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montada</a:t>
            </a:r>
            <a:r>
              <a:rPr lang="en-U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en</a:t>
            </a:r>
            <a:r>
              <a:rPr lang="en-U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el tope </a:t>
            </a:r>
            <a:r>
              <a:rPr lang="en-US" alt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Tabla</a:t>
            </a:r>
            <a:r>
              <a:rPr lang="en-U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220.55, Nota 3 </a:t>
            </a:r>
            <a:r>
              <a:rPr lang="en-US" alt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Ejemplo</a:t>
            </a:r>
            <a:endParaRPr lang="en-US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ea typeface="MS PGothic" pitchFamily="34" charset="-128"/>
            </a:endParaRP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3" descr="C:\Users\Mike Holt\AA Mike's Files\2014 Products\PNGs\220-55 n3 03P.png">
            <a:extLst>
              <a:ext uri="{FF2B5EF4-FFF2-40B4-BE49-F238E27FC236}">
                <a16:creationId xmlns:a16="http://schemas.microsoft.com/office/drawing/2014/main" id="{E2887B6E-F264-4309-8201-D39423763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4">
            <a:extLst>
              <a:ext uri="{FF2B5EF4-FFF2-40B4-BE49-F238E27FC236}">
                <a16:creationId xmlns:a16="http://schemas.microsoft.com/office/drawing/2014/main" id="{3B3C9175-0CA9-4A69-9616-AF12733A89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8BFC93E-1854-4BF5-ACC7-248C66337B5E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67299" name="Rectangle 3">
            <a:extLst>
              <a:ext uri="{FF2B5EF4-FFF2-40B4-BE49-F238E27FC236}">
                <a16:creationId xmlns:a16="http://schemas.microsoft.com/office/drawing/2014/main" id="{7E7A904F-1539-4801-9F44-B6364FCE73BD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s-E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¿Cuál es la demanda </a:t>
            </a:r>
            <a:r>
              <a:rPr lang="es-E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de carga </a:t>
            </a:r>
            <a:r>
              <a:rPr lang="es-E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para un </a:t>
            </a:r>
            <a:r>
              <a:rPr lang="es-ES" sz="4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range</a:t>
            </a:r>
            <a:r>
              <a:rPr lang="es-E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 de 12 kW</a:t>
            </a:r>
            <a:r>
              <a:rPr lang="en-U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</a:rPr>
              <a:t>?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ea typeface="+mn-ea"/>
            </a:endParaRPr>
          </a:p>
        </p:txBody>
      </p:sp>
      <p:sp>
        <p:nvSpPr>
          <p:cNvPr id="10167301" name="Rectangle 5">
            <a:extLst>
              <a:ext uri="{FF2B5EF4-FFF2-40B4-BE49-F238E27FC236}">
                <a16:creationId xmlns:a16="http://schemas.microsoft.com/office/drawing/2014/main" id="{7B28736C-6830-4E81-9522-B03058633A85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Equipos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cocina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Demanda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Carga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Tabla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220.55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Columna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C,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Ejemplo</a:t>
            </a:r>
            <a:endParaRPr lang="en-US" altLang="en-US" sz="4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ea typeface="MS PGothic" pitchFamily="34" charset="-128"/>
            </a:endParaRP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BD3E1-0FD9-4AE6-98FF-7EAC1D39C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DE2FD-956C-41BA-8164-B8D8E4F5C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EB78196B-C630-4971-8D3F-468180B0DD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DDA8EA3-3D13-4365-90A6-CF9BA7C95C7D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40965" name="Picture 2" descr="C:\Users\Mike Holt\AA Mike's Files\2014 Products\PNGs\220-55 06.png">
            <a:extLst>
              <a:ext uri="{FF2B5EF4-FFF2-40B4-BE49-F238E27FC236}">
                <a16:creationId xmlns:a16="http://schemas.microsoft.com/office/drawing/2014/main" id="{BB7C6A91-81E3-4F12-93D8-46FDF0F07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4">
            <a:extLst>
              <a:ext uri="{FF2B5EF4-FFF2-40B4-BE49-F238E27FC236}">
                <a16:creationId xmlns:a16="http://schemas.microsoft.com/office/drawing/2014/main" id="{DDD802BB-80D5-4F6C-AD8A-146B7BB9DA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E226EDA-1AB2-4BD7-9D97-2E712F4DC7E8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64227" name="Rectangle 3">
            <a:extLst>
              <a:ext uri="{FF2B5EF4-FFF2-40B4-BE49-F238E27FC236}">
                <a16:creationId xmlns:a16="http://schemas.microsoft.com/office/drawing/2014/main" id="{A5800ED8-B6B5-4821-901C-2BC9AFE7F94F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algn="l">
              <a:defRPr/>
            </a:pPr>
            <a:r>
              <a:rPr lang="es-E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Para </a:t>
            </a:r>
            <a:r>
              <a:rPr lang="es-E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ranges</a:t>
            </a:r>
            <a:r>
              <a:rPr lang="es-E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de más de 12 kW, la demanda máxima en la columna C se incrementa un 5 por ciento por cada kW o fracción mayor superior a 12 kW.
</a:t>
            </a:r>
            <a:endParaRPr lang="en-US" altLang="en-US" sz="4000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10164229" name="Rectangle 5">
            <a:extLst>
              <a:ext uri="{FF2B5EF4-FFF2-40B4-BE49-F238E27FC236}">
                <a16:creationId xmlns:a16="http://schemas.microsoft.com/office/drawing/2014/main" id="{72A93FC8-358B-4900-A49E-4713734A8A8F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Equipo</a:t>
            </a:r>
            <a:r>
              <a:rPr lang="en-US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cocina</a:t>
            </a:r>
            <a:r>
              <a:rPr lang="en-US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sobre</a:t>
            </a:r>
            <a:r>
              <a:rPr lang="en-US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12 kW </a:t>
            </a:r>
            <a:r>
              <a:rPr lang="en-US" altLang="en-US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demanda</a:t>
            </a:r>
            <a:r>
              <a:rPr lang="en-US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carga</a:t>
            </a:r>
            <a:r>
              <a:rPr lang="en-US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Tabla</a:t>
            </a:r>
            <a:r>
              <a:rPr lang="en-US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220.55 Note 1</a:t>
            </a:r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1B716-9756-4021-983A-ABAC3550A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Range </a:t>
            </a:r>
            <a:r>
              <a:rPr lang="en-US" altLang="en-US" dirty="0" err="1"/>
              <a:t>Sobre</a:t>
            </a:r>
            <a:r>
              <a:rPr lang="en-US" altLang="en-US" dirty="0"/>
              <a:t> 12 kW</a:t>
            </a:r>
            <a:br>
              <a:rPr lang="en-US" altLang="en-US" dirty="0"/>
            </a:br>
            <a:r>
              <a:rPr lang="en-US" altLang="en-US" dirty="0" err="1"/>
              <a:t>Tabla</a:t>
            </a:r>
            <a:r>
              <a:rPr lang="en-US" altLang="en-US" dirty="0"/>
              <a:t> 220.55 Nota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AB1F9-B77C-4BDF-826C-28EA7A5BF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defRPr/>
            </a:pPr>
            <a:r>
              <a:rPr lang="en-US" altLang="en-US" u="sng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Sobre</a:t>
            </a:r>
            <a:r>
              <a:rPr lang="en-US" altLang="en-US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12 kW </a:t>
            </a:r>
            <a:r>
              <a:rPr lang="en-US" altLang="en-US" u="sng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Multiplicador</a:t>
            </a:r>
            <a:endParaRPr lang="en-US" altLang="en-US" u="sng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0.50 – 1.49 kW over – 105%</a:t>
            </a:r>
          </a:p>
          <a:p>
            <a:pPr algn="ctr"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1.50 – 2.49 kW over – 110%</a:t>
            </a:r>
          </a:p>
          <a:p>
            <a:pPr algn="ctr"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2.50 – 3.49 kW over – 115%</a:t>
            </a:r>
          </a:p>
          <a:p>
            <a:pPr algn="ctr"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3.50 – 4.49 kW over – 120%</a:t>
            </a:r>
          </a:p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215C773B-75A7-42B4-8E24-2FFCC860F6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73A3362-BF2D-4705-B9D1-4CE66D8A7367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4">
            <a:extLst>
              <a:ext uri="{FF2B5EF4-FFF2-40B4-BE49-F238E27FC236}">
                <a16:creationId xmlns:a16="http://schemas.microsoft.com/office/drawing/2014/main" id="{47C931D3-6746-4CAA-854C-4C4F62869E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A1D08ED-BF37-4AAF-B794-1EDD022D5FE1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25315" name="Rectangle 3">
            <a:extLst>
              <a:ext uri="{FF2B5EF4-FFF2-40B4-BE49-F238E27FC236}">
                <a16:creationId xmlns:a16="http://schemas.microsoft.com/office/drawing/2014/main" id="{3F4FCCDE-DE51-4B7C-915D-258C877513B6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US" sz="4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</a:endParaRPr>
          </a:p>
        </p:txBody>
      </p:sp>
      <p:sp>
        <p:nvSpPr>
          <p:cNvPr id="93188" name="Rectangle 5">
            <a:extLst>
              <a:ext uri="{FF2B5EF4-FFF2-40B4-BE49-F238E27FC236}">
                <a16:creationId xmlns:a16="http://schemas.microsoft.com/office/drawing/2014/main" id="{72A6F944-C1CB-49FE-824E-9DE93171C9D3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Parte </a:t>
            </a:r>
            <a:r>
              <a:rPr lang="es-E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A — Cálculos de carga usando el método estándar</a:t>
            </a:r>
            <a:endParaRPr lang="en-US" altLang="en-US" sz="4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ea typeface="MS PGothic" pitchFamily="34" charset="-128"/>
            </a:endParaRPr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4">
            <a:extLst>
              <a:ext uri="{FF2B5EF4-FFF2-40B4-BE49-F238E27FC236}">
                <a16:creationId xmlns:a16="http://schemas.microsoft.com/office/drawing/2014/main" id="{26CDB88E-5B43-4326-A75D-D3D2DFF2CF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B124D17-DDDE-4EBD-BAC2-66F0FC67AF3C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68323" name="Rectangle 3">
            <a:extLst>
              <a:ext uri="{FF2B5EF4-FFF2-40B4-BE49-F238E27FC236}">
                <a16:creationId xmlns:a16="http://schemas.microsoft.com/office/drawing/2014/main" id="{00E26A4F-7F82-4EF3-96D9-D833AD5E4E2F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s-E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¿Cuál es la demanda de carga para un </a:t>
            </a:r>
            <a:r>
              <a:rPr lang="es-ES" altLang="en-US" sz="4000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range</a:t>
            </a:r>
            <a:r>
              <a:rPr lang="es-E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de 13,60 kW</a:t>
            </a:r>
            <a:r>
              <a:rPr lang="en-U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?</a:t>
            </a:r>
          </a:p>
        </p:txBody>
      </p:sp>
      <p:sp>
        <p:nvSpPr>
          <p:cNvPr id="10168325" name="Rectangle 5">
            <a:extLst>
              <a:ext uri="{FF2B5EF4-FFF2-40B4-BE49-F238E27FC236}">
                <a16:creationId xmlns:a16="http://schemas.microsoft.com/office/drawing/2014/main" id="{FCD1481D-0D80-4A52-BD03-17BBAB56B4A4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Range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Sobre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12 kW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Demanda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Carga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Tabla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220.55 Nota 1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Ejemplo</a:t>
            </a:r>
            <a:endParaRPr lang="en-US" altLang="en-US" sz="4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ea typeface="MS PGothic" pitchFamily="34" charset="-128"/>
            </a:endParaRPr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296EF-C04A-475D-8CC8-AD1605F0B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6E861-7226-4228-A45E-5C5491647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+mn-ea"/>
            </a:endParaRPr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E52CA93B-6EB7-4CB7-9D04-C04A14BA62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6961B3C-BEF1-4E77-A95F-0F6D2826C5C4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41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45061" name="Picture 6" descr="C:\Users\Mike Holt\AA Mike's Files\2014 Products\PNGs\220-55 n1 02.png">
            <a:extLst>
              <a:ext uri="{FF2B5EF4-FFF2-40B4-BE49-F238E27FC236}">
                <a16:creationId xmlns:a16="http://schemas.microsoft.com/office/drawing/2014/main" id="{498914CE-C7BC-4C28-BB9E-EF9D2A13B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4">
            <a:extLst>
              <a:ext uri="{FF2B5EF4-FFF2-40B4-BE49-F238E27FC236}">
                <a16:creationId xmlns:a16="http://schemas.microsoft.com/office/drawing/2014/main" id="{44A7F44B-3E87-4787-AA33-BE6EDCF012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54223A5-3003-4FE1-9010-FF250CF82EC8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31459" name="Rectangle 3">
            <a:extLst>
              <a:ext uri="{FF2B5EF4-FFF2-40B4-BE49-F238E27FC236}">
                <a16:creationId xmlns:a16="http://schemas.microsoft.com/office/drawing/2014/main" id="{882CCC48-BBFB-4B77-BCD3-6CB9CDB5B079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algn="l">
              <a:defRPr/>
            </a:pP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Utilice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el mayor [220.60]:</a:t>
            </a:r>
          </a:p>
          <a:p>
            <a:pPr algn="l">
              <a:buFont typeface="Arial" pitchFamily="34" charset="0"/>
              <a:buChar char="•"/>
              <a:defRPr/>
            </a:pP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Aire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acondicionado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[220.50] </a:t>
            </a:r>
          </a:p>
          <a:p>
            <a:pPr algn="l">
              <a:buFont typeface="Arial" pitchFamily="34" charset="0"/>
              <a:buChar char="•"/>
              <a:defRPr/>
            </a:pP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Calefacción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[220.51]</a:t>
            </a:r>
          </a:p>
        </p:txBody>
      </p:sp>
      <p:sp>
        <p:nvSpPr>
          <p:cNvPr id="10131461" name="Rectangle 5">
            <a:extLst>
              <a:ext uri="{FF2B5EF4-FFF2-40B4-BE49-F238E27FC236}">
                <a16:creationId xmlns:a16="http://schemas.microsoft.com/office/drawing/2014/main" id="{8F0C0666-2B3E-4661-A53C-5C6831713495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9.5 Aire </a:t>
            </a:r>
            <a:r>
              <a:rPr lang="en-US" alt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acondicionado</a:t>
            </a:r>
            <a:r>
              <a:rPr lang="en-U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frente</a:t>
            </a:r>
            <a:r>
              <a:rPr lang="en-U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al </a:t>
            </a:r>
            <a:r>
              <a:rPr lang="en-US" alt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calentador</a:t>
            </a:r>
            <a:r>
              <a:rPr lang="en-U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Demanda</a:t>
            </a:r>
            <a:r>
              <a:rPr lang="en-U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Carga</a:t>
            </a:r>
            <a:r>
              <a:rPr lang="en-U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[220.50 Y 220.51]</a:t>
            </a:r>
          </a:p>
        </p:txBody>
      </p: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4">
            <a:extLst>
              <a:ext uri="{FF2B5EF4-FFF2-40B4-BE49-F238E27FC236}">
                <a16:creationId xmlns:a16="http://schemas.microsoft.com/office/drawing/2014/main" id="{0D1A6052-24E4-4F4F-B135-058DEC361F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439638D-57EC-4D85-8F21-F9F78A94E620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45795" name="Rectangle 3">
            <a:extLst>
              <a:ext uri="{FF2B5EF4-FFF2-40B4-BE49-F238E27FC236}">
                <a16:creationId xmlns:a16="http://schemas.microsoft.com/office/drawing/2014/main" id="{6E5680F3-2E4E-431A-945C-02CE5FD5B74E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s-E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¿Cuál es la demanda de carga de aire acondicionado (compresor de 16,7 A y un ventilador de 1,2 A, 240 V), en comparación con el calentador de 8 kW?
</a:t>
            </a:r>
            <a:endParaRPr lang="en-US" altLang="en-US" sz="4000" i="1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10145797" name="Rectangle 5">
            <a:extLst>
              <a:ext uri="{FF2B5EF4-FFF2-40B4-BE49-F238E27FC236}">
                <a16:creationId xmlns:a16="http://schemas.microsoft.com/office/drawing/2014/main" id="{01B3EF55-4E03-4B1D-8413-892D556125A2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Aire </a:t>
            </a:r>
            <a:r>
              <a:rPr lang="en-US" altLang="en-US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acondicionado</a:t>
            </a:r>
            <a:r>
              <a:rPr lang="en-US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frente</a:t>
            </a:r>
            <a:r>
              <a:rPr lang="en-US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al </a:t>
            </a:r>
            <a:r>
              <a:rPr lang="en-US" altLang="en-US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calentador</a:t>
            </a:r>
            <a:r>
              <a:rPr lang="en-US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Demanda</a:t>
            </a:r>
            <a:r>
              <a:rPr lang="en-US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Carga</a:t>
            </a:r>
            <a:r>
              <a:rPr lang="en-US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Ejemplo</a:t>
            </a:r>
            <a:r>
              <a:rPr lang="en-US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1</a:t>
            </a:r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1">
            <a:extLst>
              <a:ext uri="{FF2B5EF4-FFF2-40B4-BE49-F238E27FC236}">
                <a16:creationId xmlns:a16="http://schemas.microsoft.com/office/drawing/2014/main" id="{AA1E419F-560F-4E0B-89AC-E047106EA9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18E2FDA-8FE3-4A1D-96F6-4BEDC86640C1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48131" name="Picture 4" descr="C:\Users\Mike Holt\AA Mike's Files\2014 Products\PNGs\220-60 04.png">
            <a:extLst>
              <a:ext uri="{FF2B5EF4-FFF2-40B4-BE49-F238E27FC236}">
                <a16:creationId xmlns:a16="http://schemas.microsoft.com/office/drawing/2014/main" id="{EC3E8F5C-5CA7-42B0-820A-FA7955ECC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23813"/>
            <a:ext cx="9123362" cy="683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4">
            <a:extLst>
              <a:ext uri="{FF2B5EF4-FFF2-40B4-BE49-F238E27FC236}">
                <a16:creationId xmlns:a16="http://schemas.microsoft.com/office/drawing/2014/main" id="{E2B0F534-974E-4D7E-931F-D6FF8DA039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CA5EF28-E8B2-4DF3-A4B1-E241B6859523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48867" name="Rectangle 3">
            <a:extLst>
              <a:ext uri="{FF2B5EF4-FFF2-40B4-BE49-F238E27FC236}">
                <a16:creationId xmlns:a16="http://schemas.microsoft.com/office/drawing/2014/main" id="{D945916F-76B9-4A8E-9C33-90A6C4F4C0F9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¿</a:t>
            </a:r>
            <a:r>
              <a:rPr lang="en-US" altLang="en-US" sz="4000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Cuál</a:t>
            </a:r>
            <a:r>
              <a:rPr lang="en-U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es el </a:t>
            </a:r>
            <a:r>
              <a:rPr lang="en-US" altLang="en-US" sz="4000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Demanda</a:t>
            </a:r>
            <a:r>
              <a:rPr lang="en-U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de </a:t>
            </a:r>
            <a:r>
              <a:rPr lang="en-US" altLang="en-US" sz="4000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Carga</a:t>
            </a:r>
            <a:r>
              <a:rPr lang="en-U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</a:t>
            </a:r>
            <a:r>
              <a:rPr lang="es-E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para un aire acondicionado (compresor de 23,1 A y ventilador de 1,3 A,240V), en comparación con el calentador de 8 kW</a:t>
            </a:r>
            <a:r>
              <a:rPr lang="en-U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?</a:t>
            </a:r>
          </a:p>
        </p:txBody>
      </p:sp>
      <p:sp>
        <p:nvSpPr>
          <p:cNvPr id="10148869" name="Rectangle 5">
            <a:extLst>
              <a:ext uri="{FF2B5EF4-FFF2-40B4-BE49-F238E27FC236}">
                <a16:creationId xmlns:a16="http://schemas.microsoft.com/office/drawing/2014/main" id="{6A5734E1-8C56-4AE7-B04B-A988F94A2D95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Aire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acondicionado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Versus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Calentador</a:t>
            </a:r>
            <a:b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</a:b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Demanda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Carga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Example 2</a:t>
            </a:r>
          </a:p>
        </p:txBody>
      </p: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3" descr="220-60 06">
            <a:extLst>
              <a:ext uri="{FF2B5EF4-FFF2-40B4-BE49-F238E27FC236}">
                <a16:creationId xmlns:a16="http://schemas.microsoft.com/office/drawing/2014/main" id="{FB194FF2-C696-4A59-B9ED-7D4F5BB5B82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4">
            <a:extLst>
              <a:ext uri="{FF2B5EF4-FFF2-40B4-BE49-F238E27FC236}">
                <a16:creationId xmlns:a16="http://schemas.microsoft.com/office/drawing/2014/main" id="{102F102B-1122-43F2-BDFB-13F02935ED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2D71C71-28AE-4F6E-8D05-284BED951302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37603" name="Rectangle 3">
            <a:extLst>
              <a:ext uri="{FF2B5EF4-FFF2-40B4-BE49-F238E27FC236}">
                <a16:creationId xmlns:a16="http://schemas.microsoft.com/office/drawing/2014/main" id="{BC1C6A93-0A9C-4D8B-9B90-3874CB06E967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algn="just">
              <a:defRPr/>
            </a:pPr>
            <a:r>
              <a:rPr lang="es-E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Para viviendas unifamiliares y unidades de vivienda individuales, los conductores de servicio y de alimentación suministrados por una sola fase, el sistema 120/240V puede ajustarse al 83% de la clasificación del dispositivo de protección contra </a:t>
            </a:r>
            <a:r>
              <a:rPr lang="es-E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sobrecorriente</a:t>
            </a:r>
            <a:r>
              <a:rPr lang="es-E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de servicio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.</a:t>
            </a:r>
          </a:p>
        </p:txBody>
      </p:sp>
      <p:sp>
        <p:nvSpPr>
          <p:cNvPr id="10137605" name="Rectangle 5">
            <a:extLst>
              <a:ext uri="{FF2B5EF4-FFF2-40B4-BE49-F238E27FC236}">
                <a16:creationId xmlns:a16="http://schemas.microsoft.com/office/drawing/2014/main" id="{1402D2E7-B0DF-4E14-B575-1800BBCEFD34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9.6 </a:t>
            </a:r>
            <a:r>
              <a:rPr lang="es-ES" alt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Dimensionamiento del conductor de servicio</a:t>
            </a:r>
            <a:endParaRPr lang="en-US" altLang="en-US" sz="4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ea typeface="MS PGothic" pitchFamily="34" charset="-128"/>
            </a:endParaRPr>
          </a:p>
        </p:txBody>
      </p:sp>
    </p:spTree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9A10B-8373-495E-999E-9A61BF2596B5}"/>
              </a:ext>
            </a:extLst>
          </p:cNvPr>
          <p:cNvSpPr>
            <a:spLocks noGrp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 eaLnBrk="0" hangingPunct="0">
              <a:defRPr/>
            </a:pPr>
            <a:r>
              <a:rPr lang="es-E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Tamaño del conductor de servicio</a:t>
            </a:r>
            <a:b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</a:b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Ejemplo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6EBB7-EC22-440F-BF19-C67BE93F6F3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marL="342900" indent="-342900" algn="l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s-E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¿Qué tamaño se requieren los conductores de servicio si la carga calculada para una unidad de vivienda es igual a 198A, con una desconexión de servicio 200A? 
</a:t>
            </a:r>
            <a:endParaRPr lang="en-US" altLang="en-US" sz="4000" i="1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54276" name="Slide Number Placeholder 3">
            <a:extLst>
              <a:ext uri="{FF2B5EF4-FFF2-40B4-BE49-F238E27FC236}">
                <a16:creationId xmlns:a16="http://schemas.microsoft.com/office/drawing/2014/main" id="{46834E2C-8F02-4E8B-806E-3DCD7F46CF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1187709-5B11-4799-93D2-2E84535796EB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48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3">
            <a:extLst>
              <a:ext uri="{FF2B5EF4-FFF2-40B4-BE49-F238E27FC236}">
                <a16:creationId xmlns:a16="http://schemas.microsoft.com/office/drawing/2014/main" id="{3C16E6F7-BA4F-4C57-B6A1-3132D73664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0DA9FDC-1CDB-49BF-8149-044402D436F9}" type="slidenum">
              <a:rPr lang="en-US" altLang="en-US" sz="120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49</a:t>
            </a:fld>
            <a:endParaRPr lang="en-US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42658" name="Rectangle 2" hidden="1">
            <a:extLst>
              <a:ext uri="{FF2B5EF4-FFF2-40B4-BE49-F238E27FC236}">
                <a16:creationId xmlns:a16="http://schemas.microsoft.com/office/drawing/2014/main" id="{268A064B-EB9A-4E11-B307-011884257DF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pic>
        <p:nvPicPr>
          <p:cNvPr id="55300" name="Picture 5" descr="C:\Users\Mike Holt\AA Mike's Files\2014 Products\PNGs\Chapter 3 2014 Png Files\310-15B(07)(1) 01.png">
            <a:extLst>
              <a:ext uri="{FF2B5EF4-FFF2-40B4-BE49-F238E27FC236}">
                <a16:creationId xmlns:a16="http://schemas.microsoft.com/office/drawing/2014/main" id="{CF88A9DF-8929-4C39-98B7-73AA61756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9525"/>
            <a:ext cx="9150350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4">
            <a:extLst>
              <a:ext uri="{FF2B5EF4-FFF2-40B4-BE49-F238E27FC236}">
                <a16:creationId xmlns:a16="http://schemas.microsoft.com/office/drawing/2014/main" id="{8BD1F885-803E-4496-A09B-C961D96020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5D09F0A-A8C3-4763-82AA-4FC0FAB4CE88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27363" name="Rectangle 3">
            <a:extLst>
              <a:ext uri="{FF2B5EF4-FFF2-40B4-BE49-F238E27FC236}">
                <a16:creationId xmlns:a16="http://schemas.microsoft.com/office/drawing/2014/main" id="{451D96C0-B125-4394-8640-A09423EDB096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algn="just">
              <a:defRPr/>
            </a:pPr>
            <a:r>
              <a:rPr lang="es-E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Puesto que la iluminación general y receptáculos, los circuitos de pequeños electrodomésticos y lavadero no se cargan al mismo tiempo, un factor de demanda de la tabla 220.42 se permite aplicar a la carga total conectada [220.52].</a:t>
            </a:r>
            <a:endParaRPr lang="en-US" altLang="en-US" sz="4000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94212" name="Rectangle 5">
            <a:extLst>
              <a:ext uri="{FF2B5EF4-FFF2-40B4-BE49-F238E27FC236}">
                <a16:creationId xmlns:a16="http://schemas.microsoft.com/office/drawing/2014/main" id="{D007DD08-378A-4C99-BC56-29E2D0823419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Demanda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carga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alumbrado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general/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receptáculo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[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tabla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220.42]</a:t>
            </a:r>
          </a:p>
        </p:txBody>
      </p:sp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6EE04-195E-49CB-8057-9E714A24E033}"/>
              </a:ext>
            </a:extLst>
          </p:cNvPr>
          <p:cNvSpPr>
            <a:spLocks noGrp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 eaLnBrk="0" hangingPunct="0">
              <a:defRPr/>
            </a:pP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Viviendas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dos o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multifamiliares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[310.15(B)(7)]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575EA-C190-4513-9C5F-1C6C91F6C26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algn="l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s-E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El multiplicador del 83% no se puede aplicar a los conductores de servicio para edificios de dos o varias familias. 
</a:t>
            </a:r>
            <a:endParaRPr lang="en-US" altLang="en-US" sz="4000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56324" name="Slide Number Placeholder 3">
            <a:extLst>
              <a:ext uri="{FF2B5EF4-FFF2-40B4-BE49-F238E27FC236}">
                <a16:creationId xmlns:a16="http://schemas.microsoft.com/office/drawing/2014/main" id="{086C0377-D499-4F60-93FD-21B02DBDF1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77FB1B8-A9AC-4086-974D-A556DACE6C9D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50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3">
            <a:extLst>
              <a:ext uri="{FF2B5EF4-FFF2-40B4-BE49-F238E27FC236}">
                <a16:creationId xmlns:a16="http://schemas.microsoft.com/office/drawing/2014/main" id="{09EA1610-F529-4D60-B53C-0B0DCFD547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BA8BF84-5ABE-465C-9BB0-A94F5CC1A6E3}" type="slidenum">
              <a:rPr lang="en-US" altLang="en-US" sz="120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51</a:t>
            </a:fld>
            <a:endParaRPr lang="en-US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46754" name="Rectangle 2" hidden="1">
            <a:extLst>
              <a:ext uri="{FF2B5EF4-FFF2-40B4-BE49-F238E27FC236}">
                <a16:creationId xmlns:a16="http://schemas.microsoft.com/office/drawing/2014/main" id="{D0B5136E-FF3C-444B-9C47-BD49BC59B9B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pic>
        <p:nvPicPr>
          <p:cNvPr id="57348" name="Picture 5" descr="C:\Users\Mike Holt\AA Mike's Files\2014 Products\PNGs\310-15B(07)(2) 02.png">
            <a:extLst>
              <a:ext uri="{FF2B5EF4-FFF2-40B4-BE49-F238E27FC236}">
                <a16:creationId xmlns:a16="http://schemas.microsoft.com/office/drawing/2014/main" id="{74019D59-16D0-41AB-8EE1-FFFCB5513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ED4C0-3875-4303-BB14-ED607908A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j-ea"/>
            </a:endParaRPr>
          </a:p>
        </p:txBody>
      </p:sp>
      <p:sp>
        <p:nvSpPr>
          <p:cNvPr id="58371" name="Slide Number Placeholder 2">
            <a:extLst>
              <a:ext uri="{FF2B5EF4-FFF2-40B4-BE49-F238E27FC236}">
                <a16:creationId xmlns:a16="http://schemas.microsoft.com/office/drawing/2014/main" id="{DC421963-9225-4F67-80E9-CF51823C2F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81B3B84-B29D-4F63-90AA-7A1C25B8CB53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58372" name="Picture 2" descr="C:\Users\Mike Holt\AA Mike's Files\2014 Products\PNGs\Chapter 3 2014 Png Files\310-15B(07)(2) 01.png">
            <a:extLst>
              <a:ext uri="{FF2B5EF4-FFF2-40B4-BE49-F238E27FC236}">
                <a16:creationId xmlns:a16="http://schemas.microsoft.com/office/drawing/2014/main" id="{195AF94B-5F37-478C-A87A-1ADA2AFB6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CE4D6-9953-403B-A719-FA6D6E168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j-ea"/>
            </a:endParaRPr>
          </a:p>
        </p:txBody>
      </p:sp>
      <p:sp>
        <p:nvSpPr>
          <p:cNvPr id="59395" name="Slide Number Placeholder 2">
            <a:extLst>
              <a:ext uri="{FF2B5EF4-FFF2-40B4-BE49-F238E27FC236}">
                <a16:creationId xmlns:a16="http://schemas.microsoft.com/office/drawing/2014/main" id="{8E55FDEC-958F-4B47-9949-02F611E7A4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346BAA3-7A11-470C-97AF-96D0E805DBED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53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59396" name="Picture 2" descr="C:\Users\Mike Holt\AA Mike's Files\2014 Products\PNGs\Chapter 3 2014 Png Files\310-15B(07)(2) 03.png">
            <a:extLst>
              <a:ext uri="{FF2B5EF4-FFF2-40B4-BE49-F238E27FC236}">
                <a16:creationId xmlns:a16="http://schemas.microsoft.com/office/drawing/2014/main" id="{1E5C98E3-7EB3-47DB-9194-2304694D8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95B49-58BC-4C9A-8DD3-749897345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sp>
        <p:nvSpPr>
          <p:cNvPr id="60419" name="Slide Number Placeholder 2">
            <a:extLst>
              <a:ext uri="{FF2B5EF4-FFF2-40B4-BE49-F238E27FC236}">
                <a16:creationId xmlns:a16="http://schemas.microsoft.com/office/drawing/2014/main" id="{46A7A540-5FAE-47F2-AAC1-E7D28475BD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1216490-C839-4714-A8F9-5C273DA6881C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60420" name="Picture 4" descr="310-15B(07)(3) 02">
            <a:extLst>
              <a:ext uri="{FF2B5EF4-FFF2-40B4-BE49-F238E27FC236}">
                <a16:creationId xmlns:a16="http://schemas.microsoft.com/office/drawing/2014/main" id="{26648048-4C18-412F-AF4C-895AB140754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31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AA655-40EA-4E87-8AE2-C4809DB2DD22}"/>
              </a:ext>
            </a:extLst>
          </p:cNvPr>
          <p:cNvSpPr>
            <a:spLocks noGrp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 eaLnBrk="0" hangingPunct="0">
              <a:defRPr/>
            </a:pP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Alimentadores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monofásicos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del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servicio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trifásico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 [310.15(B)(7)]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4B8B0-AC55-49D6-AF2A-44C89EAB164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algn="l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s-E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El multiplicador del 83% no se puede aplicar a alimentadores de 3 hilos conectados a un sistema trifásico de 120/208V</a:t>
            </a:r>
            <a:r>
              <a:rPr lang="en-U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.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ea typeface="+mn-ea"/>
            </a:endParaRPr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5664BC64-CD1D-4CE7-8324-33A64DB43F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07424F6-6045-437C-B52E-F15FAB25F04A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55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3">
            <a:extLst>
              <a:ext uri="{FF2B5EF4-FFF2-40B4-BE49-F238E27FC236}">
                <a16:creationId xmlns:a16="http://schemas.microsoft.com/office/drawing/2014/main" id="{336EB404-03E6-49F3-83A8-2A3745B6D1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48E0242-A2B3-4CD5-BDCF-A6B073910A0D}" type="slidenum">
              <a:rPr lang="en-US" altLang="en-US" sz="1200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56</a:t>
            </a:fld>
            <a:endParaRPr lang="en-US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49826" name="Rectangle 2" hidden="1">
            <a:extLst>
              <a:ext uri="{FF2B5EF4-FFF2-40B4-BE49-F238E27FC236}">
                <a16:creationId xmlns:a16="http://schemas.microsoft.com/office/drawing/2014/main" id="{6F5CDADA-20D7-4DAF-80AE-EDE1AF2F7E7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sp>
        <p:nvSpPr>
          <p:cNvPr id="62468" name="Rectangle 3" descr="310-15B(07)(2) 05">
            <a:extLst>
              <a:ext uri="{FF2B5EF4-FFF2-40B4-BE49-F238E27FC236}">
                <a16:creationId xmlns:a16="http://schemas.microsoft.com/office/drawing/2014/main" id="{42B081D7-7CAD-4396-86B0-B0D7D36D562C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4763" y="0"/>
            <a:ext cx="9134475" cy="6858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4400">
              <a:latin typeface="Garamond" panose="02020404030301010803" pitchFamily="18" charset="0"/>
            </a:endParaRPr>
          </a:p>
        </p:txBody>
      </p:sp>
    </p:spTree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ED5FB-C29C-4AAC-AF62-4F0E5AE1D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9.7 </a:t>
            </a:r>
            <a:r>
              <a:rPr lang="es-ES" altLang="en-US" dirty="0"/>
              <a:t>Ejemplos de cálculo de carga de método estándar</a:t>
            </a:r>
            <a:endParaRPr lang="en-US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9A805-0912-4924-A4D0-AD7FEBF0E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+mn-ea"/>
            </a:endParaRPr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id="{8794D7C2-0A8E-47CE-BA5E-E39DB5F5FB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977BCBE-C60C-4CAC-8687-B765FF90817C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57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39970-3FFA-47F3-B685-4E15EFE49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09CD2-6115-4365-BCD4-4CFACCC57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65540" name="Slide Number Placeholder 3">
            <a:extLst>
              <a:ext uri="{FF2B5EF4-FFF2-40B4-BE49-F238E27FC236}">
                <a16:creationId xmlns:a16="http://schemas.microsoft.com/office/drawing/2014/main" id="{92FC537F-FD38-4A10-B17C-104CC132BB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AC02BD8-3CC2-480C-9337-0A05C93B3FBC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58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65541" name="Picture 6" descr="C:\Users\Mike Holt\AA Mike's Files\2014 Products\PNGs\220-39 06.png">
            <a:extLst>
              <a:ext uri="{FF2B5EF4-FFF2-40B4-BE49-F238E27FC236}">
                <a16:creationId xmlns:a16="http://schemas.microsoft.com/office/drawing/2014/main" id="{6FFFEF38-EA83-41BE-8C10-CD789C8B8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0"/>
            <a:ext cx="91678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D5D8B-2149-4B5F-8731-FF44BFC01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67328-87F6-44D6-BA5D-28E87E14F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66564" name="Slide Number Placeholder 3">
            <a:extLst>
              <a:ext uri="{FF2B5EF4-FFF2-40B4-BE49-F238E27FC236}">
                <a16:creationId xmlns:a16="http://schemas.microsoft.com/office/drawing/2014/main" id="{937639A4-9F18-43F8-A772-23454182FD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9013163-690E-4382-9790-560821AE3CDA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59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66565" name="Picture 6">
            <a:extLst>
              <a:ext uri="{FF2B5EF4-FFF2-40B4-BE49-F238E27FC236}">
                <a16:creationId xmlns:a16="http://schemas.microsoft.com/office/drawing/2014/main" id="{BE3AB486-8786-4A75-93BE-A739CFF85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37BC6-45CA-46CB-9AB9-7EC7644E5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77332-2E89-4C33-8731-2102EE1C7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CFE680C5-3906-45B1-8C1A-731C8D029C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9583346-6698-4428-9338-ADFB0FD86179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9221" name="Picture 2" descr="C:\Users\Mike Holt\AA Mike's Files\2014 Products\PNGs\Chapter 2 2014 Png Files\220-12 01.png">
            <a:extLst>
              <a:ext uri="{FF2B5EF4-FFF2-40B4-BE49-F238E27FC236}">
                <a16:creationId xmlns:a16="http://schemas.microsoft.com/office/drawing/2014/main" id="{7BF3309E-A185-403F-934C-0D3FB3511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8AB46-52CD-48AF-9E83-01455063D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s-ES" altLang="en-US" dirty="0"/>
              <a:t>Tamaño del conductor de servicio</a:t>
            </a:r>
            <a:br>
              <a:rPr lang="es-ES" altLang="en-US" dirty="0"/>
            </a:br>
            <a:r>
              <a:rPr lang="es-ES" altLang="en-US" dirty="0"/>
              <a:t>Ejemplo 1 </a:t>
            </a:r>
            <a:endParaRPr lang="en-US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A638B-D7E1-4A24-9307-BA88DCC85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Service Rated 150A</a:t>
            </a:r>
          </a:p>
          <a:p>
            <a:pPr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Service Conductors = Service x 83%</a:t>
            </a:r>
          </a:p>
          <a:p>
            <a:pPr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Service Conductors = 150A x 83%</a:t>
            </a:r>
          </a:p>
          <a:p>
            <a:pPr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Service Conductors = 124.5A</a:t>
            </a:r>
          </a:p>
          <a:p>
            <a:pPr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 AWG rated 130A at 75ºC, Table 310.15(B)(16)</a:t>
            </a:r>
          </a:p>
        </p:txBody>
      </p:sp>
      <p:sp>
        <p:nvSpPr>
          <p:cNvPr id="67588" name="Slide Number Placeholder 3">
            <a:extLst>
              <a:ext uri="{FF2B5EF4-FFF2-40B4-BE49-F238E27FC236}">
                <a16:creationId xmlns:a16="http://schemas.microsoft.com/office/drawing/2014/main" id="{0DD7AE2B-4317-47C4-8F38-AC7A9DD775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E10AC21-66DD-4684-A2D7-620878B720CB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60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Number Placeholder 4">
            <a:extLst>
              <a:ext uri="{FF2B5EF4-FFF2-40B4-BE49-F238E27FC236}">
                <a16:creationId xmlns:a16="http://schemas.microsoft.com/office/drawing/2014/main" id="{89280BFA-8392-4A7D-B13A-30D51FD14B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1A5D5D1-628D-4ED5-BB8C-113BEF6E0ADB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61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86755" name="Rectangle 3">
            <a:extLst>
              <a:ext uri="{FF2B5EF4-FFF2-40B4-BE49-F238E27FC236}">
                <a16:creationId xmlns:a16="http://schemas.microsoft.com/office/drawing/2014/main" id="{77520BF5-E231-4EA3-BE4A-B166CD761CF9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algn="just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s-E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 permite el tamaño de los servicios de conformidad con el método OPCIONAL (Parte IV del artículo 220) en lugar del método normalizado (Parte III del artículo 220).
</a:t>
            </a:r>
            <a:endParaRPr lang="en-US" altLang="en-US" sz="4000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146436" name="Rectangle 6">
            <a:extLst>
              <a:ext uri="{FF2B5EF4-FFF2-40B4-BE49-F238E27FC236}">
                <a16:creationId xmlns:a16="http://schemas.microsoft.com/office/drawing/2014/main" id="{87BA0F42-1E19-433D-B7D0-AFB21EC181EA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Parte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B: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cálculos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carga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con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métodos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opcionales</a:t>
            </a:r>
            <a:endParaRPr lang="en-US" altLang="en-US" sz="4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ea typeface="MS PGothic" pitchFamily="34" charset="-128"/>
            </a:endParaRPr>
          </a:p>
        </p:txBody>
      </p:sp>
    </p:spTree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4">
            <a:extLst>
              <a:ext uri="{FF2B5EF4-FFF2-40B4-BE49-F238E27FC236}">
                <a16:creationId xmlns:a16="http://schemas.microsoft.com/office/drawing/2014/main" id="{49B6823A-133B-4220-B7EF-3EE366BF2C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C4C80CC-8801-4069-9D77-C8ACBE3C546F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47459" name="Rectangle 3">
            <a:extLst>
              <a:ext uri="{FF2B5EF4-FFF2-40B4-BE49-F238E27FC236}">
                <a16:creationId xmlns:a16="http://schemas.microsoft.com/office/drawing/2014/main" id="{ED604390-9572-4CE2-A30E-1464EEBC83F8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algn="just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s-E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 pueden utilizar los siguientes pasos para determinar el tamaño del alimentador o del servicio de una unidad habitacional utilizando el método opcional que figura en el artículo 220, parte IV:
</a:t>
            </a:r>
            <a:endParaRPr lang="en-US" altLang="en-US" sz="4000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147460" name="Rectangle 8">
            <a:extLst>
              <a:ext uri="{FF2B5EF4-FFF2-40B4-BE49-F238E27FC236}">
                <a16:creationId xmlns:a16="http://schemas.microsoft.com/office/drawing/2014/main" id="{D53ADC6A-021F-47FE-95E2-51B6B3EC7437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9.8 </a:t>
            </a:r>
            <a:r>
              <a:rPr lang="es-E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Nueva vivienda</a:t>
            </a:r>
            <a:br>
              <a:rPr lang="es-E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</a:br>
            <a:r>
              <a:rPr lang="es-E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Cálculo de carga opcional</a:t>
            </a:r>
            <a:endParaRPr lang="en-US" altLang="en-US" sz="4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ea typeface="MS PGothic" pitchFamily="34" charset="-128"/>
            </a:endParaRPr>
          </a:p>
        </p:txBody>
      </p:sp>
    </p:spTree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4">
            <a:extLst>
              <a:ext uri="{FF2B5EF4-FFF2-40B4-BE49-F238E27FC236}">
                <a16:creationId xmlns:a16="http://schemas.microsoft.com/office/drawing/2014/main" id="{89811BC5-D442-4EF8-8708-168D6B38C8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5184454-2294-4744-A2DD-0DF7B7AC1D55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63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89827" name="Rectangle 3">
            <a:extLst>
              <a:ext uri="{FF2B5EF4-FFF2-40B4-BE49-F238E27FC236}">
                <a16:creationId xmlns:a16="http://schemas.microsoft.com/office/drawing/2014/main" id="{E714915E-13A6-42DE-AF90-B8B16330CD97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algn="just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s-E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100% para los primeros 10 </a:t>
            </a:r>
            <a:r>
              <a:rPr lang="es-E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kVA</a:t>
            </a:r>
            <a:r>
              <a:rPr lang="es-E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, más el 40% del resto de las clasificaciones generales de iluminación, electrodomésticos pequeños, lavandería y placa de identificación de electrodomésticos.
</a:t>
            </a:r>
            <a:endParaRPr lang="en-US" altLang="en-US" sz="4000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10189829" name="Rectangle 5">
            <a:extLst>
              <a:ext uri="{FF2B5EF4-FFF2-40B4-BE49-F238E27FC236}">
                <a16:creationId xmlns:a16="http://schemas.microsoft.com/office/drawing/2014/main" id="{8DB40866-6727-48AA-B078-04ED420E8EEF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Paso 1.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Demanda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cargas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generales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[220.82(B)]</a:t>
            </a:r>
          </a:p>
        </p:txBody>
      </p:sp>
    </p:spTree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4">
            <a:extLst>
              <a:ext uri="{FF2B5EF4-FFF2-40B4-BE49-F238E27FC236}">
                <a16:creationId xmlns:a16="http://schemas.microsoft.com/office/drawing/2014/main" id="{8BB423A5-0A6B-4894-9DBF-96C03F847A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C755668-4D95-4AE4-A693-08BA9E48DDD2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92899" name="Rectangle 3">
            <a:extLst>
              <a:ext uri="{FF2B5EF4-FFF2-40B4-BE49-F238E27FC236}">
                <a16:creationId xmlns:a16="http://schemas.microsoft.com/office/drawing/2014/main" id="{DD3E6D54-F4ED-494A-B3E3-4EDD98073C38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447800"/>
            <a:ext cx="8382000" cy="4678363"/>
          </a:xfrm>
        </p:spPr>
        <p:txBody>
          <a:bodyPr anchor="t"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(1) A/C – 100%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(2)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Bomba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de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calor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– 100%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(3)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Bomba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de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calor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con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calentador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– 100% </a:t>
            </a:r>
            <a:r>
              <a:rPr lang="es-E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de bomba de calor, más el 65% de los calentadores suplementarios</a:t>
            </a:r>
            <a:endParaRPr lang="en-US" altLang="en-US" sz="4000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(4)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Calentador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(no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más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de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tres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) – 65%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(5)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Calentador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(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cuatro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o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más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) – 40%</a:t>
            </a:r>
          </a:p>
        </p:txBody>
      </p:sp>
      <p:sp>
        <p:nvSpPr>
          <p:cNvPr id="10192901" name="Rectangle 5">
            <a:extLst>
              <a:ext uri="{FF2B5EF4-FFF2-40B4-BE49-F238E27FC236}">
                <a16:creationId xmlns:a16="http://schemas.microsoft.com/office/drawing/2014/main" id="{7605A104-CA9E-419B-AF24-00E1E5BE37DE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Paso 2: </a:t>
            </a:r>
            <a:r>
              <a:rPr lang="es-E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El más grande de aire acondicionado frente a la calefacción </a:t>
            </a:r>
            <a:r>
              <a:rPr lang="en-US" alt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[220.82(C)]</a:t>
            </a:r>
          </a:p>
        </p:txBody>
      </p:sp>
    </p:spTree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Number Placeholder 4">
            <a:extLst>
              <a:ext uri="{FF2B5EF4-FFF2-40B4-BE49-F238E27FC236}">
                <a16:creationId xmlns:a16="http://schemas.microsoft.com/office/drawing/2014/main" id="{A3B714C9-153B-4D00-BE8F-20320A15A4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7B21AC6-01C7-4D22-A82D-8966BF924C6C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93923" name="Rectangle 3">
            <a:extLst>
              <a:ext uri="{FF2B5EF4-FFF2-40B4-BE49-F238E27FC236}">
                <a16:creationId xmlns:a16="http://schemas.microsoft.com/office/drawing/2014/main" id="{67E804F0-D13A-4216-B683-8FE6B6AD40E4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algn="just">
              <a:defRPr/>
            </a:pPr>
            <a:r>
              <a:rPr lang="es-E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Para los servicios monofásicos de 120/240V, los conductores de servicio que transportan toda la carga suministrada por el servicio pueden tener un tamaño del 83% de la clasificación del dispositivo de protección contra </a:t>
            </a:r>
            <a:r>
              <a:rPr lang="es-E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sobrecorriente</a:t>
            </a:r>
            <a:r>
              <a:rPr lang="es-E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del servicio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.</a:t>
            </a:r>
          </a:p>
        </p:txBody>
      </p:sp>
      <p:sp>
        <p:nvSpPr>
          <p:cNvPr id="10193925" name="Rectangle 5">
            <a:extLst>
              <a:ext uri="{FF2B5EF4-FFF2-40B4-BE49-F238E27FC236}">
                <a16:creationId xmlns:a16="http://schemas.microsoft.com/office/drawing/2014/main" id="{BE59B982-11FF-4DD4-A46A-BEFFBF03A237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Paso 3: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Tamaño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del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servicio</a:t>
            </a:r>
            <a:endParaRPr lang="en-US" altLang="en-US" sz="4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ea typeface="MS PGothic" pitchFamily="34" charset="-128"/>
            </a:endParaRPr>
          </a:p>
        </p:txBody>
      </p:sp>
    </p:spTree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4">
            <a:extLst>
              <a:ext uri="{FF2B5EF4-FFF2-40B4-BE49-F238E27FC236}">
                <a16:creationId xmlns:a16="http://schemas.microsoft.com/office/drawing/2014/main" id="{08DA4CD0-F78C-4F48-A325-914A2E069D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1D43945-8B49-4CB8-94AA-8100C1045B51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66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51555" name="Rectangle 3">
            <a:extLst>
              <a:ext uri="{FF2B5EF4-FFF2-40B4-BE49-F238E27FC236}">
                <a16:creationId xmlns:a16="http://schemas.microsoft.com/office/drawing/2014/main" id="{9E6F6284-51BE-4CFA-81C3-862C835303C5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s-E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Qué tamaño se requiere para una unidad de vivienda de 1.500 pies cuadrados que contenga:
</a:t>
            </a:r>
            <a:endParaRPr lang="en-US" altLang="en-US" sz="4000" i="1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</a:t>
            </a:r>
          </a:p>
        </p:txBody>
      </p:sp>
      <p:sp>
        <p:nvSpPr>
          <p:cNvPr id="151556" name="Rectangle 5">
            <a:extLst>
              <a:ext uri="{FF2B5EF4-FFF2-40B4-BE49-F238E27FC236}">
                <a16:creationId xmlns:a16="http://schemas.microsoft.com/office/drawing/2014/main" id="{C5088DA2-E8FB-40D0-8235-51357BC4318D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9.9 </a:t>
            </a:r>
            <a:r>
              <a:rPr lang="es-E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Ejemplos opcionales de cálculo de carga</a:t>
            </a:r>
            <a:endParaRPr lang="en-US" altLang="en-US" sz="4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ea typeface="MS PGothic" pitchFamily="34" charset="-128"/>
            </a:endParaRPr>
          </a:p>
        </p:txBody>
      </p:sp>
    </p:spTree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1D554-155B-4843-83F9-D0457BD08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03799-A73F-43A4-A096-9218BB98E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74756" name="Slide Number Placeholder 3">
            <a:extLst>
              <a:ext uri="{FF2B5EF4-FFF2-40B4-BE49-F238E27FC236}">
                <a16:creationId xmlns:a16="http://schemas.microsoft.com/office/drawing/2014/main" id="{C1F6E64B-119B-4C2C-949D-ED90210411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106C05A-0B7C-47FB-B992-A568FB2AFBFD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74757" name="Picture 2" descr="C:\Users\Mike Holt\AA Mike's Files\2014 Products\PNGs\Chapter 2 2014 Png Files\220-82 03.png">
            <a:extLst>
              <a:ext uri="{FF2B5EF4-FFF2-40B4-BE49-F238E27FC236}">
                <a16:creationId xmlns:a16="http://schemas.microsoft.com/office/drawing/2014/main" id="{A884EA69-DB97-43AA-8943-4D9417CB9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12700"/>
            <a:ext cx="9110662" cy="681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D3774-398A-4B9B-BB92-577973C39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092D1-DF4C-4F35-9045-3ED00066F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75780" name="Slide Number Placeholder 3">
            <a:extLst>
              <a:ext uri="{FF2B5EF4-FFF2-40B4-BE49-F238E27FC236}">
                <a16:creationId xmlns:a16="http://schemas.microsoft.com/office/drawing/2014/main" id="{4DE6B09B-337B-43F9-A396-4266919CAB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BC6091A-6F48-45B5-ACC4-35A335A34AE7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68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75781" name="Picture 6">
            <a:extLst>
              <a:ext uri="{FF2B5EF4-FFF2-40B4-BE49-F238E27FC236}">
                <a16:creationId xmlns:a16="http://schemas.microsoft.com/office/drawing/2014/main" id="{37F22FF4-4ADB-4A90-ACE5-F05CF05DF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7848600" cy="690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4">
            <a:extLst>
              <a:ext uri="{FF2B5EF4-FFF2-40B4-BE49-F238E27FC236}">
                <a16:creationId xmlns:a16="http://schemas.microsoft.com/office/drawing/2014/main" id="{9123257F-9F82-445B-8EC3-93533AD014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BFBCE7F-7EF5-477D-88C0-1E5F9F90D514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69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99043" name="Rectangle 3">
            <a:extLst>
              <a:ext uri="{FF2B5EF4-FFF2-40B4-BE49-F238E27FC236}">
                <a16:creationId xmlns:a16="http://schemas.microsoft.com/office/drawing/2014/main" id="{74097087-0483-4400-9C99-0CAD992A8DB2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Carga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total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calculada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= 24,800 VA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	I = VA/E, I = 24,800 VA/240V, 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	I = 103A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Tamaño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del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servicio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110A x 0.83 = 91A, 3 AWG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Clasificada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100A at 75ºC,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Tabla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310.15(B)(16)</a:t>
            </a:r>
          </a:p>
        </p:txBody>
      </p:sp>
      <p:sp>
        <p:nvSpPr>
          <p:cNvPr id="10199045" name="Rectangle 5">
            <a:extLst>
              <a:ext uri="{FF2B5EF4-FFF2-40B4-BE49-F238E27FC236}">
                <a16:creationId xmlns:a16="http://schemas.microsoft.com/office/drawing/2014/main" id="{23D9F39C-8365-464C-A1E3-7ED1C1C01381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Paso 3: </a:t>
            </a:r>
            <a:r>
              <a:rPr lang="es-E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Tamaño del conductor de servicio</a:t>
            </a:r>
            <a:endParaRPr lang="en-US" altLang="en-US" sz="4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ea typeface="MS PGothic" pitchFamily="34" charset="-128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A7B43-E46D-4FBB-A8A8-094199BCE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BCE2D-4A9E-442D-9F82-9FCD855C3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E7545A13-9E42-4393-9214-DB3ABB3776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D60365F-CAD0-4DBC-9C70-226F01C03BB2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10245" name="Picture 5" descr="220-52 02">
            <a:extLst>
              <a:ext uri="{FF2B5EF4-FFF2-40B4-BE49-F238E27FC236}">
                <a16:creationId xmlns:a16="http://schemas.microsoft.com/office/drawing/2014/main" id="{8969D47A-63E6-47D2-ADEF-87A67F74800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F2885-2D1A-4914-B847-BC7C6F67F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B5A1C-9056-4E42-8A29-E1F1C3E10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77828" name="Slide Number Placeholder 3">
            <a:extLst>
              <a:ext uri="{FF2B5EF4-FFF2-40B4-BE49-F238E27FC236}">
                <a16:creationId xmlns:a16="http://schemas.microsoft.com/office/drawing/2014/main" id="{1FF32874-3F83-4053-A58E-B562098066D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6E1525E-CB58-44D4-9F52-C6634BA2D4B0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70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77829" name="Picture 6" descr="C:\Users\Mike Holt\AA Mike's Files\2014 Products\PNGs\310-15B(07)(1) 06.png">
            <a:extLst>
              <a:ext uri="{FF2B5EF4-FFF2-40B4-BE49-F238E27FC236}">
                <a16:creationId xmlns:a16="http://schemas.microsoft.com/office/drawing/2014/main" id="{77ABF067-5712-4168-97E5-276E2B32D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AEA89-CF20-4B27-B457-792B36727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9.10 Vivienda </a:t>
            </a:r>
            <a:r>
              <a:rPr lang="en-US" altLang="en-US" dirty="0" err="1"/>
              <a:t>existente</a:t>
            </a:r>
            <a:br>
              <a:rPr lang="en-US" altLang="en-US" dirty="0"/>
            </a:br>
            <a:r>
              <a:rPr lang="en-US" altLang="en-US" dirty="0" err="1"/>
              <a:t>Cálculo</a:t>
            </a:r>
            <a:r>
              <a:rPr lang="en-US" altLang="en-US" dirty="0"/>
              <a:t> de </a:t>
            </a:r>
            <a:r>
              <a:rPr lang="en-US" altLang="en-US" dirty="0" err="1"/>
              <a:t>carga</a:t>
            </a:r>
            <a:r>
              <a:rPr lang="en-US" altLang="en-US" dirty="0"/>
              <a:t> </a:t>
            </a:r>
            <a:r>
              <a:rPr lang="en-US" altLang="en-US" dirty="0" err="1"/>
              <a:t>opcional</a:t>
            </a:r>
            <a:endParaRPr lang="en-US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DB512-501B-4462-8DB7-8DB06E96D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defRPr/>
            </a:pPr>
            <a:r>
              <a:rPr lang="es-ES" dirty="0">
                <a:ea typeface="+mn-ea"/>
              </a:rPr>
              <a:t>100% para los primeros 8 </a:t>
            </a:r>
            <a:r>
              <a:rPr lang="es-ES" dirty="0" err="1">
                <a:ea typeface="+mn-ea"/>
              </a:rPr>
              <a:t>kVA</a:t>
            </a:r>
            <a:r>
              <a:rPr lang="es-ES" dirty="0">
                <a:ea typeface="+mn-ea"/>
              </a:rPr>
              <a:t>, más el 40% del resto de las clasificaciones generales de iluminación, electrodomésticos pequeños, lavandería y placa de identificación del electrodoméstico, además de la mayor entre aire acondicionado y calefacción.
</a:t>
            </a:r>
            <a:endParaRPr lang="en-US" dirty="0">
              <a:ea typeface="+mn-ea"/>
            </a:endParaRPr>
          </a:p>
        </p:txBody>
      </p:sp>
      <p:sp>
        <p:nvSpPr>
          <p:cNvPr id="78852" name="Slide Number Placeholder 3">
            <a:extLst>
              <a:ext uri="{FF2B5EF4-FFF2-40B4-BE49-F238E27FC236}">
                <a16:creationId xmlns:a16="http://schemas.microsoft.com/office/drawing/2014/main" id="{B4AC8B53-EEA8-4974-AC07-A8FF5CF636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FCF83A9-AFD4-4703-B4AE-37286D99B38E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71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Number Placeholder 4">
            <a:extLst>
              <a:ext uri="{FF2B5EF4-FFF2-40B4-BE49-F238E27FC236}">
                <a16:creationId xmlns:a16="http://schemas.microsoft.com/office/drawing/2014/main" id="{11D566AE-D3B9-4C82-8912-82F748E82F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74D5318-918D-4D9C-946D-85CB9EC444CA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51555" name="Rectangle 3">
            <a:extLst>
              <a:ext uri="{FF2B5EF4-FFF2-40B4-BE49-F238E27FC236}">
                <a16:creationId xmlns:a16="http://schemas.microsoft.com/office/drawing/2014/main" id="{DC44545A-4339-4D0E-A9E9-766351C0F25C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What size service is required for an existing 1,500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sq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ft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dwelling unit containing: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US" altLang="en-US" sz="4000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</a:t>
            </a:r>
          </a:p>
        </p:txBody>
      </p:sp>
      <p:sp>
        <p:nvSpPr>
          <p:cNvPr id="151556" name="Rectangle 5">
            <a:extLst>
              <a:ext uri="{FF2B5EF4-FFF2-40B4-BE49-F238E27FC236}">
                <a16:creationId xmlns:a16="http://schemas.microsoft.com/office/drawing/2014/main" id="{17B1587F-797C-4A6E-880D-A38F197F016B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9.11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Ejemplo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cálculo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carga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opcional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vivienda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existente</a:t>
            </a:r>
            <a:endParaRPr lang="en-US" altLang="en-US" sz="4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ea typeface="MS PGothic" pitchFamily="34" charset="-128"/>
            </a:endParaRPr>
          </a:p>
        </p:txBody>
      </p:sp>
    </p:spTree>
  </p:cSld>
  <p:clrMapOvr>
    <a:masterClrMapping/>
  </p:clrMapOvr>
  <p:transition spd="med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3" descr="C:\Users\Mike Holt\AA Mike's Files\2014 Products\PNGs\220-83 02.png">
            <a:extLst>
              <a:ext uri="{FF2B5EF4-FFF2-40B4-BE49-F238E27FC236}">
                <a16:creationId xmlns:a16="http://schemas.microsoft.com/office/drawing/2014/main" id="{B14463A0-EC6E-4481-8208-EEC8BD5F9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17463"/>
            <a:ext cx="9136062" cy="683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A55AA-0D2A-4617-9470-552F644E0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4FBF0-6219-4DDF-9FD6-A79B3CC95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81924" name="Slide Number Placeholder 3">
            <a:extLst>
              <a:ext uri="{FF2B5EF4-FFF2-40B4-BE49-F238E27FC236}">
                <a16:creationId xmlns:a16="http://schemas.microsoft.com/office/drawing/2014/main" id="{C9FDB86B-BFA8-43D6-863E-CF43376C9E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353FA30-D829-46D6-AD5C-8BD41F8F31B8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81925" name="Picture 2">
            <a:extLst>
              <a:ext uri="{FF2B5EF4-FFF2-40B4-BE49-F238E27FC236}">
                <a16:creationId xmlns:a16="http://schemas.microsoft.com/office/drawing/2014/main" id="{FDDABA15-FA03-4F13-8A6D-E62DDBFCA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7391400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ransition spd="med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Number Placeholder 4">
            <a:extLst>
              <a:ext uri="{FF2B5EF4-FFF2-40B4-BE49-F238E27FC236}">
                <a16:creationId xmlns:a16="http://schemas.microsoft.com/office/drawing/2014/main" id="{4F1DE800-134E-4376-8E99-7F7F0EDA26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1244F02-266C-4950-A3A3-4E2F159A9521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99043" name="Rectangle 3">
            <a:extLst>
              <a:ext uri="{FF2B5EF4-FFF2-40B4-BE49-F238E27FC236}">
                <a16:creationId xmlns:a16="http://schemas.microsoft.com/office/drawing/2014/main" id="{7AA1A715-BA5D-4EBF-8CCB-A93F708A08BB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Carga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total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calculada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		26,400 VA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	I = VA/E, I = 26,400 VA/240V, 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	I = 110A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Tamaño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del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servicio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110A x 0.83 = 91A, 3 AWG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Clasificada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100A at 75ºC, </a:t>
            </a:r>
            <a:r>
              <a:rPr lang="en-US" altLang="en-US" sz="4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Tabla</a:t>
            </a: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310.15(B)(16)</a:t>
            </a:r>
          </a:p>
        </p:txBody>
      </p:sp>
      <p:sp>
        <p:nvSpPr>
          <p:cNvPr id="10199045" name="Rectangle 5">
            <a:extLst>
              <a:ext uri="{FF2B5EF4-FFF2-40B4-BE49-F238E27FC236}">
                <a16:creationId xmlns:a16="http://schemas.microsoft.com/office/drawing/2014/main" id="{733AC1C1-1704-440E-8D5B-E36C31C11ABF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Paso 3: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Tamaño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del conductor</a:t>
            </a:r>
          </a:p>
        </p:txBody>
      </p:sp>
    </p:spTree>
  </p:cSld>
  <p:clrMapOvr>
    <a:masterClrMapping/>
  </p:clrMapOvr>
  <p:transition spd="med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226B7-1BAC-427B-BF10-83A82E378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91195-6DF3-40D1-A1CF-62AAE25A7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83972" name="Slide Number Placeholder 3">
            <a:extLst>
              <a:ext uri="{FF2B5EF4-FFF2-40B4-BE49-F238E27FC236}">
                <a16:creationId xmlns:a16="http://schemas.microsoft.com/office/drawing/2014/main" id="{37B2E5C3-8EDA-4FE6-BA8B-D022696D94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0B1B42E-7FCE-48BC-866C-F22001E730A1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76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83973" name="Picture 6" descr="C:\Users\Mike Holt\AA Mike's Files\2014 Products\PNGs\310-15B(07)(1) 06.png">
            <a:extLst>
              <a:ext uri="{FF2B5EF4-FFF2-40B4-BE49-F238E27FC236}">
                <a16:creationId xmlns:a16="http://schemas.microsoft.com/office/drawing/2014/main" id="{9EF6FD0B-D8CC-459D-BA31-F64B02AB2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0"/>
            <a:ext cx="9151938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Number Placeholder 4">
            <a:extLst>
              <a:ext uri="{FF2B5EF4-FFF2-40B4-BE49-F238E27FC236}">
                <a16:creationId xmlns:a16="http://schemas.microsoft.com/office/drawing/2014/main" id="{9D338194-DED3-4D63-8BDE-2F36B2280E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1DC3EDB-FE49-4FC5-9570-6CAC4F8D6AF6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3B7E4F12-FE68-4587-9C1E-D02726AC31CB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ea typeface="+mn-ea"/>
            </a:endParaRPr>
          </a:p>
        </p:txBody>
      </p:sp>
      <p:sp>
        <p:nvSpPr>
          <p:cNvPr id="10205189" name="Rectangle 5">
            <a:extLst>
              <a:ext uri="{FF2B5EF4-FFF2-40B4-BE49-F238E27FC236}">
                <a16:creationId xmlns:a16="http://schemas.microsoft.com/office/drawing/2014/main" id="{6F3EE920-8A1A-4430-ADA1-475C22F4CE95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Parte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C—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Cálculos</a:t>
            </a:r>
            <a:r>
              <a:rPr lang="en-US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 del </a:t>
            </a:r>
            <a:r>
              <a:rPr lang="en-US" alt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neutro</a:t>
            </a:r>
            <a:endParaRPr lang="en-US" altLang="en-US" sz="4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ea typeface="MS PGothic" pitchFamily="34" charset="-128"/>
            </a:endParaRPr>
          </a:p>
        </p:txBody>
      </p:sp>
    </p:spTree>
  </p:cSld>
  <p:clrMapOvr>
    <a:masterClrMapping/>
  </p:clrMapOvr>
  <p:transition spd="med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Number Placeholder 4">
            <a:extLst>
              <a:ext uri="{FF2B5EF4-FFF2-40B4-BE49-F238E27FC236}">
                <a16:creationId xmlns:a16="http://schemas.microsoft.com/office/drawing/2014/main" id="{F12AB4E3-B117-4CBC-B036-A80D4C110F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C14C124-66B1-443D-9330-8CEC4E3266DE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78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C8363020-D418-40CD-9589-8C9B351D61E6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en-US" sz="4800" dirty="0">
              <a:latin typeface="Arial Narrow" panose="020B0606020202030204" pitchFamily="34" charset="0"/>
              <a:ea typeface="+mn-ea"/>
            </a:endParaRPr>
          </a:p>
        </p:txBody>
      </p:sp>
      <p:sp>
        <p:nvSpPr>
          <p:cNvPr id="10205189" name="Rectangle 5">
            <a:extLst>
              <a:ext uri="{FF2B5EF4-FFF2-40B4-BE49-F238E27FC236}">
                <a16:creationId xmlns:a16="http://schemas.microsoft.com/office/drawing/2014/main" id="{9A1E73D5-5DAF-4113-AA15-B555092276D4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9.12 </a:t>
            </a:r>
            <a:r>
              <a:rPr 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Cálculos</a:t>
            </a:r>
            <a:r>
              <a:rPr 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Neutros</a:t>
            </a:r>
            <a:r>
              <a:rPr 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en</a:t>
            </a:r>
            <a:r>
              <a:rPr 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Secadores</a:t>
            </a:r>
            <a:r>
              <a:rPr 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y </a:t>
            </a:r>
            <a:r>
              <a:rPr lang="en-US" sz="4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Equipos</a:t>
            </a:r>
            <a:r>
              <a:rPr 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de Cocina</a:t>
            </a:r>
            <a:endParaRPr lang="en-US" altLang="en-US" sz="4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ransition spd="med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C8A12-C474-41DC-A7F4-3EBCAC0F5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>
                <a:effectLst/>
              </a:rPr>
              <a:t>Demanda</a:t>
            </a:r>
            <a:r>
              <a:rPr lang="en-US" dirty="0">
                <a:effectLst/>
              </a:rPr>
              <a:t> de </a:t>
            </a:r>
            <a:r>
              <a:rPr lang="en-US" dirty="0" err="1">
                <a:effectLst/>
              </a:rPr>
              <a:t>Carga</a:t>
            </a:r>
            <a:r>
              <a:rPr lang="en-US" dirty="0">
                <a:effectLst/>
              </a:rPr>
              <a:t> del </a:t>
            </a:r>
            <a:r>
              <a:rPr lang="en-US" dirty="0" err="1">
                <a:effectLst/>
              </a:rPr>
              <a:t>Neutro</a:t>
            </a:r>
            <a:r>
              <a:rPr lang="en-US" dirty="0">
                <a:effectLst/>
              </a:rPr>
              <a:t> </a:t>
            </a:r>
            <a:r>
              <a:rPr lang="en-US" dirty="0">
                <a:effectLst/>
                <a:ea typeface="+mj-ea"/>
              </a:rPr>
              <a:t>de una </a:t>
            </a:r>
            <a:r>
              <a:rPr lang="en-US" dirty="0" err="1">
                <a:effectLst/>
                <a:ea typeface="+mj-ea"/>
              </a:rPr>
              <a:t>secadora</a:t>
            </a:r>
            <a:r>
              <a:rPr lang="en-US" dirty="0">
                <a:effectLst/>
                <a:ea typeface="+mj-ea"/>
              </a:rPr>
              <a:t> [220.61(B)(1)]</a:t>
            </a:r>
            <a:endParaRPr lang="en-US" dirty="0">
              <a:ea typeface="+mj-ea"/>
            </a:endParaRPr>
          </a:p>
        </p:txBody>
      </p:sp>
      <p:sp>
        <p:nvSpPr>
          <p:cNvPr id="87043" name="Content Placeholder 2">
            <a:extLst>
              <a:ext uri="{FF2B5EF4-FFF2-40B4-BE49-F238E27FC236}">
                <a16:creationId xmlns:a16="http://schemas.microsoft.com/office/drawing/2014/main" id="{147236D5-C97F-4277-AAFE-C2EF05D850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/>
            <a:r>
              <a:rPr lang="es-ES" altLang="en-US" dirty="0">
                <a:effectLst/>
              </a:rPr>
              <a:t>La demanda de carga del Neutro de una secadora, se calcula con el 70 por ciento de la demanda de carga determinada por 220,54.</a:t>
            </a:r>
            <a:endParaRPr lang="en-US" altLang="en-US" dirty="0">
              <a:effectLst/>
            </a:endParaRPr>
          </a:p>
        </p:txBody>
      </p:sp>
      <p:sp>
        <p:nvSpPr>
          <p:cNvPr id="87044" name="Slide Number Placeholder 3">
            <a:extLst>
              <a:ext uri="{FF2B5EF4-FFF2-40B4-BE49-F238E27FC236}">
                <a16:creationId xmlns:a16="http://schemas.microsoft.com/office/drawing/2014/main" id="{96E9DDA2-03BE-418E-BA6F-FDEFFAFB7A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023B4C-0E2E-4380-AA84-6B87CAFC8C70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79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110-15 01">
            <a:extLst>
              <a:ext uri="{FF2B5EF4-FFF2-40B4-BE49-F238E27FC236}">
                <a16:creationId xmlns:a16="http://schemas.microsoft.com/office/drawing/2014/main" id="{E80986BB-3473-46EC-8D4D-B1B68A0E9DA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>
            <a:extLst>
              <a:ext uri="{FF2B5EF4-FFF2-40B4-BE49-F238E27FC236}">
                <a16:creationId xmlns:a16="http://schemas.microsoft.com/office/drawing/2014/main" id="{08CFBA44-A96D-4A82-A83B-3A01B060F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ffectLst/>
              </a:rPr>
              <a:t>Demanda</a:t>
            </a:r>
            <a:r>
              <a:rPr lang="en-US" dirty="0">
                <a:effectLst/>
              </a:rPr>
              <a:t> de </a:t>
            </a:r>
            <a:r>
              <a:rPr lang="en-US" dirty="0" err="1">
                <a:effectLst/>
              </a:rPr>
              <a:t>Carga</a:t>
            </a:r>
            <a:r>
              <a:rPr lang="en-US" dirty="0">
                <a:effectLst/>
              </a:rPr>
              <a:t> del </a:t>
            </a:r>
            <a:r>
              <a:rPr lang="en-US" dirty="0" err="1">
                <a:effectLst/>
              </a:rPr>
              <a:t>Neutro</a:t>
            </a:r>
            <a:r>
              <a:rPr lang="en-US" dirty="0">
                <a:effectLst/>
              </a:rPr>
              <a:t> de una </a:t>
            </a:r>
            <a:r>
              <a:rPr lang="en-US" dirty="0" err="1">
                <a:effectLst/>
              </a:rPr>
              <a:t>secadora</a:t>
            </a:r>
            <a:r>
              <a:rPr lang="en-US" altLang="en-US" dirty="0">
                <a:effectLst/>
              </a:rPr>
              <a:t>[220.61(B)(1)]</a:t>
            </a:r>
          </a:p>
        </p:txBody>
      </p:sp>
      <p:sp>
        <p:nvSpPr>
          <p:cNvPr id="88067" name="Content Placeholder 2">
            <a:extLst>
              <a:ext uri="{FF2B5EF4-FFF2-40B4-BE49-F238E27FC236}">
                <a16:creationId xmlns:a16="http://schemas.microsoft.com/office/drawing/2014/main" id="{D9868D54-0B3B-4FE4-9D97-859F4403C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600" i="1" dirty="0" err="1">
                <a:effectLst/>
              </a:rPr>
              <a:t>Pregunta</a:t>
            </a:r>
            <a:r>
              <a:rPr lang="en-US" altLang="en-US" sz="3600" i="1" dirty="0">
                <a:effectLst/>
              </a:rPr>
              <a:t>: </a:t>
            </a:r>
            <a:r>
              <a:rPr lang="es-ES" altLang="en-US" sz="3600" i="1" dirty="0">
                <a:effectLst/>
              </a:rPr>
              <a:t>¿Cuál es la carga del neutro para una secadora de 5,5 kW?</a:t>
            </a:r>
            <a:endParaRPr lang="en-US" altLang="en-US" sz="3600" i="1" dirty="0">
              <a:effectLst/>
            </a:endParaRPr>
          </a:p>
          <a:p>
            <a:r>
              <a:rPr lang="en-US" altLang="en-US" sz="3600" i="1" dirty="0" err="1">
                <a:effectLst/>
              </a:rPr>
              <a:t>Demanda</a:t>
            </a:r>
            <a:r>
              <a:rPr lang="en-US" altLang="en-US" sz="3600" i="1" dirty="0">
                <a:effectLst/>
              </a:rPr>
              <a:t> de </a:t>
            </a:r>
            <a:r>
              <a:rPr lang="en-US" altLang="en-US" sz="3600" i="1" dirty="0" err="1">
                <a:effectLst/>
              </a:rPr>
              <a:t>Carga</a:t>
            </a:r>
            <a:r>
              <a:rPr lang="en-US" altLang="en-US" sz="3600" i="1" dirty="0">
                <a:effectLst/>
              </a:rPr>
              <a:t> de la </a:t>
            </a:r>
            <a:r>
              <a:rPr lang="en-US" altLang="en-US" sz="3600" i="1" dirty="0" err="1">
                <a:effectLst/>
              </a:rPr>
              <a:t>sewcadora</a:t>
            </a:r>
            <a:r>
              <a:rPr lang="en-US" altLang="en-US" sz="3600" i="1" dirty="0">
                <a:effectLst/>
              </a:rPr>
              <a:t> = 5.5 kW [220.54]</a:t>
            </a:r>
          </a:p>
          <a:p>
            <a:r>
              <a:rPr lang="en-US" altLang="en-US" sz="3600" i="1" dirty="0" err="1">
                <a:effectLst/>
              </a:rPr>
              <a:t>Demanda</a:t>
            </a:r>
            <a:r>
              <a:rPr lang="en-US" altLang="en-US" sz="3600" i="1" dirty="0">
                <a:effectLst/>
              </a:rPr>
              <a:t> de </a:t>
            </a:r>
            <a:r>
              <a:rPr lang="en-US" altLang="en-US" sz="3600" i="1" dirty="0" err="1">
                <a:effectLst/>
              </a:rPr>
              <a:t>Carga</a:t>
            </a:r>
            <a:r>
              <a:rPr lang="en-US" altLang="en-US" sz="3600" i="1" dirty="0">
                <a:effectLst/>
              </a:rPr>
              <a:t> del </a:t>
            </a:r>
            <a:r>
              <a:rPr lang="en-US" altLang="en-US" sz="3600" i="1" dirty="0" err="1">
                <a:effectLst/>
              </a:rPr>
              <a:t>neutro</a:t>
            </a:r>
            <a:r>
              <a:rPr lang="en-US" altLang="en-US" sz="3600" i="1" dirty="0">
                <a:effectLst/>
              </a:rPr>
              <a:t>= 5.5 kW x 0.70</a:t>
            </a:r>
          </a:p>
          <a:p>
            <a:r>
              <a:rPr lang="en-US" altLang="en-US" sz="3600" i="1" dirty="0" err="1">
                <a:effectLst/>
              </a:rPr>
              <a:t>Demanda</a:t>
            </a:r>
            <a:r>
              <a:rPr lang="en-US" altLang="en-US" sz="3600" i="1" dirty="0">
                <a:effectLst/>
              </a:rPr>
              <a:t> de </a:t>
            </a:r>
            <a:r>
              <a:rPr lang="en-US" altLang="en-US" sz="3600" i="1" dirty="0" err="1">
                <a:effectLst/>
              </a:rPr>
              <a:t>Carga</a:t>
            </a:r>
            <a:r>
              <a:rPr lang="en-US" altLang="en-US" sz="3600" i="1" dirty="0">
                <a:effectLst/>
              </a:rPr>
              <a:t> del </a:t>
            </a:r>
            <a:r>
              <a:rPr lang="en-US" altLang="en-US" sz="3600" i="1" dirty="0" err="1">
                <a:effectLst/>
              </a:rPr>
              <a:t>neutro</a:t>
            </a:r>
            <a:r>
              <a:rPr lang="en-US" altLang="en-US" sz="3600" i="1" dirty="0">
                <a:effectLst/>
              </a:rPr>
              <a:t> = 3.85 kW</a:t>
            </a:r>
          </a:p>
        </p:txBody>
      </p:sp>
      <p:sp>
        <p:nvSpPr>
          <p:cNvPr id="88068" name="Slide Number Placeholder 3">
            <a:extLst>
              <a:ext uri="{FF2B5EF4-FFF2-40B4-BE49-F238E27FC236}">
                <a16:creationId xmlns:a16="http://schemas.microsoft.com/office/drawing/2014/main" id="{871E9C82-7DF9-4E30-9E67-506F6FF489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B9D6F72-F744-4E7E-8594-B20A6146A615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80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>
            <a:extLst>
              <a:ext uri="{FF2B5EF4-FFF2-40B4-BE49-F238E27FC236}">
                <a16:creationId xmlns:a16="http://schemas.microsoft.com/office/drawing/2014/main" id="{3A4FC318-4756-4A6D-A610-DAF5C5D28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ffectLst/>
              </a:rPr>
              <a:t>Demanda</a:t>
            </a:r>
            <a:r>
              <a:rPr lang="en-US" dirty="0">
                <a:effectLst/>
              </a:rPr>
              <a:t> de </a:t>
            </a:r>
            <a:r>
              <a:rPr lang="en-US" dirty="0" err="1">
                <a:effectLst/>
              </a:rPr>
              <a:t>Carga</a:t>
            </a:r>
            <a:r>
              <a:rPr lang="en-US" dirty="0">
                <a:effectLst/>
              </a:rPr>
              <a:t> del </a:t>
            </a:r>
            <a:r>
              <a:rPr lang="en-US" dirty="0" err="1">
                <a:effectLst/>
              </a:rPr>
              <a:t>Neutro</a:t>
            </a:r>
            <a:r>
              <a:rPr lang="en-US" dirty="0">
                <a:effectLst/>
              </a:rPr>
              <a:t> de un </a:t>
            </a:r>
            <a:r>
              <a:rPr lang="en-US" altLang="en-US" dirty="0" err="1">
                <a:effectLst/>
              </a:rPr>
              <a:t>Equipo</a:t>
            </a:r>
            <a:r>
              <a:rPr lang="en-US" altLang="en-US" dirty="0">
                <a:effectLst/>
              </a:rPr>
              <a:t> de Cocina [220.61(B)(1)]</a:t>
            </a:r>
          </a:p>
        </p:txBody>
      </p:sp>
      <p:sp>
        <p:nvSpPr>
          <p:cNvPr id="89091" name="Content Placeholder 2">
            <a:extLst>
              <a:ext uri="{FF2B5EF4-FFF2-40B4-BE49-F238E27FC236}">
                <a16:creationId xmlns:a16="http://schemas.microsoft.com/office/drawing/2014/main" id="{F50623EC-29CB-42A7-BAA0-732E7691A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/>
            <a:r>
              <a:rPr lang="es-ES" altLang="en-US" dirty="0">
                <a:effectLst/>
              </a:rPr>
              <a:t>La demanda de carga los equipos de cocina domésticos, se calcula en el 70 por ciento de la demanda de carga determinada por 220.55.
</a:t>
            </a:r>
            <a:endParaRPr lang="en-US" altLang="en-US" i="1" dirty="0">
              <a:effectLst/>
            </a:endParaRPr>
          </a:p>
        </p:txBody>
      </p:sp>
      <p:sp>
        <p:nvSpPr>
          <p:cNvPr id="89092" name="Slide Number Placeholder 3">
            <a:extLst>
              <a:ext uri="{FF2B5EF4-FFF2-40B4-BE49-F238E27FC236}">
                <a16:creationId xmlns:a16="http://schemas.microsoft.com/office/drawing/2014/main" id="{8499AC7D-8DC3-49FD-9817-33D399F4BF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14DD83A-2525-4566-8EA2-CA1D69E311B9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81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E0E70-D298-4647-AA98-2B5552F7B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>
                <a:effectLst/>
              </a:rPr>
              <a:t>Demanda</a:t>
            </a:r>
            <a:r>
              <a:rPr lang="en-US" dirty="0">
                <a:effectLst/>
              </a:rPr>
              <a:t> de </a:t>
            </a:r>
            <a:r>
              <a:rPr lang="en-US" dirty="0" err="1">
                <a:effectLst/>
              </a:rPr>
              <a:t>Carga</a:t>
            </a:r>
            <a:r>
              <a:rPr lang="en-US" dirty="0">
                <a:effectLst/>
              </a:rPr>
              <a:t> del </a:t>
            </a:r>
            <a:r>
              <a:rPr lang="en-US" dirty="0" err="1">
                <a:effectLst/>
              </a:rPr>
              <a:t>Neutro</a:t>
            </a:r>
            <a:r>
              <a:rPr lang="en-US" dirty="0">
                <a:effectLst/>
              </a:rPr>
              <a:t> de un </a:t>
            </a:r>
            <a:r>
              <a:rPr lang="en-US" altLang="en-US" dirty="0" err="1">
                <a:effectLst/>
              </a:rPr>
              <a:t>Equipo</a:t>
            </a:r>
            <a:r>
              <a:rPr lang="en-US" altLang="en-US" dirty="0">
                <a:effectLst/>
              </a:rPr>
              <a:t> de Cocina </a:t>
            </a:r>
            <a:r>
              <a:rPr lang="en-US" dirty="0">
                <a:effectLst/>
                <a:ea typeface="+mj-ea"/>
              </a:rPr>
              <a:t>[220.61(B)(1)]</a:t>
            </a:r>
            <a:endParaRPr lang="en-US" dirty="0">
              <a:ea typeface="+mj-ea"/>
            </a:endParaRPr>
          </a:p>
        </p:txBody>
      </p:sp>
      <p:sp>
        <p:nvSpPr>
          <p:cNvPr id="90115" name="Content Placeholder 2">
            <a:extLst>
              <a:ext uri="{FF2B5EF4-FFF2-40B4-BE49-F238E27FC236}">
                <a16:creationId xmlns:a16="http://schemas.microsoft.com/office/drawing/2014/main" id="{25FCB71B-CAEF-4DF2-8F0D-C51DD4E06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76400"/>
            <a:ext cx="8382000" cy="4449763"/>
          </a:xfrm>
        </p:spPr>
        <p:txBody>
          <a:bodyPr/>
          <a:lstStyle/>
          <a:p>
            <a:pPr marL="0" indent="0"/>
            <a:r>
              <a:rPr lang="es-ES" altLang="en-US" i="1" dirty="0">
                <a:effectLst/>
              </a:rPr>
              <a:t>¿</a:t>
            </a:r>
            <a:r>
              <a:rPr lang="es-ES" altLang="en-US" sz="3600" i="1" dirty="0">
                <a:effectLst/>
              </a:rPr>
              <a:t>Cuál es la </a:t>
            </a:r>
            <a:r>
              <a:rPr lang="en-US" sz="3600" dirty="0" err="1">
                <a:effectLst/>
              </a:rPr>
              <a:t>Demanda</a:t>
            </a:r>
            <a:r>
              <a:rPr lang="en-US" sz="3600" dirty="0">
                <a:effectLst/>
              </a:rPr>
              <a:t> de </a:t>
            </a:r>
            <a:r>
              <a:rPr lang="en-US" sz="3600" dirty="0" err="1">
                <a:effectLst/>
              </a:rPr>
              <a:t>Carga</a:t>
            </a:r>
            <a:r>
              <a:rPr lang="en-US" sz="3600" dirty="0">
                <a:effectLst/>
              </a:rPr>
              <a:t> del </a:t>
            </a:r>
            <a:r>
              <a:rPr lang="en-US" sz="3600" dirty="0" err="1">
                <a:effectLst/>
              </a:rPr>
              <a:t>Neutro</a:t>
            </a:r>
            <a:r>
              <a:rPr lang="en-US" sz="3600" dirty="0">
                <a:effectLst/>
              </a:rPr>
              <a:t> de un </a:t>
            </a:r>
            <a:r>
              <a:rPr lang="en-US" altLang="en-US" sz="3600" dirty="0" err="1">
                <a:effectLst/>
              </a:rPr>
              <a:t>Equipo</a:t>
            </a:r>
            <a:r>
              <a:rPr lang="en-US" altLang="en-US" sz="3600" dirty="0">
                <a:effectLst/>
              </a:rPr>
              <a:t> de Cocina para </a:t>
            </a:r>
            <a:r>
              <a:rPr lang="es-ES" altLang="en-US" sz="3600" i="1" dirty="0">
                <a:effectLst/>
              </a:rPr>
              <a:t>un </a:t>
            </a:r>
            <a:r>
              <a:rPr lang="es-ES" altLang="en-US" sz="3600" i="1" dirty="0" err="1">
                <a:effectLst/>
              </a:rPr>
              <a:t>range</a:t>
            </a:r>
            <a:r>
              <a:rPr lang="es-ES" altLang="en-US" sz="3600" i="1" dirty="0">
                <a:effectLst/>
              </a:rPr>
              <a:t> de 14 kW?
El </a:t>
            </a:r>
            <a:r>
              <a:rPr lang="es-ES" altLang="en-US" sz="3600" i="1" dirty="0" err="1">
                <a:effectLst/>
              </a:rPr>
              <a:t>range</a:t>
            </a:r>
            <a:r>
              <a:rPr lang="es-ES" altLang="en-US" sz="3600" i="1" dirty="0">
                <a:effectLst/>
              </a:rPr>
              <a:t> de 14 kW supera los 12 kW por 2 kW</a:t>
            </a:r>
            <a:r>
              <a:rPr lang="en-US" altLang="en-US" sz="3600" i="1" dirty="0">
                <a:effectLst/>
              </a:rPr>
              <a:t>.</a:t>
            </a:r>
          </a:p>
          <a:p>
            <a:pPr marL="0" indent="0"/>
            <a:r>
              <a:rPr lang="es-ES" altLang="en-US" sz="3600" i="1" dirty="0">
                <a:effectLst/>
              </a:rPr>
              <a:t>Se ha aumentado el valor de la columna C kW en un 10%
</a:t>
            </a:r>
            <a:r>
              <a:rPr lang="en-US" altLang="en-US" sz="3600" i="1" dirty="0">
                <a:effectLst/>
              </a:rPr>
              <a:t> </a:t>
            </a:r>
            <a:r>
              <a:rPr lang="en-US" altLang="en-US" sz="3600" i="1" dirty="0" err="1">
                <a:effectLst/>
              </a:rPr>
              <a:t>Demanda</a:t>
            </a:r>
            <a:r>
              <a:rPr lang="en-US" altLang="en-US" sz="3600" i="1" dirty="0">
                <a:effectLst/>
              </a:rPr>
              <a:t> de </a:t>
            </a:r>
            <a:r>
              <a:rPr lang="en-US" altLang="en-US" sz="3600" i="1" dirty="0" err="1">
                <a:effectLst/>
              </a:rPr>
              <a:t>Carga</a:t>
            </a:r>
            <a:r>
              <a:rPr lang="en-US" altLang="en-US" sz="3600" i="1" dirty="0">
                <a:effectLst/>
              </a:rPr>
              <a:t> del </a:t>
            </a:r>
            <a:r>
              <a:rPr lang="en-US" altLang="en-US" sz="3600" i="1" dirty="0" err="1">
                <a:effectLst/>
              </a:rPr>
              <a:t>Servicio</a:t>
            </a:r>
            <a:r>
              <a:rPr lang="en-US" altLang="en-US" sz="3600" i="1" dirty="0">
                <a:effectLst/>
              </a:rPr>
              <a:t> = 8 kW x 1.10</a:t>
            </a:r>
          </a:p>
          <a:p>
            <a:r>
              <a:rPr lang="en-US" altLang="en-US" sz="3600" i="1" dirty="0" err="1">
                <a:effectLst/>
              </a:rPr>
              <a:t>Demanda</a:t>
            </a:r>
            <a:r>
              <a:rPr lang="en-US" altLang="en-US" sz="3600" i="1" dirty="0">
                <a:effectLst/>
              </a:rPr>
              <a:t> de </a:t>
            </a:r>
            <a:r>
              <a:rPr lang="en-US" altLang="en-US" sz="3600" i="1" dirty="0" err="1">
                <a:effectLst/>
              </a:rPr>
              <a:t>Carga</a:t>
            </a:r>
            <a:r>
              <a:rPr lang="en-US" altLang="en-US" sz="3600" i="1" dirty="0">
                <a:effectLst/>
              </a:rPr>
              <a:t> del </a:t>
            </a:r>
            <a:r>
              <a:rPr lang="en-US" altLang="en-US" sz="3600" i="1" dirty="0" err="1">
                <a:effectLst/>
              </a:rPr>
              <a:t>Servicio</a:t>
            </a:r>
            <a:r>
              <a:rPr lang="en-US" altLang="en-US" sz="3600" i="1" dirty="0">
                <a:effectLst/>
              </a:rPr>
              <a:t> = 8.8 kW</a:t>
            </a:r>
          </a:p>
        </p:txBody>
      </p:sp>
      <p:sp>
        <p:nvSpPr>
          <p:cNvPr id="90116" name="Slide Number Placeholder 3">
            <a:extLst>
              <a:ext uri="{FF2B5EF4-FFF2-40B4-BE49-F238E27FC236}">
                <a16:creationId xmlns:a16="http://schemas.microsoft.com/office/drawing/2014/main" id="{DA6434C2-DBEF-4469-B524-C85BED0A3F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D162224-2AA5-4DC3-B92B-041F7F32F839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82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37378-899E-4A4E-9636-E5E082179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>
                <a:effectLst/>
              </a:rPr>
              <a:t>Demanda</a:t>
            </a:r>
            <a:r>
              <a:rPr lang="en-US" dirty="0">
                <a:effectLst/>
              </a:rPr>
              <a:t> de </a:t>
            </a:r>
            <a:r>
              <a:rPr lang="en-US" dirty="0" err="1">
                <a:effectLst/>
              </a:rPr>
              <a:t>Carga</a:t>
            </a:r>
            <a:r>
              <a:rPr lang="en-US" dirty="0">
                <a:effectLst/>
              </a:rPr>
              <a:t> del </a:t>
            </a:r>
            <a:r>
              <a:rPr lang="en-US" dirty="0" err="1">
                <a:effectLst/>
              </a:rPr>
              <a:t>Neutro</a:t>
            </a:r>
            <a:r>
              <a:rPr lang="en-US" dirty="0">
                <a:effectLst/>
              </a:rPr>
              <a:t> de un </a:t>
            </a:r>
            <a:r>
              <a:rPr lang="en-US" altLang="en-US" dirty="0" err="1">
                <a:effectLst/>
              </a:rPr>
              <a:t>Equipo</a:t>
            </a:r>
            <a:r>
              <a:rPr lang="en-US" altLang="en-US" dirty="0">
                <a:effectLst/>
              </a:rPr>
              <a:t> de Cocina</a:t>
            </a:r>
            <a:r>
              <a:rPr lang="en-US" dirty="0">
                <a:effectLst/>
                <a:ea typeface="+mj-ea"/>
              </a:rPr>
              <a:t> [220.61(B)(1)]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07D30-BDC0-485B-B4FF-0A02DFA43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i="1" dirty="0">
                <a:effectLst/>
                <a:ea typeface="+mn-ea"/>
              </a:rPr>
              <a:t>Neutral </a:t>
            </a:r>
            <a:r>
              <a:rPr lang="en-US" i="1" dirty="0" err="1">
                <a:effectLst/>
                <a:ea typeface="+mn-ea"/>
              </a:rPr>
              <a:t>Demanda</a:t>
            </a:r>
            <a:r>
              <a:rPr lang="en-US" i="1" dirty="0">
                <a:effectLst/>
                <a:ea typeface="+mn-ea"/>
              </a:rPr>
              <a:t> </a:t>
            </a:r>
            <a:r>
              <a:rPr lang="en-US" i="1" dirty="0" err="1">
                <a:effectLst/>
                <a:ea typeface="+mn-ea"/>
              </a:rPr>
              <a:t>Carga</a:t>
            </a:r>
            <a:r>
              <a:rPr lang="en-US" i="1" dirty="0">
                <a:effectLst/>
                <a:ea typeface="+mn-ea"/>
              </a:rPr>
              <a:t> = 8.80 kW x 0.70</a:t>
            </a:r>
          </a:p>
          <a:p>
            <a:pPr>
              <a:defRPr/>
            </a:pPr>
            <a:r>
              <a:rPr lang="en-US" i="1" dirty="0">
                <a:effectLst/>
                <a:ea typeface="+mn-ea"/>
              </a:rPr>
              <a:t>Neutral Demand Load = 6.16 kW</a:t>
            </a:r>
          </a:p>
          <a:p>
            <a:pPr>
              <a:defRPr/>
            </a:pPr>
            <a:endParaRPr lang="en-US" dirty="0">
              <a:ea typeface="+mn-ea"/>
            </a:endParaRPr>
          </a:p>
        </p:txBody>
      </p:sp>
      <p:sp>
        <p:nvSpPr>
          <p:cNvPr id="91140" name="Slide Number Placeholder 3">
            <a:extLst>
              <a:ext uri="{FF2B5EF4-FFF2-40B4-BE49-F238E27FC236}">
                <a16:creationId xmlns:a16="http://schemas.microsoft.com/office/drawing/2014/main" id="{380752EF-3805-4F2F-AA62-225D8008DD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408AC48-A2FB-48D2-96AF-537F57F85FC1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83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Number Placeholder 4">
            <a:extLst>
              <a:ext uri="{FF2B5EF4-FFF2-40B4-BE49-F238E27FC236}">
                <a16:creationId xmlns:a16="http://schemas.microsoft.com/office/drawing/2014/main" id="{462E629A-5D33-49C5-BD92-613F2A87B3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13D6346-D1E4-46F2-AE36-D4A7F0C3FD03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AC86AD41-624C-4B87-9F63-D6A94E64C5BB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The  neutral load is the maximum unbalanced calculated load between the neutral conductor and any ungrounded conductor as determined by Article 220 Part III.</a:t>
            </a:r>
          </a:p>
        </p:txBody>
      </p:sp>
      <p:sp>
        <p:nvSpPr>
          <p:cNvPr id="10205189" name="Rectangle 5">
            <a:extLst>
              <a:ext uri="{FF2B5EF4-FFF2-40B4-BE49-F238E27FC236}">
                <a16:creationId xmlns:a16="http://schemas.microsoft.com/office/drawing/2014/main" id="{B15A5D13-C66F-4128-AA6D-04C3A2F40997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9.12 Service Neutral Demand Calculation [220.61(B)]</a:t>
            </a:r>
          </a:p>
        </p:txBody>
      </p:sp>
    </p:spTree>
  </p:cSld>
  <p:clrMapOvr>
    <a:masterClrMapping/>
  </p:clrMapOvr>
  <p:transition spd="med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Number Placeholder 4">
            <a:extLst>
              <a:ext uri="{FF2B5EF4-FFF2-40B4-BE49-F238E27FC236}">
                <a16:creationId xmlns:a16="http://schemas.microsoft.com/office/drawing/2014/main" id="{F684CC4E-AED0-4FB6-A206-6224854EB4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D888F54-1139-4D7A-AA48-889BEE610AEF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5698EBEF-BA86-4E67-A601-CE68EC13B65C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algn="l">
              <a:defRPr/>
            </a:pPr>
            <a:r>
              <a:rPr lang="en-US" altLang="en-US" sz="4000" i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What is the neutral demand load for the following loads…</a:t>
            </a:r>
          </a:p>
        </p:txBody>
      </p:sp>
      <p:sp>
        <p:nvSpPr>
          <p:cNvPr id="10205189" name="Rectangle 5">
            <a:extLst>
              <a:ext uri="{FF2B5EF4-FFF2-40B4-BE49-F238E27FC236}">
                <a16:creationId xmlns:a16="http://schemas.microsoft.com/office/drawing/2014/main" id="{398D61BC-3DF4-4A33-BFE1-D2DB519C4614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Service Neutral Demand Load Example</a:t>
            </a:r>
          </a:p>
        </p:txBody>
      </p:sp>
    </p:spTree>
  </p:cSld>
  <p:clrMapOvr>
    <a:masterClrMapping/>
  </p:clrMapOvr>
  <p:transition spd="med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6DE85-772A-4446-AD10-51CF48223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E660F-BBF3-4B19-A7C8-5E2831239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94212" name="Slide Number Placeholder 3">
            <a:extLst>
              <a:ext uri="{FF2B5EF4-FFF2-40B4-BE49-F238E27FC236}">
                <a16:creationId xmlns:a16="http://schemas.microsoft.com/office/drawing/2014/main" id="{CC1CDB6F-B7ED-4ED9-9C86-BF072A2657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64CD7A2-AD70-4E34-A33C-A583E902EB71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86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94213" name="Picture 2" descr="C:\Users\Mike Holt\AA Mike's Files\2014 Products\PNGs\Chapter 2 2014 Png Files\220-39 06.png">
            <a:extLst>
              <a:ext uri="{FF2B5EF4-FFF2-40B4-BE49-F238E27FC236}">
                <a16:creationId xmlns:a16="http://schemas.microsoft.com/office/drawing/2014/main" id="{66EE32AE-CBBA-42CB-8917-60787B49E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5336B-64CE-432F-A64B-8E971E7CD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83623-C8D1-4F80-B459-C0844871E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95236" name="Slide Number Placeholder 3">
            <a:extLst>
              <a:ext uri="{FF2B5EF4-FFF2-40B4-BE49-F238E27FC236}">
                <a16:creationId xmlns:a16="http://schemas.microsoft.com/office/drawing/2014/main" id="{F9F86C6F-B3DC-4EBF-B4CF-29023AABB8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9538254-C184-4B72-923A-0ABBDBECFB4E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95237" name="Picture 6">
            <a:extLst>
              <a:ext uri="{FF2B5EF4-FFF2-40B4-BE49-F238E27FC236}">
                <a16:creationId xmlns:a16="http://schemas.microsoft.com/office/drawing/2014/main" id="{D00E6E39-E9F5-4560-A6A0-23773FEC7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88"/>
            <a:ext cx="91440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ransition spd="med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Number Placeholder 4">
            <a:extLst>
              <a:ext uri="{FF2B5EF4-FFF2-40B4-BE49-F238E27FC236}">
                <a16:creationId xmlns:a16="http://schemas.microsoft.com/office/drawing/2014/main" id="{9A882151-486B-4B83-9F4C-145A7F9AD53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87B0D1-A0D7-4867-A748-2741EA992A2E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88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199043" name="Rectangle 3">
            <a:extLst>
              <a:ext uri="{FF2B5EF4-FFF2-40B4-BE49-F238E27FC236}">
                <a16:creationId xmlns:a16="http://schemas.microsoft.com/office/drawing/2014/main" id="{CC212CC2-C5A6-4478-89F8-522C04942DFC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>
          <a:xfrm>
            <a:off x="381000" y="1905000"/>
            <a:ext cx="8382000" cy="4221163"/>
          </a:xfrm>
        </p:spPr>
        <p:txBody>
          <a:bodyPr anchor="t"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Neutral Demand Load		17,260 VA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	I = VA/E, I = 17,260 VA/240V, 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alt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	I = 72A, 4 AWG rated 85A at 75ºC, Table 310.15(B)(16)</a:t>
            </a:r>
          </a:p>
        </p:txBody>
      </p:sp>
      <p:sp>
        <p:nvSpPr>
          <p:cNvPr id="10199045" name="Rectangle 5">
            <a:extLst>
              <a:ext uri="{FF2B5EF4-FFF2-40B4-BE49-F238E27FC236}">
                <a16:creationId xmlns:a16="http://schemas.microsoft.com/office/drawing/2014/main" id="{F58FB6A3-E725-4163-8F69-A65E91F09736}"/>
              </a:ext>
            </a:extLst>
          </p:cNvPr>
          <p:cNvSpPr>
            <a:spLocks noGrp="1" noRot="1" noChangeArrowheads="1"/>
          </p:cNvSpPr>
          <p:nvPr>
            <p:ph type="title" idx="10"/>
          </p:nvPr>
        </p:nvSpPr>
        <p:spPr>
          <a:xfrm>
            <a:off x="152400" y="152400"/>
            <a:ext cx="8839200" cy="1524000"/>
          </a:xfrm>
        </p:spPr>
        <p:txBody>
          <a:bodyPr anchor="ctr"/>
          <a:lstStyle/>
          <a:p>
            <a:pPr algn="ctr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sz="4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ea typeface="MS PGothic" pitchFamily="34" charset="-128"/>
              </a:rPr>
              <a:t>Neutral Conductor Size</a:t>
            </a:r>
          </a:p>
        </p:txBody>
      </p:sp>
    </p:spTree>
  </p:cSld>
  <p:clrMapOvr>
    <a:masterClrMapping/>
  </p:clrMapOvr>
  <p:transition spd="med"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Ejercicio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382000" cy="4602163"/>
          </a:xfrm>
        </p:spPr>
        <p:txBody>
          <a:bodyPr/>
          <a:lstStyle/>
          <a:p>
            <a:pPr marL="0" indent="0"/>
            <a:r>
              <a:rPr lang="en-US" sz="2800" dirty="0"/>
              <a:t>Calcule los </a:t>
            </a:r>
            <a:r>
              <a:rPr lang="en-US" sz="2800" dirty="0" err="1"/>
              <a:t>conductores</a:t>
            </a:r>
            <a:r>
              <a:rPr lang="en-US" sz="2800" dirty="0"/>
              <a:t> del </a:t>
            </a:r>
            <a:r>
              <a:rPr lang="en-US" sz="2800" dirty="0" err="1"/>
              <a:t>servicio</a:t>
            </a:r>
            <a:r>
              <a:rPr lang="en-US" sz="2800" dirty="0"/>
              <a:t> para </a:t>
            </a:r>
            <a:r>
              <a:rPr lang="en-US" sz="2800" dirty="0" err="1"/>
              <a:t>una</a:t>
            </a:r>
            <a:r>
              <a:rPr lang="en-US" sz="2800" dirty="0"/>
              <a:t> </a:t>
            </a:r>
            <a:r>
              <a:rPr lang="en-US" sz="2800" dirty="0" err="1"/>
              <a:t>vivienda</a:t>
            </a:r>
            <a:r>
              <a:rPr lang="en-US" sz="2800" dirty="0"/>
              <a:t> </a:t>
            </a:r>
            <a:r>
              <a:rPr lang="en-US" sz="2800" dirty="0" err="1"/>
              <a:t>unifamiliar</a:t>
            </a:r>
            <a:r>
              <a:rPr lang="en-US" sz="2800" dirty="0"/>
              <a:t> de 975 </a:t>
            </a:r>
            <a:r>
              <a:rPr lang="en-US" sz="2800" dirty="0" err="1"/>
              <a:t>sq</a:t>
            </a:r>
            <a:r>
              <a:rPr lang="en-US" sz="2800" dirty="0"/>
              <a:t> </a:t>
            </a:r>
            <a:r>
              <a:rPr lang="en-US" sz="2800" dirty="0" err="1"/>
              <a:t>ft</a:t>
            </a:r>
            <a:r>
              <a:rPr lang="en-US" sz="2800" dirty="0"/>
              <a:t> que </a:t>
            </a:r>
            <a:r>
              <a:rPr lang="en-US" sz="2800" dirty="0" err="1"/>
              <a:t>contiene</a:t>
            </a:r>
            <a:r>
              <a:rPr lang="en-US" sz="2800" dirty="0"/>
              <a:t>:</a:t>
            </a:r>
          </a:p>
          <a:p>
            <a:r>
              <a:rPr lang="en-US" sz="2800" dirty="0"/>
              <a:t>2 </a:t>
            </a:r>
            <a:r>
              <a:rPr lang="en-US" sz="2800" dirty="0" err="1"/>
              <a:t>Circuitos</a:t>
            </a:r>
            <a:r>
              <a:rPr lang="en-US" sz="2800" dirty="0"/>
              <a:t> para </a:t>
            </a:r>
            <a:r>
              <a:rPr lang="en-US" sz="2800" dirty="0" err="1"/>
              <a:t>pequeños</a:t>
            </a:r>
            <a:r>
              <a:rPr lang="en-US" sz="2800" dirty="0"/>
              <a:t> appliances</a:t>
            </a:r>
          </a:p>
          <a:p>
            <a:r>
              <a:rPr lang="en-US" sz="2800" dirty="0"/>
              <a:t>1 Range de 12kW</a:t>
            </a:r>
          </a:p>
          <a:p>
            <a:r>
              <a:rPr lang="en-US" sz="2800" dirty="0"/>
              <a:t>1 Dishwasher de 950VA</a:t>
            </a:r>
          </a:p>
          <a:p>
            <a:r>
              <a:rPr lang="en-US" sz="2800" dirty="0"/>
              <a:t>1 A/C de 6.5kW</a:t>
            </a:r>
          </a:p>
          <a:p>
            <a:r>
              <a:rPr lang="en-US" sz="2800" dirty="0"/>
              <a:t>1 </a:t>
            </a:r>
            <a:r>
              <a:rPr lang="en-US" sz="2800" dirty="0" err="1"/>
              <a:t>Circuito</a:t>
            </a:r>
            <a:r>
              <a:rPr lang="en-US" sz="2800" dirty="0"/>
              <a:t> de laundry</a:t>
            </a:r>
          </a:p>
          <a:p>
            <a:r>
              <a:rPr lang="en-US" sz="2800" dirty="0"/>
              <a:t>1 Heat de 8kW</a:t>
            </a:r>
          </a:p>
          <a:p>
            <a:r>
              <a:rPr lang="en-US" sz="2800" dirty="0"/>
              <a:t>1 Water heater de 5000VA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A066EA-653D-41FD-B89A-F13B195B56EB}" type="slidenum">
              <a:rPr lang="en-US" altLang="en-US" smtClean="0"/>
              <a:pPr/>
              <a:t>89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493853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E0D45-C79D-4248-8DA9-4724838BE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Demanda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de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carga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para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Iluminación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 General [Table 220.42]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C1304-1519-4A28-9E18-28E8C7831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Los factores de demanda contenidos en la tabla 220.42 aplican para la iluminación general y receptáculos de uso general, circuitos de pequeño electrodoméstico y el circuito de lavandería [220.52].</a:t>
            </a:r>
            <a:endParaRPr lang="en-US" altLang="en-US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97A84A49-073D-4105-B626-5755112010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40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3600">
                <a:solidFill>
                  <a:schemeClr val="tx1"/>
                </a:solidFill>
                <a:latin typeface="Arial Narrow" panose="020B0606020202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4C4EA8A-305D-4211-80E1-E7A87E19347E}" type="slidenum">
              <a:rPr lang="en-US" altLang="en-U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Ejercicio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65" y="1447800"/>
            <a:ext cx="8382000" cy="4602163"/>
          </a:xfrm>
        </p:spPr>
        <p:txBody>
          <a:bodyPr/>
          <a:lstStyle/>
          <a:p>
            <a:pPr marL="0" indent="0"/>
            <a:r>
              <a:rPr lang="en-US" sz="2400" dirty="0"/>
              <a:t>Calcule los </a:t>
            </a:r>
            <a:r>
              <a:rPr lang="en-US" sz="2400" dirty="0" err="1"/>
              <a:t>conductores</a:t>
            </a:r>
            <a:r>
              <a:rPr lang="en-US" sz="2400" dirty="0"/>
              <a:t> del </a:t>
            </a:r>
            <a:r>
              <a:rPr lang="en-US" sz="2400" dirty="0" err="1"/>
              <a:t>servicio</a:t>
            </a:r>
            <a:r>
              <a:rPr lang="en-US" sz="2400" dirty="0"/>
              <a:t> para una </a:t>
            </a:r>
            <a:r>
              <a:rPr lang="en-US" sz="2400" dirty="0" err="1"/>
              <a:t>vivienda</a:t>
            </a:r>
            <a:r>
              <a:rPr lang="en-US" sz="2400" dirty="0"/>
              <a:t> </a:t>
            </a:r>
            <a:r>
              <a:rPr lang="en-US" sz="2400" dirty="0" err="1"/>
              <a:t>unifamiliar</a:t>
            </a:r>
            <a:r>
              <a:rPr lang="en-US" sz="2400" dirty="0"/>
              <a:t> de 4000 </a:t>
            </a:r>
            <a:r>
              <a:rPr lang="en-US" sz="2400" dirty="0" err="1"/>
              <a:t>sq</a:t>
            </a:r>
            <a:r>
              <a:rPr lang="en-US" sz="2400" dirty="0"/>
              <a:t> ft que </a:t>
            </a:r>
            <a:r>
              <a:rPr lang="en-US" sz="2400" dirty="0" err="1"/>
              <a:t>contiene</a:t>
            </a:r>
            <a:r>
              <a:rPr lang="en-US" sz="2400" dirty="0"/>
              <a:t>:</a:t>
            </a:r>
          </a:p>
          <a:p>
            <a:r>
              <a:rPr lang="en-US" sz="2400" dirty="0"/>
              <a:t>3 </a:t>
            </a:r>
            <a:r>
              <a:rPr lang="en-US" sz="2400" dirty="0" err="1"/>
              <a:t>Circuitos</a:t>
            </a:r>
            <a:r>
              <a:rPr lang="en-US" sz="2400" dirty="0"/>
              <a:t> para </a:t>
            </a:r>
            <a:r>
              <a:rPr lang="en-US" sz="2400" dirty="0" err="1"/>
              <a:t>pequeños</a:t>
            </a:r>
            <a:r>
              <a:rPr lang="en-US" sz="2400" dirty="0"/>
              <a:t> appliances</a:t>
            </a:r>
          </a:p>
          <a:p>
            <a:r>
              <a:rPr lang="en-US" sz="2400" dirty="0"/>
              <a:t>1 Range de 13kW</a:t>
            </a:r>
          </a:p>
          <a:p>
            <a:r>
              <a:rPr lang="en-US" sz="2400" dirty="0"/>
              <a:t>1 Dishwasher de 1500VA</a:t>
            </a:r>
          </a:p>
          <a:p>
            <a:r>
              <a:rPr lang="en-US" sz="2400" dirty="0"/>
              <a:t>Disposal de 1000VA</a:t>
            </a:r>
          </a:p>
          <a:p>
            <a:r>
              <a:rPr lang="en-US" sz="2400" dirty="0"/>
              <a:t>Dryer de 5500W</a:t>
            </a:r>
          </a:p>
          <a:p>
            <a:r>
              <a:rPr lang="en-US" sz="2400" dirty="0"/>
              <a:t>1 A/C de 6.5kW</a:t>
            </a:r>
          </a:p>
          <a:p>
            <a:r>
              <a:rPr lang="en-US" sz="2400" dirty="0"/>
              <a:t>1 </a:t>
            </a:r>
            <a:r>
              <a:rPr lang="en-US" sz="2400" dirty="0" err="1"/>
              <a:t>Circuito</a:t>
            </a:r>
            <a:r>
              <a:rPr lang="en-US" sz="2400" dirty="0"/>
              <a:t> de laundry</a:t>
            </a:r>
          </a:p>
          <a:p>
            <a:r>
              <a:rPr lang="en-US" sz="2400" dirty="0"/>
              <a:t>1 Heat de 8kW</a:t>
            </a:r>
          </a:p>
          <a:p>
            <a:r>
              <a:rPr lang="en-US" sz="2400" dirty="0"/>
              <a:t>1 Water heater de 5000VA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A066EA-653D-41FD-B89A-F13B195B56EB}" type="slidenum">
              <a:rPr lang="en-US" altLang="en-US" smtClean="0"/>
              <a:pPr/>
              <a:t>90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992386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8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8_Stream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45676</TotalTime>
  <Words>1998</Words>
  <Application>Microsoft Office PowerPoint</Application>
  <PresentationFormat>On-screen Show (4:3)</PresentationFormat>
  <Paragraphs>268</Paragraphs>
  <Slides>90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90</vt:i4>
      </vt:variant>
    </vt:vector>
  </HeadingPairs>
  <TitlesOfParts>
    <vt:vector size="96" baseType="lpstr">
      <vt:lpstr>Arial</vt:lpstr>
      <vt:lpstr>Arial Narrow</vt:lpstr>
      <vt:lpstr>Garamond</vt:lpstr>
      <vt:lpstr>Times New Roman</vt:lpstr>
      <vt:lpstr>Wingdings</vt:lpstr>
      <vt:lpstr>8_Stream</vt:lpstr>
      <vt:lpstr>Clase 6</vt:lpstr>
      <vt:lpstr>Cálculo de unidades de Vivienda</vt:lpstr>
      <vt:lpstr>PowerPoint Presentation</vt:lpstr>
      <vt:lpstr>Parte A — Cálculos de carga usando el método estándar</vt:lpstr>
      <vt:lpstr>Demanda de carga de alumbrado general/receptáculo [tabla 220.42]</vt:lpstr>
      <vt:lpstr>PowerPoint Presentation</vt:lpstr>
      <vt:lpstr>PowerPoint Presentation</vt:lpstr>
      <vt:lpstr>PowerPoint Presentation</vt:lpstr>
      <vt:lpstr>Demanda de carga para Iluminación General [Table 220.42]</vt:lpstr>
      <vt:lpstr>Demanda de carga para Iluminación General [Table 220.42] Ejemplo 1</vt:lpstr>
      <vt:lpstr>PowerPoint Presentation</vt:lpstr>
      <vt:lpstr>PowerPoint Presentation</vt:lpstr>
      <vt:lpstr>PowerPoint Presentation</vt:lpstr>
      <vt:lpstr>Demanda de carga para Iluminación General [Table 220.42] Ejemplo 2</vt:lpstr>
      <vt:lpstr>PowerPoint Presentation</vt:lpstr>
      <vt:lpstr>PowerPoint Presentation</vt:lpstr>
      <vt:lpstr>Demanda de carga de Electrodomésticos [220.53]</vt:lpstr>
      <vt:lpstr>Demanda de carga de Electrodomésticos [220.53]</vt:lpstr>
      <vt:lpstr>Demanda de carga de Electrodomésticos [220.53] Ejemplo1</vt:lpstr>
      <vt:lpstr>PowerPoint Presentation</vt:lpstr>
      <vt:lpstr>Demanda de Carga en electrodomésticos Ejemplo 2 [220.53]</vt:lpstr>
      <vt:lpstr>PowerPoint Presentation</vt:lpstr>
      <vt:lpstr>Demanda de Carga de secadora [220.54]</vt:lpstr>
      <vt:lpstr>PowerPoint Presentation</vt:lpstr>
      <vt:lpstr>Demanda de carga para secadora  Ejemplo 1 [220.54]</vt:lpstr>
      <vt:lpstr>PowerPoint Presentation</vt:lpstr>
      <vt:lpstr>Demanda de carga para secadora Ejemplo 2 [220.54]</vt:lpstr>
      <vt:lpstr>Demanda de Carga de equipos de cocina [220.55]</vt:lpstr>
      <vt:lpstr>Demanda de Carga de equipos de cocina [220.55]</vt:lpstr>
      <vt:lpstr>Demanda de carga de los hornos montados en pared 220.55 Note 3 Example</vt:lpstr>
      <vt:lpstr>PowerPoint Presentation</vt:lpstr>
      <vt:lpstr>Demanda de Carga de una cocina montada en el tope 220.55 Note 3 Ejemplo</vt:lpstr>
      <vt:lpstr>PowerPoint Presentation</vt:lpstr>
      <vt:lpstr>Demanda de Carga de una cocina montada en el tope Tabla 220.55, Nota 3 Ejemplo</vt:lpstr>
      <vt:lpstr>PowerPoint Presentation</vt:lpstr>
      <vt:lpstr>Equipos de cocina Demanda de Carga Tabla 220.55 Columna C, Ejemplo</vt:lpstr>
      <vt:lpstr>PowerPoint Presentation</vt:lpstr>
      <vt:lpstr>Equipo de cocina sobre 12 kW demanda de carga Tabla 220.55 Note 1</vt:lpstr>
      <vt:lpstr>Range Sobre 12 kW Tabla 220.55 Nota 1</vt:lpstr>
      <vt:lpstr>Range Sobre 12 kW Demanda de Carga Tabla 220.55 Nota 1 Ejemplo</vt:lpstr>
      <vt:lpstr>PowerPoint Presentation</vt:lpstr>
      <vt:lpstr>9.5 Aire acondicionado frente al calentador Demanda de Carga [220.50 Y 220.51]</vt:lpstr>
      <vt:lpstr>Aire acondicionado frente al calentador Demanda de Carga Ejemplo 1</vt:lpstr>
      <vt:lpstr>PowerPoint Presentation</vt:lpstr>
      <vt:lpstr>Aire acondicionado Versus Calentador Demanda de Carga Example 2</vt:lpstr>
      <vt:lpstr>PowerPoint Presentation</vt:lpstr>
      <vt:lpstr>9.6 Dimensionamiento del conductor de servicio</vt:lpstr>
      <vt:lpstr>Tamaño del conductor de servicio Ejemplo 1</vt:lpstr>
      <vt:lpstr>PowerPoint Presentation</vt:lpstr>
      <vt:lpstr>Viviendas de dos o multifamiliares [310.15(B)(7)]</vt:lpstr>
      <vt:lpstr>PowerPoint Presentation</vt:lpstr>
      <vt:lpstr>PowerPoint Presentation</vt:lpstr>
      <vt:lpstr>PowerPoint Presentation</vt:lpstr>
      <vt:lpstr>PowerPoint Presentation</vt:lpstr>
      <vt:lpstr>Alimentadores monofásicos del servicio trifásico  [310.15(B)(7)]</vt:lpstr>
      <vt:lpstr>PowerPoint Presentation</vt:lpstr>
      <vt:lpstr>9.7 Ejemplos de cálculo de carga de método estándar</vt:lpstr>
      <vt:lpstr>PowerPoint Presentation</vt:lpstr>
      <vt:lpstr>PowerPoint Presentation</vt:lpstr>
      <vt:lpstr>Tamaño del conductor de servicio Ejemplo 1 </vt:lpstr>
      <vt:lpstr>Parte B: cálculos de carga con métodos opcionales</vt:lpstr>
      <vt:lpstr>9.8 Nueva vivienda Cálculo de carga opcional</vt:lpstr>
      <vt:lpstr>Paso 1. Demanda de cargas generales [220.82(B)]</vt:lpstr>
      <vt:lpstr>Paso 2: El más grande de aire acondicionado frente a la calefacción [220.82(C)]</vt:lpstr>
      <vt:lpstr>Paso 3: Tamaño del servicio</vt:lpstr>
      <vt:lpstr>9.9 Ejemplos opcionales de cálculo de carga</vt:lpstr>
      <vt:lpstr>PowerPoint Presentation</vt:lpstr>
      <vt:lpstr>PowerPoint Presentation</vt:lpstr>
      <vt:lpstr>Paso 3: Tamaño del conductor de servicio</vt:lpstr>
      <vt:lpstr>PowerPoint Presentation</vt:lpstr>
      <vt:lpstr>9.10 Vivienda existente Cálculo de carga opcional</vt:lpstr>
      <vt:lpstr>9.11 Ejemplo de cálculo de carga opcional de vivienda existente</vt:lpstr>
      <vt:lpstr>PowerPoint Presentation</vt:lpstr>
      <vt:lpstr>PowerPoint Presentation</vt:lpstr>
      <vt:lpstr>Paso 3: Tamaño del conductor</vt:lpstr>
      <vt:lpstr>PowerPoint Presentation</vt:lpstr>
      <vt:lpstr>Parte C—Cálculos del neutro</vt:lpstr>
      <vt:lpstr>9.12 Cálculos Neutros en Secadores y Equipos de Cocina</vt:lpstr>
      <vt:lpstr>Demanda de Carga del Neutro de una secadora [220.61(B)(1)]</vt:lpstr>
      <vt:lpstr>Demanda de Carga del Neutro de una secadora[220.61(B)(1)]</vt:lpstr>
      <vt:lpstr>Demanda de Carga del Neutro de un Equipo de Cocina [220.61(B)(1)]</vt:lpstr>
      <vt:lpstr>Demanda de Carga del Neutro de un Equipo de Cocina [220.61(B)(1)]</vt:lpstr>
      <vt:lpstr>Demanda de Carga del Neutro de un Equipo de Cocina [220.61(B)(1)]</vt:lpstr>
      <vt:lpstr>9.12 Service Neutral Demand Calculation [220.61(B)]</vt:lpstr>
      <vt:lpstr>Service Neutral Demand Load Example</vt:lpstr>
      <vt:lpstr>PowerPoint Presentation</vt:lpstr>
      <vt:lpstr>PowerPoint Presentation</vt:lpstr>
      <vt:lpstr>Neutral Conductor Size</vt:lpstr>
      <vt:lpstr>Ejercicio</vt:lpstr>
      <vt:lpstr>Ejercicio</vt:lpstr>
    </vt:vector>
  </TitlesOfParts>
  <Company>IMC Training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Management 101</dc:title>
  <dc:creator>Belynda Pinto</dc:creator>
  <cp:lastModifiedBy>jesus fuentes</cp:lastModifiedBy>
  <cp:revision>690</cp:revision>
  <cp:lastPrinted>1601-01-01T00:00:00Z</cp:lastPrinted>
  <dcterms:created xsi:type="dcterms:W3CDTF">2003-09-26T01:58:20Z</dcterms:created>
  <dcterms:modified xsi:type="dcterms:W3CDTF">2019-08-14T23:36:36Z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0008002eab0000000000010243000207f6000400038000</vt:lpwstr>
  </property>
</Properties>
</file>