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57" r:id="rId9"/>
    <p:sldId id="258" r:id="rId10"/>
    <p:sldId id="260" r:id="rId11"/>
    <p:sldId id="259" r:id="rId12"/>
    <p:sldId id="261" r:id="rId13"/>
    <p:sldId id="26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00C0B-9D2B-426C-A272-55B4E4CC4189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AF400-7449-440E-AB89-354AF8C30E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58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581400"/>
            <a:ext cx="5715000" cy="4876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Chapter 5-</a:t>
            </a:r>
            <a:fld id="{BEEEFE11-5955-4565-BE61-DC2CA20FB0E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90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Chapter 5-</a:t>
            </a:r>
            <a:fld id="{BEEEFE11-5955-4565-BE61-DC2CA20FB0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8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5405" indent="-225405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Chapter 5-</a:t>
            </a:r>
            <a:fld id="{BEEEFE11-5955-4565-BE61-DC2CA20FB0E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12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Chapter 5-</a:t>
            </a:r>
            <a:fld id="{BEEEFE11-5955-4565-BE61-DC2CA20FB0E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50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Chapter 5-</a:t>
            </a:r>
            <a:fld id="{BEEEFE11-5955-4565-BE61-DC2CA20FB0E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859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Chapter 5-</a:t>
            </a:r>
            <a:fld id="{BEEEFE11-5955-4565-BE61-DC2CA20FB0E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873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39DECB-DF58-4A43-839A-3D072895A25E}" type="slidenum">
              <a:rPr lang="en-US" altLang="en-US" smtClean="0">
                <a:cs typeface="Arial" charset="0"/>
              </a:rPr>
              <a:pPr/>
              <a:t>17</a:t>
            </a:fld>
            <a:endParaRPr lang="en-US" altLang="en-US">
              <a:cs typeface="Arial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6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96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CFEF19-D7CC-453C-8192-BB2857FE6551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7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97636" name="Slide Number Placeholder 3"/>
          <p:cNvSpPr txBox="1">
            <a:spLocks noGrp="1"/>
          </p:cNvSpPr>
          <p:nvPr/>
        </p:nvSpPr>
        <p:spPr bwMode="auto">
          <a:xfrm>
            <a:off x="3886408" y="8685863"/>
            <a:ext cx="2971593" cy="45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867" tIns="44934" rIns="89867" bIns="44934" anchor="b"/>
          <a:lstStyle/>
          <a:p>
            <a:pPr algn="r" eaLnBrk="1" hangingPunct="1"/>
            <a:fld id="{964BA577-611A-4164-B894-5C2006458F89}" type="slidenum">
              <a:rPr lang="en-US" altLang="en-US" sz="1200" i="1">
                <a:latin typeface="Times New Roman" pitchFamily="18" charset="0"/>
              </a:rPr>
              <a:pPr algn="r" eaLnBrk="1" hangingPunct="1"/>
              <a:t>25</a:t>
            </a:fld>
            <a:endParaRPr lang="en-US" altLang="en-US" sz="1200" i="1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3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6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08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295400"/>
            <a:ext cx="3886200" cy="5257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 baseline="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ADD figure caption</a:t>
            </a:r>
          </a:p>
        </p:txBody>
      </p:sp>
    </p:spTree>
    <p:extLst>
      <p:ext uri="{BB962C8B-B14F-4D97-AF65-F5344CB8AC3E}">
        <p14:creationId xmlns:p14="http://schemas.microsoft.com/office/powerpoint/2010/main" val="3117708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295400"/>
            <a:ext cx="8229600" cy="167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 baseline="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ADD figure caption</a:t>
            </a:r>
          </a:p>
        </p:txBody>
      </p:sp>
    </p:spTree>
    <p:extLst>
      <p:ext uri="{BB962C8B-B14F-4D97-AF65-F5344CB8AC3E}">
        <p14:creationId xmlns:p14="http://schemas.microsoft.com/office/powerpoint/2010/main" val="252807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6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7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6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9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3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9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CCC1F-B366-4CE8-B9AC-F842433AF34B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76D3F-F6D9-4257-966D-13FBFE8583C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7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CLASE 10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553200" cy="22098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OBJETIVO A SER ALCANZADO:</a:t>
            </a:r>
          </a:p>
          <a:p>
            <a:pPr algn="just"/>
            <a:r>
              <a:rPr lang="en-US" dirty="0"/>
              <a:t> ENTENDER Y CALCULAR LOS DISPOSITIVOS DE PROTECCI</a:t>
            </a:r>
            <a:r>
              <a:rPr lang="x-none" dirty="0"/>
              <a:t>ÓN CONTRA SOBRECORRIENTE (OCPD)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15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sultado de imagen para inverse time circuit break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09600"/>
            <a:ext cx="8669865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inverse time circuit break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8229599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A77FE6B-B3EB-48FA-9216-98C957768172}" type="slidenum">
              <a:rPr lang="en-US" altLang="en-US" sz="1200" b="0">
                <a:latin typeface="Arial" charset="0"/>
              </a:rPr>
              <a:pPr algn="r" eaLnBrk="1" hangingPunct="1"/>
              <a:t>12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Overcurrent protection must be sized to open the circuit if the current reaches a value that will cause excessive heat on the conductors [240.1 Note].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  <a:defRPr/>
            </a:pPr>
            <a:r>
              <a:rPr lang="es-ES" dirty="0"/>
              <a:t>La protección contra </a:t>
            </a:r>
            <a:r>
              <a:rPr lang="es-ES" dirty="0" err="1"/>
              <a:t>sobrecorriente</a:t>
            </a:r>
            <a:r>
              <a:rPr lang="es-ES" dirty="0"/>
              <a:t> debe dimensionarse para abrir el circuito si la corriente alcanza un valor que causará calor excesivo en los conductores [240.1 Nota].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940" name="Rectangle 5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6.5 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Protección contra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[Artículo 240]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  <p:bldP spid="399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effectLst/>
            </a:endParaRPr>
          </a:p>
        </p:txBody>
      </p:sp>
      <p:pic>
        <p:nvPicPr>
          <p:cNvPr id="57348" name="Picture 5" descr="C:\Users\Mike Holt\AA Mike's Files\2014 Products\PNGs\Chapter 1 2014 Png Files\100-overcurrent 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Slide Number Placeholder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2429590-4E76-4C3D-9938-8B462C0AA9E3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7350" name="Footer Placeholder 2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" descr="240-04 01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 descr="240-04 01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 descr="240-04C0 01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2456B35-24D0-4E9D-8D72-4F1E5B93DCE2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62467" name="Rectangle 14"/>
          <p:cNvSpPr>
            <a:spLocks noGrp="1" noChangeArrowheads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sp>
        <p:nvSpPr>
          <p:cNvPr id="9692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62470" name="Picture 5" descr="240-04D0 01"/>
          <p:cNvPicPr>
            <a:picLocks noGrp="1" noChangeAspect="1"/>
          </p:cNvPicPr>
          <p:nvPr isPhoto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1" name="Slide Number Placeholder 1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207FF17-69C0-4897-9B12-16E2F2F4D397}" type="slidenum">
              <a:rPr lang="en-US" altLang="en-US" sz="1200" b="0">
                <a:latin typeface="Arial" charset="0"/>
              </a:rPr>
              <a:pPr algn="r" eaLnBrk="1" hangingPunct="1"/>
              <a:t>17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62472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en-US" altLang="en-US" sz="1200" b="0">
                <a:latin typeface="Arial" charset="0"/>
              </a:rPr>
              <a:t>www.MikeHolt.com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Overcurrent protection for equipment must comply with the requirements referenced in Table 240.4(G).</a:t>
            </a:r>
          </a:p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s-ES" dirty="0"/>
              <a:t>La protección contra </a:t>
            </a:r>
            <a:r>
              <a:rPr lang="es-ES" dirty="0" err="1"/>
              <a:t>sobrecorriente</a:t>
            </a:r>
            <a:r>
              <a:rPr lang="es-ES" dirty="0"/>
              <a:t> para el equipo debe cumplir con los requisitos mencionados en la Tabla 240.4 (G).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372" name="Rectangle 5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Protección contra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equipo específico [240.4 (G)]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  <p:bldP spid="583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F4FD362-C6E1-4CDB-A4E4-30D05EF35995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64515" name="Rectangle 14"/>
          <p:cNvSpPr>
            <a:spLocks noGrp="1" noChangeArrowheads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45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-152400"/>
            <a:ext cx="9525000" cy="7773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4519" name="Slide Number Placeholder 3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7D5AF66-7D73-4CE4-8E01-3C17DDB9725F}" type="slidenum">
              <a:rPr lang="en-US" altLang="en-US" sz="1200" b="0">
                <a:latin typeface="Arial" charset="0"/>
              </a:rPr>
              <a:pPr algn="r" eaLnBrk="1" hangingPunct="1"/>
              <a:t>19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64520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en-US" altLang="en-US" sz="1200" b="0">
                <a:latin typeface="Arial" charset="0"/>
              </a:rPr>
              <a:t>www.MikeHolt.com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5257800" cy="5257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Overcurrent devices are designed to open the circuit before damage can occur to either conductors or equipment as a result of abnormally high current levels</a:t>
            </a:r>
          </a:p>
          <a:p>
            <a:endParaRPr lang="en-US" dirty="0"/>
          </a:p>
          <a:p>
            <a:r>
              <a:rPr lang="es-ES" dirty="0"/>
              <a:t>Los dispositivos de </a:t>
            </a:r>
            <a:r>
              <a:rPr lang="es-ES" dirty="0" err="1"/>
              <a:t>sobrecorriente</a:t>
            </a:r>
            <a:r>
              <a:rPr lang="es-ES" dirty="0"/>
              <a:t> están diseñados para abrir el circuito antes de que se produzcan daños a los conductores o al equipo como resultado de niveles de corriente anormalmente altos</a:t>
            </a:r>
            <a:r>
              <a:rPr lang="en-US"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456" y="1337056"/>
            <a:ext cx="1609344" cy="441350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80515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417C740-C7E6-4E25-87CC-10C093161AB1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5539" name="Rectangle 14"/>
          <p:cNvSpPr>
            <a:spLocks noGrp="1" noChangeArrowheads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sp>
        <p:nvSpPr>
          <p:cNvPr id="969625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65541" name="Slide Number Placeholder 1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9DDC117C-0DBB-42F8-8CE3-7C46EF31C15B}" type="slidenum">
              <a:rPr lang="en-US" altLang="en-US" sz="1200" b="0">
                <a:latin typeface="Arial" charset="0"/>
              </a:rPr>
              <a:pPr algn="r" eaLnBrk="1" hangingPunct="1"/>
              <a:t>20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65542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en-US" altLang="en-US" sz="1200" b="0">
                <a:latin typeface="Arial" charset="0"/>
              </a:rPr>
              <a:t>www.MikeHolt.com</a:t>
            </a:r>
          </a:p>
        </p:txBody>
      </p:sp>
      <p:pic>
        <p:nvPicPr>
          <p:cNvPr id="65543" name="Picture 8" descr="C:\Users\Mike Holt\AA Mike's Files\2014 Products\PNGs\240-04G0 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0"/>
            <a:ext cx="9153525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BCA36A8-8F5B-4909-B0ED-9A5572D03C7F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66563" name="Rectangle 14"/>
          <p:cNvSpPr>
            <a:spLocks noGrp="1" noChangeArrowheads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sp>
        <p:nvSpPr>
          <p:cNvPr id="96952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dirty="0"/>
          </a:p>
        </p:txBody>
      </p:sp>
      <p:sp>
        <p:nvSpPr>
          <p:cNvPr id="66565" name="Slide Number Placeholder 1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CB9CD68E-B992-42EB-A0D3-393641D330A9}" type="slidenum">
              <a:rPr lang="en-US" altLang="en-US" sz="1200" b="0">
                <a:latin typeface="Arial" charset="0"/>
              </a:rPr>
              <a:pPr algn="r" eaLnBrk="1" hangingPunct="1"/>
              <a:t>21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66566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en-US" altLang="en-US" sz="1200" b="0">
                <a:latin typeface="Arial" charset="0"/>
              </a:rPr>
              <a:t>www.MikeHolt.com</a:t>
            </a:r>
          </a:p>
        </p:txBody>
      </p:sp>
      <p:pic>
        <p:nvPicPr>
          <p:cNvPr id="66567" name="Picture 8" descr="C:\Users\Mike Holt\AA Mike's Files\2014 Products\PNGs\Chapter 4 2014 Png Files\440-04B0 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Number Placeholder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37ABA761-D72B-49C5-BCD9-E9DF67B49623}" type="slidenum">
              <a:rPr lang="en-US" altLang="en-US" sz="1200" b="0">
                <a:latin typeface="Arial" charset="0"/>
              </a:rPr>
              <a:pPr algn="r" eaLnBrk="1" hangingPunct="1"/>
              <a:t>22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9636866" name="Rectangle 2"/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shall be protected against overcurrent in accordance with the article in this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Code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covers the type of equipment specified in Table 240.3.</a:t>
            </a:r>
          </a:p>
          <a:p>
            <a:pPr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Equipos quedarán protegidos contra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según el artículo de este código que cubre el tipo de equipo especificado en tabla 240,3.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36867" name="Rectangle 3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r>
              <a:rPr lang="es-E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6.16 Circuitos ramales, alimentadores y conductores de servicio/protección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36866" grpId="0" build="p"/>
      <p:bldP spid="963686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Protección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contra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ramal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[210.20 (A)]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Branch-circuit overcurrent devices must have a rating of not less than 125 percent of the continuous loads, plus 100 percent of the noncontinuous loads.</a:t>
            </a:r>
          </a:p>
          <a:p>
            <a:pPr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Dispositivos de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circuito ramal deben tener una calificación de no menos de 125 por ciento de las cargas continuas, además de 100 por ciento de las cargas no continuas.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26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142C511-DE09-460E-8D3E-7825EDF8E645}" type="slidenum">
              <a:rPr lang="en-US" altLang="en-US" smtClean="0"/>
              <a:pPr/>
              <a:t>23</a:t>
            </a:fld>
            <a:endParaRPr lang="en-US" altLang="en-US" dirty="0"/>
          </a:p>
        </p:txBody>
      </p:sp>
      <p:sp>
        <p:nvSpPr>
          <p:cNvPr id="139269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0E04575-FC83-443B-A2B0-7B11CBCCC0E3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140293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pic>
        <p:nvPicPr>
          <p:cNvPr id="140294" name="Picture 2" descr="C:\Users\Mike Holt\AA Mike's Files\2014 Products\PNGs\Chapter 2 2014 Png Files\210-20A0 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Number Placeholder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83D96996-FAF7-4E60-BDAD-53BA50C30F0F}" type="slidenum">
              <a:rPr lang="en-US" altLang="en-US" sz="1200" b="0">
                <a:latin typeface="Arial" charset="0"/>
              </a:rPr>
              <a:pPr algn="r" eaLnBrk="1" hangingPunct="1"/>
              <a:t>25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9636866" name="Rectangle 2"/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Branch-circuit conductors must be sized to the larger of 210.19(A)(1)(a) or 210.19(A)(1)(b).</a:t>
            </a:r>
          </a:p>
          <a:p>
            <a:pPr eaLnBrk="1" hangingPunct="1">
              <a:defRPr/>
            </a:pPr>
            <a:endParaRPr lang="en-US" alt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 del circuito ramal deben dimensionarse a la más grande de 210.19(A)(1)(a) o 210.19(A)(1)(b).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36867" name="Rectangle 3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Circuitos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Ramales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[210.19(A)(1)]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36866" grpId="0" build="p"/>
      <p:bldP spid="963686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3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E8FE69F-1684-418B-8758-0EE46786C180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142339" name="Rectangle 14"/>
          <p:cNvSpPr>
            <a:spLocks noGrp="1" noChangeArrowheads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sp>
        <p:nvSpPr>
          <p:cNvPr id="63948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94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142342" name="Picture 6" descr="210-19A1a 01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8" y="0"/>
            <a:ext cx="91265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43" name="Slide Number Placeholder 1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5FA3EA47-1DD7-42E7-9E8D-C2B4A64015B5}" type="slidenum">
              <a:rPr lang="en-US" altLang="en-US" sz="1200" b="0">
                <a:latin typeface="Arial" charset="0"/>
              </a:rPr>
              <a:pPr algn="r" eaLnBrk="1" hangingPunct="1"/>
              <a:t>26</a:t>
            </a:fld>
            <a:endParaRPr lang="en-US" altLang="en-US" sz="1200" b="0">
              <a:latin typeface="Arial" charset="0"/>
            </a:endParaRPr>
          </a:p>
        </p:txBody>
      </p:sp>
      <p:sp>
        <p:nvSpPr>
          <p:cNvPr id="142344" name="Footer Placeholder 2"/>
          <p:cNvSpPr txBox="1">
            <a:spLocks noGrp="1"/>
          </p:cNvSpPr>
          <p:nvPr/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en-US" altLang="en-US" sz="1200" b="0">
                <a:latin typeface="Arial" charset="0"/>
              </a:rPr>
              <a:t>www.MikeHolt.com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Protección de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alimentador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[215.3]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Feeder overcurrent devices must have a rating of not less than 125 percent of the continuous loads, plus 100 percent of the noncontinuous loads.</a:t>
            </a:r>
          </a:p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Dispositivos de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sobrecorriente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alimentador deben tener una calificación de no menos de 125 por ciento de las cargas continuas, además de 100 por ciento de las cargas no continuas.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36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511C2DD-4FAC-43AE-99AE-8FBF423795CB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146437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46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F1992D8-CFB6-41BE-98F0-A1D286A9E386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147461" name="Footer Placeholder 4"/>
          <p:cNvSpPr>
            <a:spLocks noGrp="1"/>
          </p:cNvSpPr>
          <p:nvPr>
            <p:ph type="ftr" sz="quarter" idx="12"/>
          </p:nvPr>
        </p:nvSpPr>
        <p:spPr>
          <a:noFill/>
        </p:spPr>
        <p:txBody>
          <a:bodyPr/>
          <a:lstStyle/>
          <a:p>
            <a:r>
              <a:rPr lang="en-US" altLang="en-US"/>
              <a:t>www.MikeHolt.com</a:t>
            </a:r>
          </a:p>
        </p:txBody>
      </p:sp>
      <p:pic>
        <p:nvPicPr>
          <p:cNvPr id="147462" name="Picture 2" descr="C:\Users\Mike Holt\AA Mike's Files\2014 Products\PNGs\Chapter 2 2014 Png Files\215-03 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0"/>
            <a:ext cx="9139237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2667000" cy="5257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fuse or circuit breaker is installed in every ungrounded conductor.</a:t>
            </a:r>
          </a:p>
          <a:p>
            <a:endParaRPr lang="en-US" dirty="0"/>
          </a:p>
          <a:p>
            <a:r>
              <a:rPr lang="es-ES" dirty="0"/>
              <a:t>Se instala un fusible o disyuntor en todos los conductores sin conexión a tierra.</a:t>
            </a:r>
            <a:r>
              <a:rPr lang="en-US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736" y="1301496"/>
            <a:ext cx="4687824" cy="441350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52813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533400"/>
            <a:ext cx="8229600" cy="5867400"/>
          </a:xfrm>
        </p:spPr>
        <p:txBody>
          <a:bodyPr>
            <a:normAutofit/>
          </a:bodyPr>
          <a:lstStyle/>
          <a:p>
            <a:r>
              <a:rPr lang="en-US" dirty="0"/>
              <a:t>A plug fuse is a fuse that uses a metallic strip that melts when a predetermined amount of current flows through it.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s-ES" dirty="0"/>
              <a:t>Un fusible de enchufe es un fusible que utiliza una tira metálica que se funde cuando una cantidad predeterminada de corriente fluye a través de él.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524000"/>
            <a:ext cx="4572000" cy="312571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78391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2971800" cy="5257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Cartridge fuses can be classified as either non-time delay (NTDF) or time delay (TDF).</a:t>
            </a:r>
          </a:p>
          <a:p>
            <a:endParaRPr lang="en-US" dirty="0"/>
          </a:p>
          <a:p>
            <a:r>
              <a:rPr lang="es-ES" dirty="0"/>
              <a:t>Los fusibles de cartucho se pueden clasificar como sin tiempo de retardo (NTDF) o con tiempo de retardo (TDF).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13" y="1315092"/>
            <a:ext cx="4994587" cy="36379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7421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685800"/>
            <a:ext cx="3886200" cy="5867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 inverse-time circuit breaker (ITCB) is a CB with an intentional delay between the time when the fault or overload is sensed and the time when the CB operates.</a:t>
            </a:r>
          </a:p>
          <a:p>
            <a:endParaRPr lang="en-US" dirty="0"/>
          </a:p>
          <a:p>
            <a:r>
              <a:rPr lang="es-ES" dirty="0"/>
              <a:t>Un interruptor de circuito de tiempo inverso (ITCB) es un CB con un retraso intencional entre el momento en que se detecta la falla o sobrecarga y el momento en que opera el CB.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084" y="1301496"/>
            <a:ext cx="3325115" cy="349910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21500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6019800" cy="5257800"/>
          </a:xfrm>
        </p:spPr>
        <p:txBody>
          <a:bodyPr/>
          <a:lstStyle/>
          <a:p>
            <a:r>
              <a:rPr lang="en-US" dirty="0"/>
              <a:t>CBs shall be marked to indicate the ampere rating, the interrupting rating, and the voltage rating of the device.</a:t>
            </a:r>
          </a:p>
          <a:p>
            <a:endParaRPr lang="en-US" dirty="0"/>
          </a:p>
          <a:p>
            <a:r>
              <a:rPr lang="es-ES" dirty="0"/>
              <a:t>Los CB deben marcarse para indicar la clasificación de amperios, la clasificación de interrupción y la clasificación de voltaje del dispositivo.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0"/>
            <a:ext cx="1981201" cy="667157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06463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PROTECCIÓN TERMOMAGNÉTICA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21" y="1905001"/>
            <a:ext cx="7733732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502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profesormolina.com.ar/electromec/prot_circ_elect/image00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0"/>
            <a:ext cx="7696200" cy="401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989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785</Words>
  <Application>Microsoft Office PowerPoint</Application>
  <PresentationFormat>Presentación en pantalla (4:3)</PresentationFormat>
  <Paragraphs>91</Paragraphs>
  <Slides>28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CLASE 10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PROTECCIÓN TERMOMAGNÉTICA</vt:lpstr>
      <vt:lpstr>Presentación de PowerPoint</vt:lpstr>
      <vt:lpstr>Presentación de PowerPoint</vt:lpstr>
      <vt:lpstr>Presentación de PowerPoint</vt:lpstr>
      <vt:lpstr>6.5 Protección contra sobrecorriente [Artículo 240]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Protección contra sobrecorriente para equipo específico [240.4 (G)]</vt:lpstr>
      <vt:lpstr>Presentación de PowerPoint</vt:lpstr>
      <vt:lpstr>Presentación de PowerPoint</vt:lpstr>
      <vt:lpstr>Presentación de PowerPoint</vt:lpstr>
      <vt:lpstr>6.16 Circuitos ramales, alimentadores y conductores de servicio/protección</vt:lpstr>
      <vt:lpstr>Protección contra sobrecorriente de circuito ramal [210.20 (A)]</vt:lpstr>
      <vt:lpstr>Presentación de PowerPoint</vt:lpstr>
      <vt:lpstr>Circuitos Ramales [210.19(A)(1)]</vt:lpstr>
      <vt:lpstr>Presentación de PowerPoint</vt:lpstr>
      <vt:lpstr>Protección de sobrecorriente del alimentador [215.3]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CLASE 12</dc:title>
  <dc:creator>user</dc:creator>
  <cp:lastModifiedBy>Annabel Rodriguez</cp:lastModifiedBy>
  <cp:revision>12</cp:revision>
  <dcterms:created xsi:type="dcterms:W3CDTF">2017-10-31T21:49:38Z</dcterms:created>
  <dcterms:modified xsi:type="dcterms:W3CDTF">2020-03-16T16:07:40Z</dcterms:modified>
</cp:coreProperties>
</file>