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1"/>
  </p:notes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50" r:id="rId95"/>
    <p:sldId id="351" r:id="rId96"/>
    <p:sldId id="352" r:id="rId97"/>
    <p:sldId id="353" r:id="rId98"/>
    <p:sldId id="354" r:id="rId99"/>
    <p:sldId id="355" r:id="rId10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6D5812-250F-412E-9B37-61C33CB63D0F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ED4E5-F56B-4ADA-AA0A-F1C9AD95CF6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474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93188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1pPr>
            <a:lvl2pPr marL="730171" indent="-280835"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2pPr>
            <a:lvl3pPr marL="1123340" indent="-224668"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3pPr>
            <a:lvl4pPr marL="1572677" indent="-224668"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4pPr>
            <a:lvl5pPr marL="2022013" indent="-224668"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5pPr>
            <a:lvl6pPr marL="2471349" indent="-224668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Garamond" pitchFamily="18" charset="0"/>
              </a:defRPr>
            </a:lvl6pPr>
            <a:lvl7pPr marL="2920685" indent="-224668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Garamond" pitchFamily="18" charset="0"/>
              </a:defRPr>
            </a:lvl7pPr>
            <a:lvl8pPr marL="3370021" indent="-224668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Garamond" pitchFamily="18" charset="0"/>
              </a:defRPr>
            </a:lvl8pPr>
            <a:lvl9pPr marL="3819357" indent="-224668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DD4436A0-FEB5-4DF5-A086-FDA743F9CD6F}" type="slidenum">
              <a:rPr lang="en-US" altLang="en-US" sz="1200">
                <a:latin typeface="Times New Roman" pitchFamily="18" charset="0"/>
              </a:rPr>
              <a:pPr eaLnBrk="1" hangingPunct="1">
                <a:defRPr/>
              </a:pPr>
              <a:t>12</a:t>
            </a:fld>
            <a:endParaRPr lang="en-US" altLang="en-US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85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2"/>
            <a:endParaRPr lang="en-US" altLang="en-US"/>
          </a:p>
          <a:p>
            <a:endParaRPr lang="en-US" altLang="en-US"/>
          </a:p>
        </p:txBody>
      </p:sp>
      <p:sp>
        <p:nvSpPr>
          <p:cNvPr id="98308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1pPr>
            <a:lvl2pPr marL="730171" indent="-280835"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2pPr>
            <a:lvl3pPr marL="1123340" indent="-224668"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3pPr>
            <a:lvl4pPr marL="1572677" indent="-224668"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4pPr>
            <a:lvl5pPr marL="2022013" indent="-224668"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5pPr>
            <a:lvl6pPr marL="2471349" indent="-224668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Garamond" pitchFamily="18" charset="0"/>
              </a:defRPr>
            </a:lvl6pPr>
            <a:lvl7pPr marL="2920685" indent="-224668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Garamond" pitchFamily="18" charset="0"/>
              </a:defRPr>
            </a:lvl7pPr>
            <a:lvl8pPr marL="3370021" indent="-224668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Garamond" pitchFamily="18" charset="0"/>
              </a:defRPr>
            </a:lvl8pPr>
            <a:lvl9pPr marL="3819357" indent="-224668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45825449-0AAB-438C-8A0A-1C3DB6A8AA37}" type="slidenum">
              <a:rPr lang="en-US" altLang="en-US" sz="1200">
                <a:latin typeface="Times New Roman" pitchFamily="18" charset="0"/>
              </a:rPr>
              <a:pPr eaLnBrk="1" hangingPunct="1">
                <a:defRPr/>
              </a:pPr>
              <a:t>75</a:t>
            </a:fld>
            <a:endParaRPr lang="en-US" altLang="en-US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95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99332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1pPr>
            <a:lvl2pPr marL="730171" indent="-280835"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2pPr>
            <a:lvl3pPr marL="1123340" indent="-224668"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3pPr>
            <a:lvl4pPr marL="1572677" indent="-224668"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4pPr>
            <a:lvl5pPr marL="2022013" indent="-224668"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5pPr>
            <a:lvl6pPr marL="2471349" indent="-224668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Garamond" pitchFamily="18" charset="0"/>
              </a:defRPr>
            </a:lvl6pPr>
            <a:lvl7pPr marL="2920685" indent="-224668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Garamond" pitchFamily="18" charset="0"/>
              </a:defRPr>
            </a:lvl7pPr>
            <a:lvl8pPr marL="3370021" indent="-224668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Garamond" pitchFamily="18" charset="0"/>
              </a:defRPr>
            </a:lvl8pPr>
            <a:lvl9pPr marL="3819357" indent="-224668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E4806B40-851E-47D4-B07D-EA3FE765F235}" type="slidenum">
              <a:rPr lang="en-US" altLang="en-US" sz="1200">
                <a:latin typeface="Times New Roman" pitchFamily="18" charset="0"/>
              </a:rPr>
              <a:pPr eaLnBrk="1" hangingPunct="1">
                <a:defRPr/>
              </a:pPr>
              <a:t>79</a:t>
            </a:fld>
            <a:endParaRPr lang="en-US" altLang="en-US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05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00356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1pPr>
            <a:lvl2pPr marL="730171" indent="-280835"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2pPr>
            <a:lvl3pPr marL="1123340" indent="-224668"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3pPr>
            <a:lvl4pPr marL="1572677" indent="-224668"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4pPr>
            <a:lvl5pPr marL="2022013" indent="-224668"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5pPr>
            <a:lvl6pPr marL="2471349" indent="-224668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Garamond" pitchFamily="18" charset="0"/>
              </a:defRPr>
            </a:lvl6pPr>
            <a:lvl7pPr marL="2920685" indent="-224668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Garamond" pitchFamily="18" charset="0"/>
              </a:defRPr>
            </a:lvl7pPr>
            <a:lvl8pPr marL="3370021" indent="-224668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Garamond" pitchFamily="18" charset="0"/>
              </a:defRPr>
            </a:lvl8pPr>
            <a:lvl9pPr marL="3819357" indent="-224668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62230A49-BBB9-4AC8-B9A2-5F0DBA6CFA7F}" type="slidenum">
              <a:rPr lang="en-US" altLang="en-US" sz="1200">
                <a:latin typeface="Times New Roman" pitchFamily="18" charset="0"/>
              </a:rPr>
              <a:pPr eaLnBrk="1" hangingPunct="1">
                <a:defRPr/>
              </a:pPr>
              <a:t>84</a:t>
            </a:fld>
            <a:endParaRPr lang="en-US" altLang="en-US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16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1pPr>
            <a:lvl2pPr marL="730171" indent="-280835"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2pPr>
            <a:lvl3pPr marL="1123340" indent="-224668"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3pPr>
            <a:lvl4pPr marL="1572677" indent="-224668"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4pPr>
            <a:lvl5pPr marL="2022013" indent="-224668"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5pPr>
            <a:lvl6pPr marL="2471349" indent="-224668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Garamond" pitchFamily="18" charset="0"/>
              </a:defRPr>
            </a:lvl6pPr>
            <a:lvl7pPr marL="2920685" indent="-224668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Garamond" pitchFamily="18" charset="0"/>
              </a:defRPr>
            </a:lvl7pPr>
            <a:lvl8pPr marL="3370021" indent="-224668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Garamond" pitchFamily="18" charset="0"/>
              </a:defRPr>
            </a:lvl8pPr>
            <a:lvl9pPr marL="3819357" indent="-224668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9D1FD115-CB25-493C-8F24-FB28AA134504}" type="slidenum">
              <a:rPr lang="en-US" altLang="en-US" sz="1200">
                <a:latin typeface="Times New Roman" pitchFamily="18" charset="0"/>
              </a:rPr>
              <a:pPr eaLnBrk="1" hangingPunct="1">
                <a:defRPr/>
              </a:pPr>
              <a:t>90</a:t>
            </a:fld>
            <a:endParaRPr lang="en-US" altLang="en-US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0240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1pPr>
            <a:lvl2pPr marL="730171" indent="-280835"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2pPr>
            <a:lvl3pPr marL="1123340" indent="-224668"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3pPr>
            <a:lvl4pPr marL="1572677" indent="-224668"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4pPr>
            <a:lvl5pPr marL="2022013" indent="-224668"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5pPr>
            <a:lvl6pPr marL="2471349" indent="-224668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Garamond" pitchFamily="18" charset="0"/>
              </a:defRPr>
            </a:lvl6pPr>
            <a:lvl7pPr marL="2920685" indent="-224668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Garamond" pitchFamily="18" charset="0"/>
              </a:defRPr>
            </a:lvl7pPr>
            <a:lvl8pPr marL="3370021" indent="-224668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Garamond" pitchFamily="18" charset="0"/>
              </a:defRPr>
            </a:lvl8pPr>
            <a:lvl9pPr marL="3819357" indent="-224668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5491FAC2-F184-4753-A9D3-B92D1DE42F7C}" type="slidenum">
              <a:rPr lang="en-US" altLang="en-US" sz="1200">
                <a:latin typeface="Times New Roman" pitchFamily="18" charset="0"/>
              </a:rPr>
              <a:pPr eaLnBrk="1" hangingPunct="1">
                <a:defRPr/>
              </a:pPr>
              <a:t>93</a:t>
            </a:fld>
            <a:endParaRPr lang="en-US" altLang="en-US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724ABD8-6CDE-486F-9839-9C26B26F8B7F}" type="slidenum">
              <a:rPr lang="en-US" smtClean="0"/>
              <a:pPr>
                <a:defRPr/>
              </a:pPr>
              <a:t>97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46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153275-862F-4CE6-B88C-F7A666DC08E1}" type="slidenum">
              <a:rPr lang="en-US" smtClean="0"/>
              <a:pPr>
                <a:defRPr/>
              </a:pPr>
              <a:t>98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57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2CB524E-279A-4E8F-AAA7-71B511FC6807}" type="slidenum">
              <a:rPr lang="en-US" smtClean="0"/>
              <a:pPr>
                <a:defRPr/>
              </a:pPr>
              <a:t>99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93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93188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1pPr>
            <a:lvl2pPr marL="730171" indent="-280835"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2pPr>
            <a:lvl3pPr marL="1123340" indent="-224668"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3pPr>
            <a:lvl4pPr marL="1572677" indent="-224668"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4pPr>
            <a:lvl5pPr marL="2022013" indent="-224668"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5pPr>
            <a:lvl6pPr marL="2471349" indent="-224668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Garamond" pitchFamily="18" charset="0"/>
              </a:defRPr>
            </a:lvl6pPr>
            <a:lvl7pPr marL="2920685" indent="-224668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Garamond" pitchFamily="18" charset="0"/>
              </a:defRPr>
            </a:lvl7pPr>
            <a:lvl8pPr marL="3370021" indent="-224668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Garamond" pitchFamily="18" charset="0"/>
              </a:defRPr>
            </a:lvl8pPr>
            <a:lvl9pPr marL="3819357" indent="-224668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EA341D8B-58DB-4E4C-AF79-6F85E854AD6F}" type="slidenum">
              <a:rPr lang="en-US" altLang="en-US" sz="1200">
                <a:latin typeface="Times New Roman" pitchFamily="18" charset="0"/>
              </a:rPr>
              <a:pPr eaLnBrk="1" hangingPunct="1">
                <a:defRPr/>
              </a:pPr>
              <a:t>17</a:t>
            </a:fld>
            <a:endParaRPr lang="en-US" altLang="en-US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03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93188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1pPr>
            <a:lvl2pPr marL="730171" indent="-280835"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2pPr>
            <a:lvl3pPr marL="1123340" indent="-224668"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3pPr>
            <a:lvl4pPr marL="1572677" indent="-224668"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4pPr>
            <a:lvl5pPr marL="2022013" indent="-224668"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5pPr>
            <a:lvl6pPr marL="2471349" indent="-224668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Garamond" pitchFamily="18" charset="0"/>
              </a:defRPr>
            </a:lvl6pPr>
            <a:lvl7pPr marL="2920685" indent="-224668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Garamond" pitchFamily="18" charset="0"/>
              </a:defRPr>
            </a:lvl7pPr>
            <a:lvl8pPr marL="3370021" indent="-224668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Garamond" pitchFamily="18" charset="0"/>
              </a:defRPr>
            </a:lvl8pPr>
            <a:lvl9pPr marL="3819357" indent="-224668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7DF8D909-0F3F-4B27-A885-CF452F65F987}" type="slidenum">
              <a:rPr lang="en-US" altLang="en-US" sz="1200">
                <a:latin typeface="Times New Roman" pitchFamily="18" charset="0"/>
              </a:rPr>
              <a:pPr eaLnBrk="1" hangingPunct="1">
                <a:defRPr/>
              </a:pPr>
              <a:t>22</a:t>
            </a:fld>
            <a:endParaRPr lang="en-US" altLang="en-US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93188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1pPr>
            <a:lvl2pPr marL="730171" indent="-280835"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2pPr>
            <a:lvl3pPr marL="1123340" indent="-224668"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3pPr>
            <a:lvl4pPr marL="1572677" indent="-224668"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4pPr>
            <a:lvl5pPr marL="2022013" indent="-224668"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5pPr>
            <a:lvl6pPr marL="2471349" indent="-224668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Garamond" pitchFamily="18" charset="0"/>
              </a:defRPr>
            </a:lvl6pPr>
            <a:lvl7pPr marL="2920685" indent="-224668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Garamond" pitchFamily="18" charset="0"/>
              </a:defRPr>
            </a:lvl7pPr>
            <a:lvl8pPr marL="3370021" indent="-224668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Garamond" pitchFamily="18" charset="0"/>
              </a:defRPr>
            </a:lvl8pPr>
            <a:lvl9pPr marL="3819357" indent="-224668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060F5AB8-1E3D-46A7-9005-236390BC881E}" type="slidenum">
              <a:rPr lang="en-US" altLang="en-US" sz="1200">
                <a:latin typeface="Times New Roman" pitchFamily="18" charset="0"/>
              </a:rPr>
              <a:pPr eaLnBrk="1" hangingPunct="1">
                <a:defRPr/>
              </a:pPr>
              <a:t>23</a:t>
            </a:fld>
            <a:endParaRPr lang="en-US" altLang="en-US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75DF196-2258-41C3-B179-1F98B3C78186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94212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1pPr>
            <a:lvl2pPr marL="730171" indent="-280835"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2pPr>
            <a:lvl3pPr marL="1123340" indent="-224668"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3pPr>
            <a:lvl4pPr marL="1572677" indent="-224668"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4pPr>
            <a:lvl5pPr marL="2022013" indent="-224668" eaLnBrk="0" hangingPunct="0">
              <a:defRPr sz="4300">
                <a:solidFill>
                  <a:schemeClr val="tx1"/>
                </a:solidFill>
                <a:latin typeface="Garamond" pitchFamily="18" charset="0"/>
              </a:defRPr>
            </a:lvl5pPr>
            <a:lvl6pPr marL="2471349" indent="-224668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Garamond" pitchFamily="18" charset="0"/>
              </a:defRPr>
            </a:lvl6pPr>
            <a:lvl7pPr marL="2920685" indent="-224668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Garamond" pitchFamily="18" charset="0"/>
              </a:defRPr>
            </a:lvl7pPr>
            <a:lvl8pPr marL="3370021" indent="-224668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Garamond" pitchFamily="18" charset="0"/>
              </a:defRPr>
            </a:lvl8pPr>
            <a:lvl9pPr marL="3819357" indent="-224668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31C241E2-EA8F-4DDB-800C-553EAB615551}" type="slidenum">
              <a:rPr lang="en-US" altLang="en-US" sz="1200">
                <a:latin typeface="Times New Roman" pitchFamily="18" charset="0"/>
              </a:rPr>
              <a:pPr eaLnBrk="1" hangingPunct="1">
                <a:defRPr/>
              </a:pPr>
              <a:t>29</a:t>
            </a:fld>
            <a:endParaRPr lang="en-US" altLang="en-US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44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A2C77C8-8651-4CCD-BBD0-0E47B9EC8304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69706-E7ED-4D3A-86F9-D1CE66EC739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8B6D4-5D9C-4203-9E62-573637F2A1B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514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69706-E7ED-4D3A-86F9-D1CE66EC739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8B6D4-5D9C-4203-9E62-573637F2A1B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836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69706-E7ED-4D3A-86F9-D1CE66EC739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8B6D4-5D9C-4203-9E62-573637F2A1B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682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69706-E7ED-4D3A-86F9-D1CE66EC739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8B6D4-5D9C-4203-9E62-573637F2A1B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545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69706-E7ED-4D3A-86F9-D1CE66EC739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8B6D4-5D9C-4203-9E62-573637F2A1B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603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69706-E7ED-4D3A-86F9-D1CE66EC739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8B6D4-5D9C-4203-9E62-573637F2A1B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815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69706-E7ED-4D3A-86F9-D1CE66EC739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8B6D4-5D9C-4203-9E62-573637F2A1B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30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69706-E7ED-4D3A-86F9-D1CE66EC739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8B6D4-5D9C-4203-9E62-573637F2A1B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76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69706-E7ED-4D3A-86F9-D1CE66EC739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8B6D4-5D9C-4203-9E62-573637F2A1B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423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69706-E7ED-4D3A-86F9-D1CE66EC739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8B6D4-5D9C-4203-9E62-573637F2A1B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52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69706-E7ED-4D3A-86F9-D1CE66EC739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8B6D4-5D9C-4203-9E62-573637F2A1B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483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69706-E7ED-4D3A-86F9-D1CE66EC7395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8B6D4-5D9C-4203-9E62-573637F2A1B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922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x-none" dirty="0"/>
              <a:t>Clase 11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419" dirty="0"/>
              <a:t>Objetivo a ser alcanzado:</a:t>
            </a:r>
          </a:p>
          <a:p>
            <a:r>
              <a:rPr lang="es-419" dirty="0"/>
              <a:t>Entender el uso de la </a:t>
            </a:r>
            <a:r>
              <a:rPr lang="x-none" dirty="0"/>
              <a:t>Caída de Voltaje o tensión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3231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18528"/>
            <a:ext cx="6493329" cy="6310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5150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 A –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Cálculo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la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resistencia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un conductor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just" eaLnBrk="1" hangingPunct="1">
              <a:spcBef>
                <a:spcPts val="0"/>
              </a:spcBef>
              <a:defRPr/>
            </a:pP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Cuando fluye corriente a través de un conductor, ésta causará una pérdida de voltaje en el circuito debido a la resistencia del conductor. Esta pérdida de tensión se conoce como caída de tensión.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   </a:t>
            </a:r>
          </a:p>
          <a:p>
            <a:pPr marL="0" indent="0" algn="just" eaLnBrk="1" hangingPunct="1">
              <a:spcBef>
                <a:spcPts val="0"/>
              </a:spcBef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 eaLnBrk="1" hangingPunct="1">
              <a:spcBef>
                <a:spcPts val="0"/>
              </a:spcBef>
              <a:buNone/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= I x R</a:t>
            </a:r>
          </a:p>
        </p:txBody>
      </p:sp>
    </p:spTree>
    <p:extLst>
      <p:ext uri="{BB962C8B-B14F-4D97-AF65-F5344CB8AC3E}">
        <p14:creationId xmlns:p14="http://schemas.microsoft.com/office/powerpoint/2010/main" val="3061256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355116BD-6131-4CFD-87C4-D76F189904FC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12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6147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/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Tamaño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del conductor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82000" cy="4221163"/>
          </a:xfrm>
        </p:spPr>
        <p:txBody>
          <a:bodyPr vert="horz"/>
          <a:lstStyle/>
          <a:p>
            <a:pPr marL="0" algn="just">
              <a:spcBef>
                <a:spcPts val="0"/>
              </a:spcBef>
              <a:defRPr/>
            </a:pP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Conductores se clasifican según el American </a:t>
            </a:r>
            <a:r>
              <a:rPr lang="es-E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Wire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Gage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(AWG) o el área de la sección transversal en circular </a:t>
            </a:r>
            <a:r>
              <a:rPr lang="es-E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mils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163939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 hidden="1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/>
          <a:lstStyle/>
          <a:p>
            <a:pPr>
              <a:defRPr/>
            </a:pPr>
            <a:endParaRPr lang="en-US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3" name="Picture 3" descr="110-06 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98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67230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92AE97C-0307-48C6-95B8-17C99DCF3524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614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263" y="-152400"/>
            <a:ext cx="12242801" cy="754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35993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err="1"/>
              <a:t>Área</a:t>
            </a:r>
            <a:r>
              <a:rPr lang="en-US" dirty="0"/>
              <a:t> de la </a:t>
            </a:r>
            <a:r>
              <a:rPr lang="en-US" dirty="0" err="1"/>
              <a:t>sección</a:t>
            </a:r>
            <a:r>
              <a:rPr lang="en-US" dirty="0"/>
              <a:t> transversal del conductor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s-ES" dirty="0"/>
              <a:t>El área transversal de un conductor se expresa comúnmente en </a:t>
            </a:r>
            <a:r>
              <a:rPr lang="es-ES" dirty="0" err="1"/>
              <a:t>mils</a:t>
            </a:r>
            <a:r>
              <a:rPr lang="es-ES" dirty="0"/>
              <a:t> circulares [capítulo 9, tabla 8].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87E7A73-377A-4AC8-BD80-E9FCFAD715A0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2374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4D1DE13-1927-4716-87A4-8E6681B69283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pic>
        <p:nvPicPr>
          <p:cNvPr id="8197" name="Picture 2" descr="C:\Users\Mike Holt\AA Mike's Files\2014 Products\PNGs\900 tbl8 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0825" cy="685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21835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45F7D430-8125-494B-8C3F-A27219CB3B93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17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9219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/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dirty="0" err="1"/>
              <a:t>Área</a:t>
            </a:r>
            <a:r>
              <a:rPr lang="en-US" dirty="0"/>
              <a:t> de la </a:t>
            </a:r>
            <a:r>
              <a:rPr lang="en-US" dirty="0" err="1"/>
              <a:t>sección</a:t>
            </a:r>
            <a:r>
              <a:rPr lang="en-US" dirty="0"/>
              <a:t> transversal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82000" cy="4221163"/>
          </a:xfrm>
        </p:spPr>
        <p:txBody>
          <a:bodyPr vert="horz"/>
          <a:lstStyle/>
          <a:p>
            <a:pPr eaLnBrk="1" hangingPunct="1">
              <a:defRPr/>
            </a:pPr>
            <a:r>
              <a:rPr lang="es-ES" alt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Según el cuadro 8 del capítulo 9, ¿cuál es el área transversal en </a:t>
            </a:r>
            <a:r>
              <a:rPr lang="es-ES" altLang="en-US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mils</a:t>
            </a:r>
            <a:r>
              <a:rPr lang="es-ES" alt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circulares para un conductor 10 AWG?</a:t>
            </a:r>
            <a:endParaRPr lang="en-US" alt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771665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/>
          <a:lstStyle/>
          <a:p>
            <a:pPr>
              <a:defRPr/>
            </a:pPr>
            <a:endParaRPr lang="en-US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2291" name="Slide Number Placeholder 3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49DAB288-FFFB-42F5-8092-FD16FCBAE0D5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18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5" name="Vertical Text Placeholder 4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0245" name="Picture 6" descr="C:\Users\Mike Holt\AA Mike's Files\2014 Products\PNGs\900 tbl8 1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98710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7EFD98A-A74E-459D-ADB3-EF660EB94B5C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pic>
        <p:nvPicPr>
          <p:cNvPr id="11269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11795125" cy="726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8842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/>
              <a:t>Caída de tensión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x-none" dirty="0"/>
              <a:t>Objetivos:</a:t>
            </a:r>
          </a:p>
          <a:p>
            <a:r>
              <a:rPr lang="x-none" dirty="0"/>
              <a:t>Explicar las consideraciones de la caída de voltaje</a:t>
            </a:r>
          </a:p>
          <a:p>
            <a:r>
              <a:rPr lang="x-none" dirty="0"/>
              <a:t>Conocer las consideraciones del NEC acerca de la caída de voltaje</a:t>
            </a:r>
          </a:p>
          <a:p>
            <a:r>
              <a:rPr lang="x-none" dirty="0"/>
              <a:t>Calcular la caída de voltaje de los conductores</a:t>
            </a:r>
          </a:p>
          <a:p>
            <a:r>
              <a:rPr lang="x-none" dirty="0"/>
              <a:t>Determinar como limitar la caída de voltaje en un conductor  de acuerdo a la longitud y la corriente de carga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5616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5F1508D3-A100-4C0C-84C7-8A94626B447D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20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82000" cy="4221163"/>
          </a:xfrm>
        </p:spPr>
        <p:txBody>
          <a:bodyPr vert="horz"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resistencia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un conductor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depende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de: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	Material (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cobre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/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aluminio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	Area de la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sección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transversal (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tamaño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del conductor)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	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Longitud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	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Temperatura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de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operación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eaLnBrk="1" hangingPunct="1"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292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/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7.2 Resistencia del conductor</a:t>
            </a:r>
          </a:p>
        </p:txBody>
      </p:sp>
    </p:spTree>
    <p:extLst>
      <p:ext uri="{BB962C8B-B14F-4D97-AF65-F5344CB8AC3E}">
        <p14:creationId xmlns:p14="http://schemas.microsoft.com/office/powerpoint/2010/main" val="3945493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A8E5E7A-C1B3-4F20-86A0-982F9FCAE293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pic>
        <p:nvPicPr>
          <p:cNvPr id="1331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-609600"/>
            <a:ext cx="14741525" cy="1021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32334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4CD449E6-79CE-450E-8DBF-FDDD871BF822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22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14339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/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Resistencia del conductor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82000" cy="4221163"/>
          </a:xfrm>
        </p:spPr>
        <p:txBody>
          <a:bodyPr vert="horz"/>
          <a:lstStyle/>
          <a:p>
            <a:pPr indent="0" algn="just" eaLnBrk="1" hangingPunct="1">
              <a:spcBef>
                <a:spcPts val="0"/>
              </a:spcBef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resistencia del conductor varia inversamente con el diámetro del conductor. Es decir:</a:t>
            </a:r>
          </a:p>
          <a:p>
            <a:pPr marL="914400" indent="-5715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Cuanto menor sea el calibre, mayor será la resistencia.</a:t>
            </a:r>
          </a:p>
          <a:p>
            <a:pPr marL="914400" indent="-5715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Cuanto mayor sea el tamaño de alambre, menor será la resistencia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473790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C7DA2F6C-C0CD-4B89-A2D8-1E7AFC7E0F9A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23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15363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>
            <a:normAutofit fontScale="90000"/>
          </a:bodyPr>
          <a:lstStyle/>
          <a:p>
            <a:pPr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Resistencia del conductor
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82000" cy="4221163"/>
          </a:xfrm>
        </p:spPr>
        <p:txBody>
          <a:bodyPr vert="horz"/>
          <a:lstStyle/>
          <a:p>
            <a:pPr eaLnBrk="1" hangingPunct="1">
              <a:defRPr/>
            </a:pPr>
            <a:r>
              <a:rPr lang="es-ES" alt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¿Cuanto es la resistencia en CC de un conductor 14 AWG en comparación con 10 AWG según el cuadro 8 del capítulo 9?</a:t>
            </a:r>
            <a:endParaRPr lang="en-US" alt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729794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EDB6764-3582-472D-8EAC-9293641E49F9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pic>
        <p:nvPicPr>
          <p:cNvPr id="16389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76400"/>
            <a:ext cx="14935200" cy="1013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49674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 hidden="1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/>
          <a:lstStyle/>
          <a:p>
            <a:pPr>
              <a:defRPr/>
            </a:pPr>
            <a:endParaRPr lang="en-US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411" name="Picture 4" descr="C:\Users\Mike Holt\AA Mike's Files\2014 Products\PNGs\900 tbl8 1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132887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96491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CAC7CBEF-0E1D-48E3-945B-23AAB30802B6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26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18435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/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Longitud</a:t>
            </a: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del conductor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82000" cy="4221163"/>
          </a:xfrm>
        </p:spPr>
        <p:txBody>
          <a:bodyPr vert="horz"/>
          <a:lstStyle/>
          <a:p>
            <a:pPr marL="0" algn="just" eaLnBrk="1" hangingPunct="1">
              <a:spcBef>
                <a:spcPts val="0"/>
              </a:spcBef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resistencia de CC de un conductor es directamente proporcional a su longitud, más largo es el conductor, mayor será la resistencia.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726350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2528EC3E-510A-4418-98AD-3D8879E6A0AF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27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19459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/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Longitud</a:t>
            </a: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del conductor</a:t>
            </a: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82000" cy="4221163"/>
          </a:xfrm>
        </p:spPr>
        <p:txBody>
          <a:bodyPr vert="horz"/>
          <a:lstStyle/>
          <a:p>
            <a:pPr marL="0" algn="just" eaLnBrk="1" hangingPunct="1">
              <a:spcBef>
                <a:spcPts val="0"/>
              </a:spcBef>
              <a:defRPr/>
            </a:pPr>
            <a:r>
              <a:rPr lang="es-ES" alt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 Cuanto es la resistencia en CC de un conductor  10 AWG; con longitudes  de 1000' 500' y 100' según el cuadro 8 del capítulo 9?</a:t>
            </a:r>
            <a:endParaRPr lang="en-US" alt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434317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274C64C-1A11-4CC6-8025-1B5EC175354E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  <p:pic>
        <p:nvPicPr>
          <p:cNvPr id="2048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07928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6298F3C4-C3E7-46FC-9001-852227ADF062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29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21507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/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endParaRPr lang="en-US" altLang="en-US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82000" cy="4221163"/>
          </a:xfrm>
        </p:spPr>
        <p:txBody>
          <a:bodyPr vert="horz"/>
          <a:lstStyle/>
          <a:p>
            <a:pPr eaLnBrk="1" hangingPunct="1"/>
            <a:endParaRPr lang="en-US" altLang="en-US">
              <a:effectLst/>
            </a:endParaRPr>
          </a:p>
        </p:txBody>
      </p:sp>
      <p:pic>
        <p:nvPicPr>
          <p:cNvPr id="21509" name="Picture 6" descr="C:\Users\Mike Holt\AA Mike's Files\2014 Products\PNGs\900 tbl8 1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7413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/>
              <a:t>Consecuencia de la caída de voltaje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0"/>
            <a:ext cx="865428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21812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12E80E01-ABC4-4FF0-BDA2-8A061CC5F244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30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82000" cy="4221163"/>
          </a:xfrm>
        </p:spPr>
        <p:txBody>
          <a:bodyPr vert="horz"/>
          <a:lstStyle/>
          <a:p>
            <a:pPr eaLnBrk="1" hangingPunct="1">
              <a:defRPr/>
            </a:pPr>
            <a:r>
              <a:rPr lang="es-ES" alt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¿Cuanto es la resistencia en CC de 200 pies de un conductor 6 AWG de cobre según la tabla 8 del capítulo 9?</a:t>
            </a:r>
            <a:endParaRPr lang="en-US" alt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532" name="Rectangle 3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/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9, Table 8</a:t>
            </a:r>
          </a:p>
        </p:txBody>
      </p:sp>
    </p:spTree>
    <p:extLst>
      <p:ext uri="{BB962C8B-B14F-4D97-AF65-F5344CB8AC3E}">
        <p14:creationId xmlns:p14="http://schemas.microsoft.com/office/powerpoint/2010/main" val="40757171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 descr="900 tbl8 06"/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4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21146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C60CDF79-D666-4601-9440-AF6AEC66AECC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32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82000" cy="4221163"/>
          </a:xfrm>
        </p:spPr>
        <p:txBody>
          <a:bodyPr vert="horz"/>
          <a:lstStyle/>
          <a:p>
            <a:pPr marL="0" algn="just" eaLnBrk="1" hangingPunct="1">
              <a:spcBef>
                <a:spcPts val="0"/>
              </a:spcBef>
              <a:defRPr/>
            </a:pPr>
            <a:r>
              <a:rPr lang="es-ES" alt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¿Cuanto es la resistencia en CC de 200 pies de un conductor 1/0 AWG de aluminio según el cuadro 8 del capítulo 9?</a:t>
            </a:r>
            <a:endParaRPr lang="en-US" alt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580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/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9, Table 8</a:t>
            </a:r>
          </a:p>
        </p:txBody>
      </p:sp>
    </p:spTree>
    <p:extLst>
      <p:ext uri="{BB962C8B-B14F-4D97-AF65-F5344CB8AC3E}">
        <p14:creationId xmlns:p14="http://schemas.microsoft.com/office/powerpoint/2010/main" val="35637284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" descr="900 tbl8 07"/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44000" cy="684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34077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EE0F09A4-786E-462B-AF11-EF8B44584A70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34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26627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/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Coeficiente</a:t>
            </a: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temperatura</a:t>
            </a: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positivo</a:t>
            </a:r>
            <a:endParaRPr lang="en-US" alt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82000" cy="4221163"/>
          </a:xfrm>
        </p:spPr>
        <p:txBody>
          <a:bodyPr vert="horz"/>
          <a:lstStyle/>
          <a:p>
            <a:pPr marL="0" algn="just" eaLnBrk="1" hangingPunct="1">
              <a:spcBef>
                <a:spcPts val="1200"/>
              </a:spcBef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resistencia de un conductor cambia con la temperatura; </a:t>
            </a:r>
            <a:r>
              <a:rPr lang="es-E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ésto</a:t>
            </a: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 llama el coeficiente de temperatura.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736170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1A930348-D004-46F2-98A2-CB366D9A0EA0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35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27651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/>
          <a:lstStyle/>
          <a:p>
            <a:pPr eaLnBrk="1" hangingPunct="1">
              <a:defRPr/>
            </a:pP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Coeficiente</a:t>
            </a: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temperatura</a:t>
            </a: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positivo</a:t>
            </a: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[</a:t>
            </a: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capítulo</a:t>
            </a: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9, </a:t>
            </a: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tabla</a:t>
            </a: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8, Nota 2]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82000" cy="4221163"/>
          </a:xfrm>
        </p:spPr>
        <p:txBody>
          <a:bodyPr vert="horz"/>
          <a:lstStyle/>
          <a:p>
            <a:pPr marL="0" algn="just" eaLnBrk="1" hangingPunct="1">
              <a:spcBef>
                <a:spcPts val="0"/>
              </a:spcBef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cambio de tres grados en la temperatura resulta en un cambio del uno por ciento en la resistencia del conductor.</a:t>
            </a:r>
          </a:p>
          <a:p>
            <a:pPr eaLnBrk="1" hangingPunct="1"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R/CU = R x [1 + (0.00323 x (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tºC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- 75º))]</a:t>
            </a:r>
          </a:p>
          <a:p>
            <a:pPr lvl="1" eaLnBrk="1" hangingPunct="1">
              <a:buFont typeface="Wingdings" pitchFamily="2" charset="2"/>
              <a:buNone/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R/AL = R x [1 + (0.00333 x (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tºC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- 75º))]</a:t>
            </a:r>
          </a:p>
        </p:txBody>
      </p:sp>
    </p:spTree>
    <p:extLst>
      <p:ext uri="{BB962C8B-B14F-4D97-AF65-F5344CB8AC3E}">
        <p14:creationId xmlns:p14="http://schemas.microsoft.com/office/powerpoint/2010/main" val="32116892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6A60A0C9-DC66-48A5-8067-268B5643FD89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36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82000" cy="4221163"/>
          </a:xfrm>
        </p:spPr>
        <p:txBody>
          <a:bodyPr vert="horz"/>
          <a:lstStyle/>
          <a:p>
            <a:pPr marL="0" algn="just" eaLnBrk="1" hangingPunct="1">
              <a:spcBef>
                <a:spcPts val="0"/>
              </a:spcBef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circuitos de CC, la única propiedad que se opone al flujo de electrones es la resistencia.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772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/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7.3 Resistencia </a:t>
            </a: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</a:t>
            </a: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corriente</a:t>
            </a: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alterna</a:t>
            </a:r>
            <a:endParaRPr lang="en-US" alt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440452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3EEAFE68-B829-4943-9B32-8BCB3D0D1941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37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82000" cy="4221163"/>
          </a:xfrm>
        </p:spPr>
        <p:txBody>
          <a:bodyPr vert="horz"/>
          <a:lstStyle/>
          <a:p>
            <a:pPr marL="0" algn="just" eaLnBrk="1" hangingPunct="1">
              <a:spcBef>
                <a:spcPts val="0"/>
              </a:spcBef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circuitos de corriente alterna, al expandir y contraer el campo magnético dentro del conductor se induce una fuerza electromotriz que se opone al flujo de la corriente.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796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/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Reactancia</a:t>
            </a: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Inductiva</a:t>
            </a:r>
            <a:endParaRPr lang="en-US" alt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540112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0C01B1C-249C-4D9E-9F3D-38A30DAA0AA5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  <p:pic>
        <p:nvPicPr>
          <p:cNvPr id="30724" name="Picture 5" descr="C:\Users\Mike Holt\AA Mike's Files\2014 Products\PNGs\900 tbl9 11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32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09606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E44B15EB-3C9A-452E-9248-7A60053C1F21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39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82000" cy="4221163"/>
          </a:xfrm>
        </p:spPr>
        <p:txBody>
          <a:bodyPr vert="horz"/>
          <a:lstStyle/>
          <a:p>
            <a:pPr eaLnBrk="1" hangingPunct="1"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Cuando la corriente alterna fluye a través de un conductor, se generan corrientes pequeñas, erráticas e independientes conocidas como corrientes de Eddy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844" name="Rectangle 3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/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Corrientes de Eddy</a:t>
            </a:r>
          </a:p>
        </p:txBody>
      </p:sp>
    </p:spTree>
    <p:extLst>
      <p:ext uri="{BB962C8B-B14F-4D97-AF65-F5344CB8AC3E}">
        <p14:creationId xmlns:p14="http://schemas.microsoft.com/office/powerpoint/2010/main" val="1524331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8312612"/>
              </p:ext>
            </p:extLst>
          </p:nvPr>
        </p:nvGraphicFramePr>
        <p:xfrm>
          <a:off x="228600" y="457200"/>
          <a:ext cx="8534397" cy="59207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9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3359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68204">
                <a:tc rowSpan="2">
                  <a:txBody>
                    <a:bodyPr/>
                    <a:lstStyle/>
                    <a:p>
                      <a:pPr algn="ctr"/>
                      <a:r>
                        <a:rPr lang="es-VE" sz="900" dirty="0">
                          <a:effectLst/>
                        </a:rPr>
                        <a:t>Contenido</a:t>
                      </a:r>
                      <a:endParaRPr lang="en-US" sz="105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VE" sz="900" dirty="0">
                          <a:effectLst/>
                        </a:rPr>
                        <a:t>Capítulo</a:t>
                      </a:r>
                      <a:endParaRPr lang="en-US" sz="105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indent="2540" algn="ctr"/>
                      <a:r>
                        <a:rPr lang="es-VE" sz="900">
                          <a:effectLst/>
                        </a:rPr>
                        <a:t>Artículos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VE" sz="900">
                          <a:effectLst/>
                        </a:rPr>
                        <a:t>Propósito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indent="-35560" algn="ctr"/>
                      <a:r>
                        <a:rPr lang="es-VE" sz="900">
                          <a:effectLst/>
                        </a:rPr>
                        <a:t>Descripción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VE" sz="900">
                          <a:effectLst/>
                        </a:rPr>
                        <a:t>Ejemplos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961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VE" sz="900" dirty="0">
                          <a:effectLst/>
                        </a:rPr>
                        <a:t>1</a:t>
                      </a:r>
                      <a:endParaRPr lang="en-US" sz="105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indent="2540" algn="ctr"/>
                      <a:r>
                        <a:rPr lang="es-VE" sz="900" dirty="0">
                          <a:effectLst/>
                        </a:rPr>
                        <a:t>110</a:t>
                      </a:r>
                      <a:endParaRPr lang="en-US" sz="105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VE" sz="900">
                          <a:effectLst/>
                        </a:rPr>
                        <a:t>General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indent="-35560" algn="ctr"/>
                      <a:r>
                        <a:rPr lang="es-VE" sz="900">
                          <a:effectLst/>
                        </a:rPr>
                        <a:t>Definiciones esenciales para la interpretación del NEC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VE" sz="900">
                          <a:effectLst/>
                        </a:rPr>
                        <a:t>Accesible (como se aplica a los métodos de cableado). </a:t>
                      </a:r>
                      <a:r>
                        <a:rPr lang="en-US" sz="900">
                          <a:effectLst/>
                        </a:rPr>
                        <a:t>Accessible (as applied to wiring methods). </a:t>
                      </a:r>
                      <a:r>
                        <a:rPr lang="es-VE" sz="900">
                          <a:effectLst/>
                        </a:rPr>
                        <a:t>Que se puede quitar o exponer sin dañar la estructura o acabado del edificio.  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4808">
                <a:tc rowSpan="4"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</a:rPr>
                        <a:t>Aplicaciones generals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</a:rPr>
                        <a:t>1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indent="2540" algn="ctr"/>
                      <a:r>
                        <a:rPr lang="en-US" sz="900">
                          <a:effectLst/>
                        </a:rPr>
                        <a:t>111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effectLst/>
                        </a:rPr>
                        <a:t>General</a:t>
                      </a:r>
                      <a:endParaRPr lang="en-US" sz="105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indent="-35560" algn="ctr"/>
                      <a:r>
                        <a:rPr lang="es-VE" sz="900">
                          <a:effectLst/>
                        </a:rPr>
                        <a:t>Inspección y aprobación, instalación y uso, acceso y espacios referidos a conductores y equipos eléctricos e instalaciones.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VE" sz="900">
                          <a:effectLst/>
                        </a:rPr>
                        <a:t>Montaje y enfriamientos de los equipos.</a:t>
                      </a:r>
                      <a:endParaRPr lang="en-US" sz="1050">
                        <a:effectLst/>
                      </a:endParaRPr>
                    </a:p>
                    <a:p>
                      <a:pPr algn="just"/>
                      <a:r>
                        <a:rPr lang="es-VE" sz="900">
                          <a:effectLst/>
                        </a:rPr>
                        <a:t>Espacio de trabajo.</a:t>
                      </a:r>
                      <a:endParaRPr lang="en-US" sz="1050">
                        <a:effectLst/>
                      </a:endParaRPr>
                    </a:p>
                    <a:p>
                      <a:pPr algn="just"/>
                      <a:r>
                        <a:rPr lang="es-VE" sz="900">
                          <a:effectLst/>
                        </a:rPr>
                        <a:t>Espacios libres.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17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</a:rPr>
                        <a:t>2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indent="2540" algn="ctr"/>
                      <a:r>
                        <a:rPr lang="en-US" sz="900">
                          <a:effectLst/>
                        </a:rPr>
                        <a:t>200-299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err="1">
                          <a:effectLst/>
                        </a:rPr>
                        <a:t>Protección</a:t>
                      </a:r>
                      <a:r>
                        <a:rPr lang="en-US" sz="900" dirty="0">
                          <a:effectLst/>
                        </a:rPr>
                        <a:t> y </a:t>
                      </a:r>
                      <a:r>
                        <a:rPr lang="en-US" sz="900" dirty="0" err="1">
                          <a:effectLst/>
                        </a:rPr>
                        <a:t>Cableado</a:t>
                      </a:r>
                      <a:endParaRPr lang="en-US" sz="105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indent="-35560" algn="ctr"/>
                      <a:r>
                        <a:rPr lang="es-VE" sz="900">
                          <a:effectLst/>
                        </a:rPr>
                        <a:t>Disposiciones generales y aplicación de Conductores puestos a tierra, Circuitos ramales, alimentadores, acometidas.</a:t>
                      </a:r>
                      <a:endParaRPr lang="en-US" sz="1050">
                        <a:effectLst/>
                      </a:endParaRPr>
                    </a:p>
                    <a:p>
                      <a:pPr indent="-35560" algn="ctr"/>
                      <a:r>
                        <a:rPr lang="es-VE" sz="900">
                          <a:effectLst/>
                        </a:rPr>
                        <a:t> 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VE" sz="900">
                          <a:effectLst/>
                        </a:rPr>
                        <a:t>Aislamiento, Continuidad, Aterrizamiento, caída de tensión, capacidad del conductor.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4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</a:rPr>
                        <a:t>3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indent="2540" algn="ctr"/>
                      <a:r>
                        <a:rPr lang="en-US" sz="900">
                          <a:effectLst/>
                        </a:rPr>
                        <a:t>300-399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VE" sz="900">
                          <a:effectLst/>
                        </a:rPr>
                        <a:t>Materiales y Métodos de Cableado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indent="-35560" algn="ctr"/>
                      <a:r>
                        <a:rPr lang="es-VE" sz="900" dirty="0">
                          <a:effectLst/>
                        </a:rPr>
                        <a:t>Requisitos generales, aplicación y especificaciones de construcción materiales y componentes eléctricos</a:t>
                      </a:r>
                      <a:endParaRPr lang="en-US" sz="105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900">
                          <a:effectLst/>
                        </a:rPr>
                        <a:t>Tuberías, alimentadores, circuitos ramales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4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</a:rPr>
                        <a:t>4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indent="2540" algn="ctr"/>
                      <a:r>
                        <a:rPr lang="en-US" sz="900">
                          <a:effectLst/>
                        </a:rPr>
                        <a:t>400-499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</a:rPr>
                        <a:t>Usos general de Equipos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indent="-35560" algn="ctr"/>
                      <a:r>
                        <a:rPr lang="es-VE" sz="900" dirty="0">
                          <a:effectLst/>
                        </a:rPr>
                        <a:t>Requisitos generales, aplicación y especificaciones de construcción de equipos eléctricos</a:t>
                      </a:r>
                      <a:endParaRPr lang="en-US" sz="105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VE" sz="900">
                          <a:effectLst/>
                        </a:rPr>
                        <a:t>Tomacorrientes, interruptores, luminarias, motores, AC.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4808">
                <a:tc rowSpan="3"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</a:rPr>
                        <a:t>Aplicaciones suplemetarias o modificaciones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</a:rPr>
                        <a:t>5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indent="2540" algn="ctr"/>
                      <a:r>
                        <a:rPr lang="en-US" sz="900">
                          <a:effectLst/>
                        </a:rPr>
                        <a:t>500-599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</a:rPr>
                        <a:t>Ocupaciones Especiales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indent="-35560" algn="ctr"/>
                      <a:r>
                        <a:rPr lang="es-VE" sz="900" dirty="0">
                          <a:effectLst/>
                        </a:rPr>
                        <a:t>Clasificación, característica y especificación de lugares según el nivel de riesgo existente</a:t>
                      </a:r>
                      <a:endParaRPr lang="en-US" sz="105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VE" sz="900">
                          <a:effectLst/>
                        </a:rPr>
                        <a:t>Tarimas, teatros, estudios de cine, gasolineras, marinas, hospitales, hangares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4873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</a:rPr>
                        <a:t>6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indent="2540" algn="ctr"/>
                      <a:r>
                        <a:rPr lang="en-US" sz="900">
                          <a:effectLst/>
                        </a:rPr>
                        <a:t>600-699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</a:rPr>
                        <a:t>Equipos Especiales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indent="-35560" algn="ctr"/>
                      <a:r>
                        <a:rPr lang="es-VE" sz="900" dirty="0">
                          <a:effectLst/>
                        </a:rPr>
                        <a:t>Requisitos</a:t>
                      </a:r>
                      <a:endParaRPr lang="en-US" sz="1050" dirty="0">
                        <a:effectLst/>
                      </a:endParaRPr>
                    </a:p>
                    <a:p>
                      <a:pPr indent="-35560" algn="ctr"/>
                      <a:r>
                        <a:rPr lang="es-VE" sz="900" dirty="0">
                          <a:effectLst/>
                        </a:rPr>
                        <a:t>Generales,  aprobación, instalación, especificaciones y  uso</a:t>
                      </a:r>
                      <a:endParaRPr lang="en-US" sz="105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VE" sz="900" dirty="0">
                          <a:effectLst/>
                        </a:rPr>
                        <a:t>Lámparas de Descarga, LED, vehículos eléctricos, sonido, fotocelda, equipo RX, equipos maquinaria industrial</a:t>
                      </a:r>
                      <a:endParaRPr lang="en-US" sz="105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08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</a:rPr>
                        <a:t>7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indent="2540" algn="ctr"/>
                      <a:r>
                        <a:rPr lang="en-US" sz="900">
                          <a:effectLst/>
                        </a:rPr>
                        <a:t>700-799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</a:rPr>
                        <a:t>Condiciones Especiales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indent="-35560" algn="ctr"/>
                      <a:r>
                        <a:rPr lang="en-US" sz="900">
                          <a:effectLst/>
                        </a:rPr>
                        <a:t>Sistemas de emergencia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900" dirty="0" err="1">
                          <a:effectLst/>
                        </a:rPr>
                        <a:t>Plantas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generadoras</a:t>
                      </a:r>
                      <a:r>
                        <a:rPr lang="en-US" sz="900" dirty="0">
                          <a:effectLst/>
                        </a:rPr>
                        <a:t>, </a:t>
                      </a:r>
                      <a:r>
                        <a:rPr lang="en-US" sz="900" dirty="0" err="1">
                          <a:effectLst/>
                        </a:rPr>
                        <a:t>fibra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óptica</a:t>
                      </a:r>
                      <a:r>
                        <a:rPr lang="en-US" sz="900" dirty="0">
                          <a:effectLst/>
                        </a:rPr>
                        <a:t>.</a:t>
                      </a:r>
                      <a:endParaRPr lang="en-US" sz="105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0884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</a:rPr>
                        <a:t>Sistemas de Comunicación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</a:rPr>
                        <a:t>8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indent="2540" algn="ctr"/>
                      <a:r>
                        <a:rPr lang="en-US" sz="900">
                          <a:effectLst/>
                        </a:rPr>
                        <a:t>800-899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</a:rPr>
                        <a:t> 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indent="-35560" algn="ctr"/>
                      <a:r>
                        <a:rPr lang="en-US" sz="900">
                          <a:effectLst/>
                        </a:rPr>
                        <a:t> 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VE" sz="900" dirty="0">
                          <a:effectLst/>
                        </a:rPr>
                        <a:t>Alarmas de incendio, teléfonos, antenas.</a:t>
                      </a:r>
                      <a:endParaRPr lang="en-US" sz="105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0884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</a:rPr>
                        <a:t>Información adicional no obligatoria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</a:rPr>
                        <a:t>9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indent="2540" algn="ctr"/>
                      <a:r>
                        <a:rPr lang="en-US" sz="900">
                          <a:effectLst/>
                        </a:rPr>
                        <a:t>Tablas y anexos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</a:rPr>
                        <a:t>Tablas y anexos informativos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indent="-35560" algn="ctr"/>
                      <a:r>
                        <a:rPr lang="en-US" sz="900">
                          <a:effectLst/>
                        </a:rPr>
                        <a:t>Aplicable</a:t>
                      </a:r>
                      <a:endParaRPr lang="en-US" sz="1050">
                        <a:effectLst/>
                      </a:endParaRPr>
                    </a:p>
                    <a:p>
                      <a:pPr indent="-35560" algn="ctr"/>
                      <a:r>
                        <a:rPr lang="en-US" sz="900">
                          <a:effectLst/>
                        </a:rPr>
                        <a:t>Según Referencias.</a:t>
                      </a:r>
                      <a:endParaRPr lang="en-US" sz="105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900" dirty="0" err="1">
                          <a:effectLst/>
                        </a:rPr>
                        <a:t>Ampacidad</a:t>
                      </a:r>
                      <a:r>
                        <a:rPr lang="en-US" sz="900" dirty="0">
                          <a:effectLst/>
                        </a:rPr>
                        <a:t> de </a:t>
                      </a:r>
                      <a:r>
                        <a:rPr lang="en-US" sz="900" dirty="0" err="1">
                          <a:effectLst/>
                        </a:rPr>
                        <a:t>los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conductores</a:t>
                      </a:r>
                      <a:endParaRPr lang="en-US" sz="105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9919" marR="49919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Oval 5"/>
          <p:cNvSpPr/>
          <p:nvPr/>
        </p:nvSpPr>
        <p:spPr>
          <a:xfrm>
            <a:off x="376707" y="2590800"/>
            <a:ext cx="8458200" cy="5334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4239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 hidden="1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/>
          <a:lstStyle/>
          <a:p>
            <a:pPr>
              <a:defRPr/>
            </a:pPr>
            <a:endParaRPr lang="en-US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2771" name="Picture 4" descr="C:\Users\Mike Holt\AA Mike's Files\2014 Products\PNGs\900 tbl9 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" y="0"/>
            <a:ext cx="9128125" cy="683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30092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B128AE13-EB6F-44D6-A58A-92DA8A6468AE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41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82000" cy="4221163"/>
          </a:xfrm>
        </p:spPr>
        <p:txBody>
          <a:bodyPr vert="horz"/>
          <a:lstStyle/>
          <a:p>
            <a:pPr marL="0" algn="just" eaLnBrk="1" hangingPunct="1">
              <a:spcBef>
                <a:spcPts val="0"/>
              </a:spcBef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Las corrientes de Eddy son más fuertes en el centro de los conductores y repelen a los electrones que fluyen hacia la superficie del conductor; Esto se conoce como efecto pelicular.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892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/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Efecto</a:t>
            </a: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pelicular</a:t>
            </a:r>
            <a:endParaRPr lang="en-US" alt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02831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 hidden="1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/>
          <a:lstStyle/>
          <a:p>
            <a:pPr>
              <a:defRPr/>
            </a:pPr>
            <a:endParaRPr lang="en-US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4819" name="Picture 4" descr="C:\Users\Mike Holt\AA Mike's Files\2014 Products\PNGs\900 tbl9 0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38850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C8209D3E-5C41-4F68-9D12-483193CCE57D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43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39939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/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7.4 Resistencia </a:t>
            </a: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</a:t>
            </a: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</a:t>
            </a:r>
            <a:b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</a:t>
            </a: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Capitulo</a:t>
            </a: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9, </a:t>
            </a: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Tabla</a:t>
            </a: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9]</a:t>
            </a:r>
            <a:endParaRPr lang="en-US" alt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82000" cy="4221163"/>
          </a:xfrm>
        </p:spPr>
        <p:txBody>
          <a:bodyPr vert="horz"/>
          <a:lstStyle/>
          <a:p>
            <a:pPr marL="0" algn="just" eaLnBrk="1" hangingPunct="1">
              <a:spcBef>
                <a:spcPts val="0"/>
              </a:spcBef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resistencia de CA depende de las propiedades de la tubería, el tipo de material, tamaño, longitud y temperatura del conductor .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algn="just" eaLnBrk="1" hangingPunct="1">
              <a:spcBef>
                <a:spcPts val="0"/>
              </a:spcBef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802795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842964A-87D9-4318-B55C-ADB997585823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  <p:pic>
        <p:nvPicPr>
          <p:cNvPr id="36869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-1447800"/>
            <a:ext cx="12001500" cy="830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79039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82D37907-A865-4B8D-870D-17D196E6CC55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45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82000" cy="4221163"/>
          </a:xfrm>
        </p:spPr>
        <p:txBody>
          <a:bodyPr vert="horz"/>
          <a:lstStyle/>
          <a:p>
            <a:pPr marL="0" algn="just" eaLnBrk="1" hangingPunct="1">
              <a:spcBef>
                <a:spcPts val="0"/>
              </a:spcBef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La fila del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encabezado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 de la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tabla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 9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capítulo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 9,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muestra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 los “ Ohms a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neutro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 por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kilometro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” y “ Ohms a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neutro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 por 1,000 pies” 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988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/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7.4 Resistencia </a:t>
            </a: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</a:t>
            </a: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</a:t>
            </a:r>
            <a:b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</a:t>
            </a: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Capítulo</a:t>
            </a: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9, </a:t>
            </a: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Tabla</a:t>
            </a: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9]</a:t>
            </a:r>
          </a:p>
        </p:txBody>
      </p:sp>
    </p:spTree>
    <p:extLst>
      <p:ext uri="{BB962C8B-B14F-4D97-AF65-F5344CB8AC3E}">
        <p14:creationId xmlns:p14="http://schemas.microsoft.com/office/powerpoint/2010/main" val="109285659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361EB20-2302-4A6C-98C1-B4ECE5FCE899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  <p:pic>
        <p:nvPicPr>
          <p:cNvPr id="38917" name="Picture 5" descr="C:\Users\Mike Holt\AA Mike's Files\2014 Products\PNGs\Chapter 9 2014 Png Files\900 tbl9 0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582611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DA841607-6AF3-4520-916C-55F62FB971FF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47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82000" cy="4221163"/>
          </a:xfrm>
        </p:spPr>
        <p:txBody>
          <a:bodyPr vert="horz"/>
          <a:lstStyle/>
          <a:p>
            <a:pPr eaLnBrk="1" hangingPunct="1">
              <a:defRPr/>
            </a:pPr>
            <a:r>
              <a:rPr lang="es-ES" alt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¿Cual es la resistencia de CA de un conductor 10 AWG en conducto PVC?</a:t>
            </a:r>
            <a:endParaRPr lang="en-US" alt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012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>
            <a:normAutofit fontScale="90000"/>
          </a:bodyPr>
          <a:lstStyle/>
          <a:p>
            <a:pPr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Capítulo</a:t>
            </a: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9, </a:t>
            </a: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tabla</a:t>
            </a: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
</a:t>
            </a:r>
          </a:p>
        </p:txBody>
      </p:sp>
    </p:spTree>
    <p:extLst>
      <p:ext uri="{BB962C8B-B14F-4D97-AF65-F5344CB8AC3E}">
        <p14:creationId xmlns:p14="http://schemas.microsoft.com/office/powerpoint/2010/main" val="393994616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Number Placeholder 4"/>
          <p:cNvSpPr txBox="1">
            <a:spLocks noGrp="1"/>
          </p:cNvSpPr>
          <p:nvPr/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defRPr sz="40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0AAC8921-F0C1-456D-885D-57A0A12EA8EE}" type="slidenum">
              <a:rPr lang="en-US" altLang="en-US" sz="1200">
                <a:latin typeface="Arial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48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effectLst/>
            </a:endParaRPr>
          </a:p>
        </p:txBody>
      </p:sp>
      <p:sp>
        <p:nvSpPr>
          <p:cNvPr id="40964" name="Rectangle 5"/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endParaRPr lang="en-US" altLang="en-US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65" name="Picture 6" descr="C:\Users\Mike Holt\AA Mike's Files\2014 Products\PNGs\900 tbl9 1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0865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build="p"/>
      <p:bldP spid="4096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04B436B-D966-4FE7-8E79-0E106D52D7A1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  <p:pic>
        <p:nvPicPr>
          <p:cNvPr id="41989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44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3945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b="1" dirty="0"/>
              <a:t>Cuándo considerar la caída de tensión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VE" dirty="0"/>
              <a:t>Al diseñar los circuitos ramales que servirán a cada derivación, se seleccionan los conductores por capacidad de corriente nominal permitida o de acuerdo al valor de ajuste del dispositivo de protección contra sobre corriente, teniendo en consideración la </a:t>
            </a:r>
            <a:r>
              <a:rPr lang="es-VE" dirty="0">
                <a:solidFill>
                  <a:srgbClr val="FF0000"/>
                </a:solidFill>
              </a:rPr>
              <a:t>caída de tensión </a:t>
            </a:r>
            <a:r>
              <a:rPr lang="es-VE" dirty="0"/>
              <a:t>y las distancias resultantes.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629205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10047839-A971-40B9-9C5C-4BC02FB424B4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50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82000" cy="4221163"/>
          </a:xfrm>
        </p:spPr>
        <p:txBody>
          <a:bodyPr vert="horz"/>
          <a:lstStyle/>
          <a:p>
            <a:pPr eaLnBrk="1" hangingPunct="1">
              <a:defRPr/>
            </a:pPr>
            <a:r>
              <a:rPr lang="es-ES" alt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¿Cuál es la resistencia de CA de 100 pies de conductor 2/0 AWG, instalado en una </a:t>
            </a:r>
            <a:r>
              <a:rPr lang="es-ES" altLang="en-US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tuberia</a:t>
            </a:r>
            <a:r>
              <a:rPr lang="es-ES" alt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acero?</a:t>
            </a:r>
            <a:endParaRPr lang="en-US" alt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084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>
            <a:normAutofit fontScale="90000"/>
          </a:bodyPr>
          <a:lstStyle/>
          <a:p>
            <a:pPr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Capítulo</a:t>
            </a: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9, </a:t>
            </a: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tabla</a:t>
            </a: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
</a:t>
            </a:r>
          </a:p>
        </p:txBody>
      </p:sp>
    </p:spTree>
    <p:extLst>
      <p:ext uri="{BB962C8B-B14F-4D97-AF65-F5344CB8AC3E}">
        <p14:creationId xmlns:p14="http://schemas.microsoft.com/office/powerpoint/2010/main" val="281737160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1" descr="900 tbl9 05"/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400306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A9AC6CE9-3AFE-4AD8-AFAF-E6464EFE68CE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52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82000" cy="4221163"/>
          </a:xfrm>
        </p:spPr>
        <p:txBody>
          <a:bodyPr vert="horz"/>
          <a:lstStyle/>
          <a:p>
            <a:pPr eaLnBrk="1" hangingPunct="1">
              <a:defRPr/>
            </a:pPr>
            <a:r>
              <a:rPr lang="es-ES" alt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¿Cual es la resistencia de CA de 100 pies de un conductor 500 </a:t>
            </a:r>
            <a:r>
              <a:rPr lang="es-ES" altLang="en-US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kcmil</a:t>
            </a:r>
            <a:r>
              <a:rPr lang="es-ES" alt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aluminio instalado en una tubería de aluminio?</a:t>
            </a:r>
            <a:endParaRPr lang="en-US" alt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180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>
            <a:normAutofit fontScale="90000"/>
          </a:bodyPr>
          <a:lstStyle/>
          <a:p>
            <a:pPr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Capítulo</a:t>
            </a: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9, </a:t>
            </a: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tabla</a:t>
            </a: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
</a:t>
            </a:r>
          </a:p>
        </p:txBody>
      </p:sp>
    </p:spTree>
    <p:extLst>
      <p:ext uri="{BB962C8B-B14F-4D97-AF65-F5344CB8AC3E}">
        <p14:creationId xmlns:p14="http://schemas.microsoft.com/office/powerpoint/2010/main" val="80946803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 hidden="1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/>
          <a:lstStyle/>
          <a:p>
            <a:pPr>
              <a:defRPr/>
            </a:pPr>
            <a:endParaRPr lang="en-US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6083" name="Picture 3" descr="900 tbl9 06"/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0"/>
            <a:ext cx="91313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393493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F1C2852E-0433-470F-A7EE-135779771490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54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82000" cy="4221163"/>
          </a:xfrm>
        </p:spPr>
        <p:txBody>
          <a:bodyPr vert="horz"/>
          <a:lstStyle/>
          <a:p>
            <a:pPr eaLnBrk="1" hangingPunct="1"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 los conductores más grandes que 1/0 AWG, la oposición al flujo de corriente es mayor para los circuitos de la CA en comparación con los circuitos de CC debido a la reactancia inductiva, las corrientes de Eddy y el efecto pelicular.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228" name="Rectangle 3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>
            <a:normAutofit fontScale="90000"/>
          </a:bodyPr>
          <a:lstStyle/>
          <a:p>
            <a:pPr>
              <a:spcBef>
                <a:spcPts val="1200"/>
              </a:spcBef>
              <a:spcAft>
                <a:spcPts val="300"/>
              </a:spcAft>
              <a:defRPr/>
            </a:pPr>
            <a:r>
              <a:rPr lang="es-E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Resistencia AC versus DC
</a:t>
            </a:r>
            <a:endParaRPr lang="en-US" alt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251815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 hidden="1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/>
          <a:lstStyle/>
          <a:p>
            <a:pPr>
              <a:defRPr/>
            </a:pPr>
            <a:endParaRPr lang="en-US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8131" name="Picture 4" descr="C:\Users\Mike Holt\AA Mike's Files\2014 Products\PNGs\900 tbl9 0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486347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42007A78-12E8-4219-B464-E0E5B06E4C98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56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54275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>
            <a:normAutofit fontScale="90000"/>
          </a:bodyPr>
          <a:lstStyle/>
          <a:p>
            <a:pPr>
              <a:defRPr/>
            </a:pPr>
            <a:r>
              <a:rPr lang="es-E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Parte B – Consideraciones sobre la caída de tensión
</a:t>
            </a:r>
            <a:endParaRPr lang="en-US" alt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036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82000" cy="4221163"/>
          </a:xfrm>
        </p:spPr>
        <p:txBody>
          <a:bodyPr vert="horz"/>
          <a:lstStyle/>
          <a:p>
            <a:pPr eaLnBrk="1" hangingPunct="1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95763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5EC27756-46A0-43FA-A5A5-7B428B3B7E6E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57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55299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/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7.6 </a:t>
            </a:r>
            <a:r>
              <a:rPr lang="es-E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Recomendaciones de la caída de tensión de NEC</a:t>
            </a:r>
            <a:endParaRPr lang="en-US" alt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82000" cy="4221163"/>
          </a:xfrm>
        </p:spPr>
        <p:txBody>
          <a:bodyPr vert="horz"/>
          <a:lstStyle/>
          <a:p>
            <a:pPr eaLnBrk="1" hangingPunct="1"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Aunque el NEC generalmente no incluye reglas para caída de tensión, contiene varias recomendaciones. </a:t>
            </a:r>
          </a:p>
          <a:p>
            <a:pPr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Circuitos Ramales– 210.19(A)(1) Nota 4 </a:t>
            </a:r>
          </a:p>
          <a:p>
            <a:pPr eaLnBrk="1" hangingPunct="1"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Alimentadores – 215.2(A) Nota 2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71933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 hidden="1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/>
          <a:lstStyle/>
          <a:p>
            <a:pPr>
              <a:defRPr/>
            </a:pPr>
            <a:endParaRPr lang="en-US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03" name="Picture 4" descr="C:\Users\Mike Holt\AA Mike's Files\2014 Products\PNGs\210-19A1bs N4 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3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755215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ffectLst/>
            </a:endParaRPr>
          </a:p>
        </p:txBody>
      </p:sp>
      <p:pic>
        <p:nvPicPr>
          <p:cNvPr id="52228" name="Picture 5" descr="C:\Users\Mike Holt\AA Mike's Files\2014 Products\PNGs\210-19A1bs N4 0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6793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  <p:bldP spid="5632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b="1" dirty="0"/>
              <a:t>Caída de tensión en los circuitos ramales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VE" dirty="0"/>
              <a:t>Un buen diseño de los circuitos ramales requiere evitar, en el recorrido de los conductores, una caída de tensión superior al 3% medida desde el tablero principal hasta las salidas más lejanas bien sea de iluminación, cargas de fuerzas, calefacción, o cualquier combinación de ellas.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60366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970CEDA0-E55A-46A7-AEA4-E41CD23180F0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60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82000" cy="4221163"/>
          </a:xfrm>
        </p:spPr>
        <p:txBody>
          <a:bodyPr vert="horz"/>
          <a:lstStyle/>
          <a:p>
            <a:pPr eaLnBrk="1" hangingPunct="1"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Reducir la tensión debido a cargas inductivas puede causar sobrecalentamiento, ineficiencia y una corta vida útil para equipo electrónico.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8372" name="Rectangle 6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/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Problemas</a:t>
            </a: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la </a:t>
            </a: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caída</a:t>
            </a: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voltaje</a:t>
            </a:r>
            <a:endParaRPr lang="en-US" alt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179606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147590D4-E525-48D4-BFC7-C305F1044A19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61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82000" cy="4221163"/>
          </a:xfrm>
        </p:spPr>
        <p:txBody>
          <a:bodyPr vert="horz"/>
          <a:lstStyle/>
          <a:p>
            <a:pPr eaLnBrk="1" hangingPunct="1"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Caída de tensión es directamente proporcional a la resistencia y la magnitud de la corriente, esto es; </a:t>
            </a:r>
          </a:p>
          <a:p>
            <a:pPr marL="0" indent="0" algn="ctr" eaLnBrk="1" hangingPunct="1">
              <a:buNone/>
              <a:defRPr/>
            </a:pPr>
            <a:endParaRPr lang="es-E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 eaLnBrk="1" hangingPunct="1">
              <a:buNone/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EVD = I x R.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396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>
            <a:normAutofit fontScale="90000"/>
          </a:bodyPr>
          <a:lstStyle/>
          <a:p>
            <a:pPr eaLnBrk="1" hangingPunct="1">
              <a:defRPr/>
            </a:pP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7.7 </a:t>
            </a: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Determinación</a:t>
            </a: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la </a:t>
            </a: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caída</a:t>
            </a: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voltaje</a:t>
            </a: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por el </a:t>
            </a: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método</a:t>
            </a: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la Ley de Ohm</a:t>
            </a:r>
          </a:p>
        </p:txBody>
      </p:sp>
    </p:spTree>
    <p:extLst>
      <p:ext uri="{BB962C8B-B14F-4D97-AF65-F5344CB8AC3E}">
        <p14:creationId xmlns:p14="http://schemas.microsoft.com/office/powerpoint/2010/main" val="320785642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5AA7B25B-37E7-490A-87E5-00791A977F7A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62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82000" cy="4221163"/>
          </a:xfrm>
        </p:spPr>
        <p:txBody>
          <a:bodyPr vert="horz"/>
          <a:lstStyle/>
          <a:p>
            <a:pPr eaLnBrk="1" hangingPunct="1">
              <a:defRPr/>
            </a:pPr>
            <a:r>
              <a:rPr lang="es-ES" alt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¿Cual es la caída de tensión de dos conductores de calibre 12 en EMT suministrando una carga continua de 16A situado 100 pies de la fuente de alimentación de 120V?</a:t>
            </a:r>
            <a:endParaRPr lang="en-US" alt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0420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>
            <a:normAutofit fontScale="90000"/>
          </a:bodyPr>
          <a:lstStyle/>
          <a:p>
            <a:pPr>
              <a:defRPr/>
            </a:pP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7.7 </a:t>
            </a: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Determinación</a:t>
            </a: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la </a:t>
            </a: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caída</a:t>
            </a: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voltaje</a:t>
            </a: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por el </a:t>
            </a: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método</a:t>
            </a: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la Ley de Ohm</a:t>
            </a:r>
          </a:p>
        </p:txBody>
      </p:sp>
    </p:spTree>
    <p:extLst>
      <p:ext uri="{BB962C8B-B14F-4D97-AF65-F5344CB8AC3E}">
        <p14:creationId xmlns:p14="http://schemas.microsoft.com/office/powerpoint/2010/main" val="264442801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B0A3886-1B35-4E6E-92BA-B82EF24B8208}" type="slidenum">
              <a:rPr lang="en-US" smtClean="0"/>
              <a:pPr>
                <a:defRPr/>
              </a:pPr>
              <a:t>63</a:t>
            </a:fld>
            <a:endParaRPr lang="en-US"/>
          </a:p>
        </p:txBody>
      </p:sp>
      <p:pic>
        <p:nvPicPr>
          <p:cNvPr id="5632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9829800" cy="685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78642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 hidden="1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/>
          <a:lstStyle/>
          <a:p>
            <a:pPr>
              <a:defRPr/>
            </a:pPr>
            <a:endParaRPr lang="en-US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7347" name="Picture 4" descr="C:\Users\Mike Holt\AA Mike's Files\2014 Products\PNGs\Chapter 2 2014 Png Files\210-19A1bs N4 09 ohms law v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00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018767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78C97218-D54F-4703-B82C-232029D9A178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65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82000" cy="4221163"/>
          </a:xfrm>
        </p:spPr>
        <p:txBody>
          <a:bodyPr vert="horz"/>
          <a:lstStyle/>
          <a:p>
            <a:pPr eaLnBrk="1" hangingPunct="1">
              <a:defRPr/>
            </a:pPr>
            <a:r>
              <a:rPr lang="es-ES" alt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¿Cual es la caída de tensión de dos conductores de calibre 10 suministrando una carga continua de 24A situado 100 pies de la fuente de alimentación de 240V?</a:t>
            </a:r>
            <a:endParaRPr lang="en-US" alt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3492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>
            <a:normAutofit fontScale="90000"/>
          </a:bodyPr>
          <a:lstStyle/>
          <a:p>
            <a:pPr>
              <a:defRPr/>
            </a:pP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7.7 </a:t>
            </a: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Determinación</a:t>
            </a: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la </a:t>
            </a: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caída</a:t>
            </a: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voltaje</a:t>
            </a: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por el </a:t>
            </a: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método</a:t>
            </a: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la Ley de Ohm</a:t>
            </a:r>
          </a:p>
        </p:txBody>
      </p:sp>
    </p:spTree>
    <p:extLst>
      <p:ext uri="{BB962C8B-B14F-4D97-AF65-F5344CB8AC3E}">
        <p14:creationId xmlns:p14="http://schemas.microsoft.com/office/powerpoint/2010/main" val="10029830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0B925D6-EB92-4FBB-A473-2B074B271C3F}" type="slidenum">
              <a:rPr lang="en-US" smtClean="0"/>
              <a:pPr>
                <a:defRPr/>
              </a:pPr>
              <a:t>66</a:t>
            </a:fld>
            <a:endParaRPr lang="en-US"/>
          </a:p>
        </p:txBody>
      </p:sp>
      <p:pic>
        <p:nvPicPr>
          <p:cNvPr id="5939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60120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788478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 hidden="1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/>
          <a:lstStyle/>
          <a:p>
            <a:pPr>
              <a:defRPr/>
            </a:pPr>
            <a:endParaRPr lang="en-US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0419" name="Picture 4" descr="C:\Users\Mike Holt\AA Mike's Files\2014 Products\PNGs\210-19A1bs N4 07 ohms law v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400"/>
            <a:ext cx="9144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42940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4D7C1D58-4768-4375-8CB0-26F588BEFB2F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68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82000" cy="4221163"/>
          </a:xfrm>
        </p:spPr>
        <p:txBody>
          <a:bodyPr vert="horz"/>
          <a:lstStyle/>
          <a:p>
            <a:pPr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Además de la ley de Ohm para determinar la caída del voltaje del conductor del circuito, puede utilizarse el método de la fórmula.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564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>
            <a:normAutofit fontScale="90000"/>
          </a:bodyPr>
          <a:lstStyle/>
          <a:p>
            <a:pPr>
              <a:defRPr/>
            </a:pP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7.8 </a:t>
            </a: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Determinación</a:t>
            </a: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la </a:t>
            </a: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caída</a:t>
            </a: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voltaje</a:t>
            </a: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por el </a:t>
            </a:r>
            <a:r>
              <a:rPr lang="en-US" altLang="en-US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método</a:t>
            </a: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la Ley de Ohm</a:t>
            </a:r>
          </a:p>
        </p:txBody>
      </p:sp>
    </p:spTree>
    <p:extLst>
      <p:ext uri="{BB962C8B-B14F-4D97-AF65-F5344CB8AC3E}">
        <p14:creationId xmlns:p14="http://schemas.microsoft.com/office/powerpoint/2010/main" val="45420812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19B920BD-590A-46D4-8D03-075AFE4D0DFC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69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82000" cy="4221163"/>
          </a:xfrm>
        </p:spPr>
        <p:txBody>
          <a:bodyPr vert="horz"/>
          <a:lstStyle/>
          <a:p>
            <a:pPr eaLnBrk="1" hangingPunct="1"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K: Copper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–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12.90, at 75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º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  <a:p>
            <a:pPr eaLnBrk="1" hangingPunct="1"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K: Aluminum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–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21.20, at 75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º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  <a:p>
            <a:pPr eaLnBrk="1" hangingPunct="1"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I: Load at 100%</a:t>
            </a:r>
          </a:p>
          <a:p>
            <a:pPr eaLnBrk="1" hangingPunct="1"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D: Distance from the power supply</a:t>
            </a:r>
          </a:p>
          <a:p>
            <a:pPr eaLnBrk="1" hangingPunct="1"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Cmil: Chapter 9, Table 8</a:t>
            </a:r>
          </a:p>
        </p:txBody>
      </p:sp>
      <p:sp>
        <p:nvSpPr>
          <p:cNvPr id="67588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/>
          <a:lstStyle/>
          <a:p>
            <a:pPr eaLnBrk="1" hangingPunct="1"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Single Phase</a:t>
            </a:r>
            <a:b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VD = (2 x K x I x D)/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Cmil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38806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es-VE" sz="3200" b="1" dirty="0"/>
              <a:t>Caída de tensión permitida en alimentadores </a:t>
            </a:r>
            <a:br>
              <a:rPr lang="en-US" sz="1600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VE" dirty="0"/>
              <a:t>En el caso de una unidad de vivienda o casa móvil, la caída de tensión del alimentador se repartirá en el 3% entre el tramo que va desde el medidor del usuario al tablero principal y el último del circuito secundario.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853345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35B399A8-312A-487B-A691-56CDF87E7AAF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70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82000" cy="4221163"/>
          </a:xfrm>
        </p:spPr>
        <p:txBody>
          <a:bodyPr vert="horz"/>
          <a:lstStyle/>
          <a:p>
            <a:pPr eaLnBrk="1" hangingPunct="1">
              <a:defRPr/>
            </a:pPr>
            <a:r>
              <a:rPr lang="es-ES" alt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¿Cuál es la caída de tensión de dos conductores de calibre 10 que alimentan una carga continua de 24A situado 100 pies de una fuente de alimentación de 240V?</a:t>
            </a:r>
            <a:endParaRPr lang="en-US" alt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8612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/>
          <a:lstStyle/>
          <a:p>
            <a:pPr eaLnBrk="1" hangingPunct="1"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Single Phase</a:t>
            </a:r>
            <a:b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VD = (2 x K x I x D)/Cmil</a:t>
            </a:r>
          </a:p>
        </p:txBody>
      </p:sp>
    </p:spTree>
    <p:extLst>
      <p:ext uri="{BB962C8B-B14F-4D97-AF65-F5344CB8AC3E}">
        <p14:creationId xmlns:p14="http://schemas.microsoft.com/office/powerpoint/2010/main" val="208221109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 hidden="1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/>
          <a:lstStyle/>
          <a:p>
            <a:pPr>
              <a:defRPr/>
            </a:pPr>
            <a:endParaRPr lang="en-US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4515" name="Picture 4" descr="C:\Users\Mike Holt\AA Mike's Files\2014 Products\PNGs\Chapter 2 2014 Png Files\210-19A1bs N4 10 v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797005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1B5EE13-A45D-46E0-9237-AB17AAE9F9C2}" type="slidenum">
              <a:rPr lang="en-US" smtClean="0"/>
              <a:pPr>
                <a:defRPr/>
              </a:pPr>
              <a:t>72</a:t>
            </a:fld>
            <a:endParaRPr lang="en-US"/>
          </a:p>
        </p:txBody>
      </p:sp>
      <p:pic>
        <p:nvPicPr>
          <p:cNvPr id="65541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338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393815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833DDE1C-C907-4C89-AE06-0E4249DEDB6B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73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82000" cy="4221163"/>
          </a:xfrm>
        </p:spPr>
        <p:txBody>
          <a:bodyPr vert="horz"/>
          <a:lstStyle/>
          <a:p>
            <a:pPr eaLnBrk="1" hangingPunct="1"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K: Copper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–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12.90, at 75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º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  <a:p>
            <a:pPr eaLnBrk="1" hangingPunct="1"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K: Aluminum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–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21.20, at 75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º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  <a:p>
            <a:pPr eaLnBrk="1" hangingPunct="1"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I: Load at 100%</a:t>
            </a:r>
          </a:p>
          <a:p>
            <a:pPr eaLnBrk="1" hangingPunct="1"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D: Distance from the power supply</a:t>
            </a:r>
          </a:p>
          <a:p>
            <a:pPr eaLnBrk="1" hangingPunct="1"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Cmil: Chapter 9, Table 8</a:t>
            </a:r>
          </a:p>
        </p:txBody>
      </p:sp>
      <p:sp>
        <p:nvSpPr>
          <p:cNvPr id="71684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/>
          <a:lstStyle/>
          <a:p>
            <a:pPr eaLnBrk="1" hangingPunct="1"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Three Phase</a:t>
            </a:r>
            <a:b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VD = (1.732 x K x I x D)/Cmil</a:t>
            </a:r>
          </a:p>
        </p:txBody>
      </p:sp>
    </p:spTree>
    <p:extLst>
      <p:ext uri="{BB962C8B-B14F-4D97-AF65-F5344CB8AC3E}">
        <p14:creationId xmlns:p14="http://schemas.microsoft.com/office/powerpoint/2010/main" val="76343332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AB85D1AA-127F-4EFB-BBE8-1E3B2E29F43C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74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82000" cy="4221163"/>
          </a:xfrm>
        </p:spPr>
        <p:txBody>
          <a:bodyPr vert="horz"/>
          <a:lstStyle/>
          <a:p>
            <a:pPr>
              <a:defRPr/>
            </a:pPr>
            <a:r>
              <a:rPr lang="es-ES" alt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¿Cuál  es la caída de tensión de los conductores de aluminio 2/0 AWG que suministran una carga continua trifásica de 100A ubicada a 100 pies de una fuente de alimentación de 208?</a:t>
            </a:r>
            <a:endParaRPr lang="en-US" alt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2708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/>
          <a:lstStyle/>
          <a:p>
            <a:pPr eaLnBrk="1" hangingPunct="1"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Three Phase</a:t>
            </a:r>
            <a:b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VD = (1.732 x K x I x D)/Cmil</a:t>
            </a:r>
          </a:p>
        </p:txBody>
      </p:sp>
    </p:spTree>
    <p:extLst>
      <p:ext uri="{BB962C8B-B14F-4D97-AF65-F5344CB8AC3E}">
        <p14:creationId xmlns:p14="http://schemas.microsoft.com/office/powerpoint/2010/main" val="396567607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 hidden="1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/>
          <a:lstStyle/>
          <a:p>
            <a:pPr>
              <a:defRPr/>
            </a:pPr>
            <a:endParaRPr lang="en-US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8611" name="Picture 4" descr="C:\Users\Mike Holt\AA Mike's Files\2014 Products\PNGs\210-19A1bs N4 11 vd 3ph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028669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3DD3E7A4-47EE-410C-AFA4-D7A98D69AC93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76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74755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09600" y="517525"/>
            <a:ext cx="8348663" cy="1158875"/>
          </a:xfrm>
        </p:spPr>
        <p:txBody>
          <a:bodyPr vert="horz">
            <a:normAutofit fontScale="90000"/>
          </a:bodyPr>
          <a:lstStyle/>
          <a:p>
            <a:pPr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7.9 </a:t>
            </a:r>
            <a:r>
              <a:rPr lang="es-E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Tamaño de Conductores para limitar la caída de voltaje</a:t>
            </a:r>
            <a:endParaRPr lang="en-US" alt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82000" cy="4068763"/>
          </a:xfrm>
        </p:spPr>
        <p:txBody>
          <a:bodyPr vert="horz"/>
          <a:lstStyle/>
          <a:p>
            <a:pPr lvl="1" eaLnBrk="1" hangingPunct="1">
              <a:buFont typeface="Wingdings" pitchFamily="2" charset="2"/>
              <a:buNone/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Para disminuir la caída de voltaje de un circuito, podemos aumentar el área transversal del conductor (reducir su resistencia).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45688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BEB9DE0C-028B-42E5-A4C2-46CFE6AA62D4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77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75779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4800" y="304800"/>
            <a:ext cx="8348663" cy="1158875"/>
          </a:xfrm>
        </p:spPr>
        <p:txBody>
          <a:bodyPr vert="horz">
            <a:normAutofit fontScale="90000"/>
          </a:bodyPr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Single Phase</a:t>
            </a:r>
            <a:b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Cmil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(2 x K x I x D)/VD</a:t>
            </a:r>
          </a:p>
        </p:txBody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209800"/>
            <a:ext cx="8382000" cy="3916363"/>
          </a:xfrm>
        </p:spPr>
        <p:txBody>
          <a:bodyPr vert="horz"/>
          <a:lstStyle/>
          <a:p>
            <a:pPr eaLnBrk="1" hangingPunct="1"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K: Copper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–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12.90, at 75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º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  <a:p>
            <a:pPr eaLnBrk="1" hangingPunct="1"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K: Aluminum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–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21.20, at 75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º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  <a:p>
            <a:pPr eaLnBrk="1" hangingPunct="1"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I: Load at 100%</a:t>
            </a:r>
          </a:p>
          <a:p>
            <a:pPr eaLnBrk="1" hangingPunct="1"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D: Distance from the power supply</a:t>
            </a:r>
          </a:p>
          <a:p>
            <a:pPr eaLnBrk="1" hangingPunct="1"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VD: Conductor voltage drop</a:t>
            </a:r>
          </a:p>
          <a:p>
            <a:pPr lvl="1" eaLnBrk="1" hangingPunct="1">
              <a:buFont typeface="Wingdings" pitchFamily="2" charset="2"/>
              <a:buNone/>
              <a:defRPr/>
            </a:pPr>
            <a:endParaRPr lang="en-US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85574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90A61175-CA28-4E7A-A5D2-75F223F29C9D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78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76803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4800" y="381000"/>
            <a:ext cx="8348663" cy="1158875"/>
          </a:xfrm>
        </p:spPr>
        <p:txBody>
          <a:bodyPr vert="horz">
            <a:normAutofit fontScale="90000"/>
          </a:bodyPr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Single Phase</a:t>
            </a:r>
            <a:b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Cmil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(2 x K x I x D)/VD</a:t>
            </a:r>
          </a:p>
        </p:txBody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286000"/>
            <a:ext cx="8382000" cy="3611563"/>
          </a:xfrm>
        </p:spPr>
        <p:txBody>
          <a:bodyPr vert="horz"/>
          <a:lstStyle/>
          <a:p>
            <a:pPr>
              <a:defRPr/>
            </a:pPr>
            <a:r>
              <a:rPr lang="es-ES" alt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¿Qué tamaño de conductor debe utilizarse para limitar la caída de voltaje a no más de 3% para una carga continua de 26A situado 100 pies de una fuente de alimentación de 240V?</a:t>
            </a:r>
            <a:endParaRPr lang="en-US" alt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7058560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 hidden="1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/>
          <a:lstStyle/>
          <a:p>
            <a:pPr>
              <a:defRPr/>
            </a:pPr>
            <a:endParaRPr lang="en-US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2707" name="Picture 4" descr="C:\Users\Mike Holt\AA Mike's Files\2014 Products\PNGs\210-19A1bs N4 12 conductor siz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9957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9851774"/>
              </p:ext>
            </p:extLst>
          </p:nvPr>
        </p:nvGraphicFramePr>
        <p:xfrm>
          <a:off x="228600" y="533400"/>
          <a:ext cx="8458200" cy="58673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246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40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94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59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 err="1">
                          <a:effectLst/>
                        </a:rPr>
                        <a:t>Cálculo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Artículo 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Sección </a:t>
                      </a:r>
                      <a:endParaRPr lang="en-US" sz="11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(o parte)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298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800">
                          <a:effectLst/>
                        </a:rPr>
                        <a:t>Dimensionado del conductor del circuito ramal - equipos de aire acondicionado y de refrigeración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440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Parte IV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298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800">
                          <a:effectLst/>
                        </a:rPr>
                        <a:t>Capacidad nominal y calibre - los conductores de grúas y polipastos eléctricos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610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610.14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59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800">
                          <a:effectLst/>
                        </a:rPr>
                        <a:t>Cálculos de la ampacidad - soldadores eléctricos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630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630.11, </a:t>
                      </a:r>
                      <a:endParaRPr lang="en-US" sz="11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630.31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59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800">
                          <a:effectLst/>
                        </a:rPr>
                        <a:t>Máquinas de riego accionadas o controladas eléctricamente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675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675.7(A), </a:t>
                      </a:r>
                      <a:endParaRPr lang="en-US" sz="11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675.22(A)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298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800">
                          <a:effectLst/>
                        </a:rPr>
                        <a:t>Espacios electrificados para estacionamiento de camiones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626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298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Líneas - celdas electrolíticas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668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668.3(C)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298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800">
                          <a:effectLst/>
                        </a:rPr>
                        <a:t>Dimensionado del conductor del circuito ramal - galvanoplastia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669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669.5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298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800">
                          <a:effectLst/>
                        </a:rPr>
                        <a:t>Factores de demanda del alimentador - elevadores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620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620.14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298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800">
                          <a:effectLst/>
                        </a:rPr>
                        <a:t>Caída de tensión (cálculo obligatorio) - bombas contra incendios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695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695.7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59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800" dirty="0">
                          <a:effectLst/>
                        </a:rPr>
                        <a:t>Dimensionado del circuito ramal - equipos eléctricos fijos de calefacción para tuberías y recipientes  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427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427.4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298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800">
                          <a:effectLst/>
                        </a:rPr>
                        <a:t>Dimensionado del circuito ramal - equipos eléctricos fijos para calefacción de ambiente  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424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424.3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298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800">
                          <a:effectLst/>
                        </a:rPr>
                        <a:t>Dimensionado del circuito ramal -equipos eléctricos fijos exteriores para deshielo y fusión de nieve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426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426.4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6298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800">
                          <a:effectLst/>
                        </a:rPr>
                        <a:t>Dimensionado del conductor de alimentación - maquinaria industrial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670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670.4(A)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6298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800">
                          <a:effectLst/>
                        </a:rPr>
                        <a:t>Cálculos de la carga del alimentador y de la acometida - marinas y muelles  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555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555.12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259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800">
                          <a:effectLst/>
                        </a:rPr>
                        <a:t>Carga total para determinar el suministro de energía - casas móviles, casas prefabricadas y estacionamientos de casas móviles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550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550.18(B)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259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800" dirty="0">
                          <a:effectLst/>
                        </a:rPr>
                        <a:t>Factores de demanda permisibles para sistemas de cableado eléctrico en estacionamientos - casas móviles, casas prefabricadas y estacionamientos de casas móviles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550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550.31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259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800">
                          <a:effectLst/>
                        </a:rPr>
                        <a:t>Dimensionado de los conductores del alimentador para escenarios en estudios de televisión - Estudios de cine, de televisión y lugares similares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530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530.19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6298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800">
                          <a:effectLst/>
                        </a:rPr>
                        <a:t>Factores de demanda del alimentador - motores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430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430.26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6298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800">
                          <a:effectLst/>
                        </a:rPr>
                        <a:t>Equipos de carga combinada, de motores y de motores múltiples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430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430.25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6298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800">
                          <a:effectLst/>
                        </a:rPr>
                        <a:t>Motores, varios motores o un(os) motor(es) y otra(s) carga(s)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430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430.24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6298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800">
                          <a:effectLst/>
                        </a:rPr>
                        <a:t>Cálculos de circuitos ramales de más de 600 volts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210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210.19(B)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6298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800">
                          <a:effectLst/>
                        </a:rPr>
                        <a:t>Cálculos del alimentador de más de 600 volts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215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215.2(B)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6298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Conductores - convertidores de fase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455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455.6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6298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800">
                          <a:effectLst/>
                        </a:rPr>
                        <a:t>Bases de cálculo - estacionamientos de vehículos recreativos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551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551.73(A)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6298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800">
                          <a:effectLst/>
                        </a:rPr>
                        <a:t>Caída de tensión (cálculo obligatorio) - equipo eléctrico sensible  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647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647.4(D)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6298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800">
                          <a:effectLst/>
                        </a:rPr>
                        <a:t>Dimensionado del circuito y corriente - sistemas solares fotovoltaicos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690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690.8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6298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800">
                          <a:effectLst/>
                        </a:rPr>
                        <a:t>Calentadores de agua tipo almacenamiento  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422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422.11(E)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6298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VE" sz="800" dirty="0">
                          <a:effectLst/>
                        </a:rPr>
                        <a:t>Alimentadores de tableros de distribución en escenarios - teatros 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520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520.27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</a:tbl>
          </a:graphicData>
        </a:graphic>
      </p:graphicFrame>
      <p:sp>
        <p:nvSpPr>
          <p:cNvPr id="5" name="Oval 4"/>
          <p:cNvSpPr/>
          <p:nvPr/>
        </p:nvSpPr>
        <p:spPr>
          <a:xfrm>
            <a:off x="0" y="2286000"/>
            <a:ext cx="8839200" cy="4572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0" y="5562600"/>
            <a:ext cx="8839200" cy="4572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57200" y="138448"/>
            <a:ext cx="655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VE" dirty="0"/>
              <a:t>Ubicación del Cálculo de las cargas especializadas según el NEC.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9838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D42FA49-30BA-4E19-A4A4-F30E5692C4CB}" type="slidenum">
              <a:rPr lang="en-US" smtClean="0"/>
              <a:pPr>
                <a:defRPr/>
              </a:pPr>
              <a:t>80</a:t>
            </a:fld>
            <a:endParaRPr lang="en-US"/>
          </a:p>
        </p:txBody>
      </p:sp>
      <p:pic>
        <p:nvPicPr>
          <p:cNvPr id="73733" name="Picture 6" descr="C:\Users\Mike Holt\AA Mike's Files\2014 Products\PNGs\210-19A1bs N4 12B conductor siz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235726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5E8E580-790A-46E6-A54A-0E4ED3694C24}" type="slidenum">
              <a:rPr lang="en-US" smtClean="0"/>
              <a:pPr>
                <a:defRPr/>
              </a:pPr>
              <a:t>81</a:t>
            </a:fld>
            <a:endParaRPr lang="en-US"/>
          </a:p>
        </p:txBody>
      </p:sp>
      <p:pic>
        <p:nvPicPr>
          <p:cNvPr id="7475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275861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950BFFE6-F541-40DB-A525-82457AD21CB6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82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79875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4800" y="304800"/>
            <a:ext cx="8348663" cy="1158875"/>
          </a:xfrm>
        </p:spPr>
        <p:txBody>
          <a:bodyPr vert="horz">
            <a:normAutofit fontScale="90000"/>
          </a:bodyPr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Three Phase</a:t>
            </a:r>
            <a:b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Cmil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(1.732 x K x I x D)/VD</a:t>
            </a:r>
          </a:p>
        </p:txBody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209800"/>
            <a:ext cx="8382000" cy="3916363"/>
          </a:xfrm>
        </p:spPr>
        <p:txBody>
          <a:bodyPr vert="horz"/>
          <a:lstStyle/>
          <a:p>
            <a:pPr eaLnBrk="1" hangingPunct="1"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K: Copper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–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12.90, at 75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º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  <a:p>
            <a:pPr eaLnBrk="1" hangingPunct="1"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K: Aluminum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–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21.20, at 75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º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  <a:p>
            <a:pPr eaLnBrk="1" hangingPunct="1"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I: Load at 100%</a:t>
            </a:r>
          </a:p>
          <a:p>
            <a:pPr eaLnBrk="1" hangingPunct="1"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D: Distance from the power supply</a:t>
            </a:r>
          </a:p>
          <a:p>
            <a:pPr eaLnBrk="1" hangingPunct="1"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VD: Conductor voltage drop</a:t>
            </a:r>
          </a:p>
          <a:p>
            <a:pPr lvl="1" eaLnBrk="1" hangingPunct="1">
              <a:buFont typeface="Wingdings" pitchFamily="2" charset="2"/>
              <a:buNone/>
              <a:defRPr/>
            </a:pPr>
            <a:endParaRPr lang="en-US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85615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95340FEC-475F-408C-A384-21D3A4979F86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83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80899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4800" y="304800"/>
            <a:ext cx="8348663" cy="1158875"/>
          </a:xfrm>
        </p:spPr>
        <p:txBody>
          <a:bodyPr vert="horz">
            <a:normAutofit fontScale="90000"/>
          </a:bodyPr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Three Phase</a:t>
            </a:r>
            <a:b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Cmil = (1.732 x K x I x D)/VD</a:t>
            </a:r>
          </a:p>
        </p:txBody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209800"/>
            <a:ext cx="8382000" cy="3916363"/>
          </a:xfrm>
        </p:spPr>
        <p:txBody>
          <a:bodyPr vert="horz"/>
          <a:lstStyle/>
          <a:p>
            <a:pPr>
              <a:defRPr/>
            </a:pPr>
            <a:r>
              <a:rPr lang="es-ES" alt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¿Qué tamaño de conductor debe utilizarse para limitar la caída de voltaje a no más de 3% para una carga continua trifásica de 18A situado a 300 pies del suministro de potencia de 480V?</a:t>
            </a:r>
            <a:endParaRPr lang="en-US" alt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2967237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 hidden="1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/>
          <a:lstStyle/>
          <a:p>
            <a:pPr>
              <a:defRPr/>
            </a:pPr>
            <a:endParaRPr lang="en-US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7827" name="Picture 4" descr="C:\Users\Mike Holt\AA Mike's Files\2014 Products\PNGs\210-19A1bs N4 13 conductor siz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279880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821E396-3791-4F31-80EB-8DA7091BE64F}" type="slidenum">
              <a:rPr lang="en-US" smtClean="0"/>
              <a:pPr>
                <a:defRPr/>
              </a:pPr>
              <a:t>85</a:t>
            </a:fld>
            <a:endParaRPr lang="en-US"/>
          </a:p>
        </p:txBody>
      </p:sp>
      <p:pic>
        <p:nvPicPr>
          <p:cNvPr id="78853" name="Picture 5" descr="210-19A1bs N4 13B conductor size"/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194743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603D099-6549-459B-A55E-8BFF723B35F1}" type="slidenum">
              <a:rPr lang="en-US" smtClean="0"/>
              <a:pPr>
                <a:defRPr/>
              </a:pPr>
              <a:t>86</a:t>
            </a:fld>
            <a:endParaRPr lang="en-US"/>
          </a:p>
        </p:txBody>
      </p:sp>
      <p:pic>
        <p:nvPicPr>
          <p:cNvPr id="7987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702758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853C88BE-AA81-4815-900B-C8DB3B96EE14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87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83971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4800" y="381000"/>
            <a:ext cx="8348663" cy="1158875"/>
          </a:xfrm>
        </p:spPr>
        <p:txBody>
          <a:bodyPr vert="horz">
            <a:normAutofit fontScale="90000"/>
          </a:bodyPr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7.10 </a:t>
            </a: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Limitar la longitud del Conductor para reducir al mínimo la caída de tensión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82000" cy="4221163"/>
          </a:xfrm>
        </p:spPr>
        <p:txBody>
          <a:bodyPr vert="horz"/>
          <a:lstStyle/>
          <a:p>
            <a:pPr eaLnBrk="1" hangingPunct="1"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Las siguientes fórmulas pueden utilizarse para determinar la longitud del conductor máximo que limita la caída de tensión a las recomendaciones del NEC.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6146925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FF8D41A8-F220-47C6-85BA-E46D6668D5A0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88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84995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4800" y="304800"/>
            <a:ext cx="8348663" cy="1158875"/>
          </a:xfrm>
        </p:spPr>
        <p:txBody>
          <a:bodyPr vert="horz">
            <a:normAutofit fontScale="90000"/>
          </a:bodyPr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ahoma" pitchFamily="34" charset="0"/>
              </a:rPr>
              <a:t>Single Phase</a:t>
            </a:r>
            <a:b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ahoma" pitchFamily="34" charset="0"/>
              </a:rPr>
            </a:b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ahoma" pitchFamily="34" charset="0"/>
              </a:rPr>
              <a:t>D 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(Cmil x VD)/(2 x K x I)</a:t>
            </a:r>
          </a:p>
        </p:txBody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209800"/>
            <a:ext cx="8382000" cy="3916363"/>
          </a:xfrm>
        </p:spPr>
        <p:txBody>
          <a:bodyPr vert="horz"/>
          <a:lstStyle/>
          <a:p>
            <a:pPr eaLnBrk="1" hangingPunct="1"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Cmil: Chapter 9, Table 8</a:t>
            </a:r>
          </a:p>
          <a:p>
            <a:pPr eaLnBrk="1" hangingPunct="1"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VD: Conductor voltage drop</a:t>
            </a:r>
          </a:p>
          <a:p>
            <a:pPr eaLnBrk="1" hangingPunct="1"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K: Copper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–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12.90, at 75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º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  <a:p>
            <a:pPr eaLnBrk="1" hangingPunct="1"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K: Aluminum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–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21.20, at 75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º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  <a:p>
            <a:pPr eaLnBrk="1" hangingPunct="1"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I: Load at 100%</a:t>
            </a:r>
          </a:p>
        </p:txBody>
      </p:sp>
    </p:spTree>
    <p:extLst>
      <p:ext uri="{BB962C8B-B14F-4D97-AF65-F5344CB8AC3E}">
        <p14:creationId xmlns:p14="http://schemas.microsoft.com/office/powerpoint/2010/main" val="163183216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3B5E93C1-67D4-4CF8-B13E-BC719850CE4A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89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86019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09600" y="517525"/>
            <a:ext cx="8348663" cy="1158875"/>
          </a:xfrm>
        </p:spPr>
        <p:txBody>
          <a:bodyPr vert="horz">
            <a:normAutofit fontScale="90000"/>
          </a:bodyPr>
          <a:lstStyle/>
          <a:p>
            <a:pPr eaLnBrk="1" hangingPunct="1"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ahoma" pitchFamily="34" charset="0"/>
              </a:rPr>
              <a:t>Single Phase</a:t>
            </a:r>
            <a:b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ahoma" pitchFamily="34" charset="0"/>
              </a:rPr>
            </a:b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ahoma" pitchFamily="34" charset="0"/>
              </a:rPr>
              <a:t>D 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(Cmil x VD)/(2 x K x I)</a:t>
            </a:r>
          </a:p>
        </p:txBody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82000" cy="4221163"/>
          </a:xfrm>
        </p:spPr>
        <p:txBody>
          <a:bodyPr vert="horz"/>
          <a:lstStyle/>
          <a:p>
            <a:pPr eaLnBrk="1" hangingPunct="1">
              <a:defRPr/>
            </a:pPr>
            <a:r>
              <a:rPr lang="es-ES" alt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¿Cuál es la longitud máxima del conductor necesaria para limitar la caída de tensión del 3% para una carga continua 10A procedente de una fuente de 240 V si cableado con calibre 12 AWG?</a:t>
            </a:r>
            <a:endParaRPr lang="en-US" alt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38491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/>
              <a:t>Fórmulas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24000"/>
            <a:ext cx="8434717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725835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 hidden="1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/>
          <a:lstStyle/>
          <a:p>
            <a:pPr>
              <a:defRPr/>
            </a:pPr>
            <a:endParaRPr lang="en-US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3971" name="Picture 4" descr="C:\Users\Mike Holt\AA Mike's Files\2014 Products\PNGs\Chapter 2 2014 Png Files\210-19A1bs N4 14 distanc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12700"/>
            <a:ext cx="9156700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093970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39C22FBD-D0CF-45C6-AB1C-EC4D1B1A73BC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91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88067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4800" y="304800"/>
            <a:ext cx="8348663" cy="1158875"/>
          </a:xfrm>
        </p:spPr>
        <p:txBody>
          <a:bodyPr vert="horz">
            <a:normAutofit fontScale="90000"/>
          </a:bodyPr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ahoma" pitchFamily="34" charset="0"/>
              </a:rPr>
              <a:t>Three Phase</a:t>
            </a:r>
            <a:b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ahoma" pitchFamily="34" charset="0"/>
              </a:rPr>
            </a:b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ahoma" pitchFamily="34" charset="0"/>
              </a:rPr>
              <a:t>D 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(Cmil x VD)/(1.732 x K x I)</a:t>
            </a:r>
          </a:p>
        </p:txBody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209800"/>
            <a:ext cx="8382000" cy="3916363"/>
          </a:xfrm>
        </p:spPr>
        <p:txBody>
          <a:bodyPr vert="horz"/>
          <a:lstStyle/>
          <a:p>
            <a:pPr eaLnBrk="1" hangingPunct="1"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Cmil: Chapter 9, Table 8</a:t>
            </a:r>
          </a:p>
          <a:p>
            <a:pPr eaLnBrk="1" hangingPunct="1"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VD: Conductor voltage drop</a:t>
            </a:r>
          </a:p>
          <a:p>
            <a:pPr eaLnBrk="1" hangingPunct="1"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K: Copper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–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12.90, at 75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º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  <a:p>
            <a:pPr eaLnBrk="1" hangingPunct="1"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K: Aluminum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–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21.20, at 75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º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  <a:p>
            <a:pPr eaLnBrk="1" hangingPunct="1"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I: Load at 100%</a:t>
            </a:r>
          </a:p>
        </p:txBody>
      </p:sp>
    </p:spTree>
    <p:extLst>
      <p:ext uri="{BB962C8B-B14F-4D97-AF65-F5344CB8AC3E}">
        <p14:creationId xmlns:p14="http://schemas.microsoft.com/office/powerpoint/2010/main" val="285942434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5AAA6A56-3FC3-4A19-B943-E986F23CF35C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92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89091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09600" y="517525"/>
            <a:ext cx="8348663" cy="1158875"/>
          </a:xfrm>
        </p:spPr>
        <p:txBody>
          <a:bodyPr vert="horz">
            <a:normAutofit fontScale="90000"/>
          </a:bodyPr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ahoma" pitchFamily="34" charset="0"/>
              </a:rPr>
              <a:t>Three Phase</a:t>
            </a:r>
            <a:b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ahoma" pitchFamily="34" charset="0"/>
              </a:rPr>
            </a:b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ahoma" pitchFamily="34" charset="0"/>
              </a:rPr>
              <a:t>D 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(Cmil x VD)/(1.732 x K x I)</a:t>
            </a:r>
          </a:p>
        </p:txBody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82000" cy="4221163"/>
          </a:xfrm>
        </p:spPr>
        <p:txBody>
          <a:bodyPr vert="horz"/>
          <a:lstStyle/>
          <a:p>
            <a:pPr eaLnBrk="1" hangingPunct="1">
              <a:defRPr/>
            </a:pPr>
            <a:r>
              <a:rPr lang="es-ES" alt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¿Cuál es la longitud máxima del conductor necesaria para limitar la caída de voltaje al 3% para una carga continua de 100A trifásicos, procedente de una fuente de 208V si cablea con 1 AWG?</a:t>
            </a:r>
            <a:endParaRPr lang="en-US" alt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7079478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 hidden="1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/>
          <a:lstStyle/>
          <a:p>
            <a:pPr>
              <a:defRPr/>
            </a:pPr>
            <a:endParaRPr lang="en-US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7043" name="Picture 4" descr="C:\Users\Mike Holt\AA Mike's Files\2014 Products\PNGs\210-19A1bs N4 15 distanc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082670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C822DEBF-8F0B-4167-B38C-E83C64CC2AD1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94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91139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09600" y="517525"/>
            <a:ext cx="8348663" cy="1158875"/>
          </a:xfrm>
        </p:spPr>
        <p:txBody>
          <a:bodyPr vert="horz">
            <a:normAutofit fontScale="90000"/>
          </a:bodyPr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7.11 </a:t>
            </a: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Limitación de corriente para limitar la caída de tensión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82000" cy="4221163"/>
          </a:xfrm>
        </p:spPr>
        <p:txBody>
          <a:bodyPr vert="horz"/>
          <a:lstStyle/>
          <a:p>
            <a:pPr eaLnBrk="1" hangingPunct="1"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veces el único método de limitar la caída de tensión del circuito es limitar la corriente en los conductores. Las siguientes fórmulas pueden utilizarse para determinar la carga máxima: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3718422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D9ECB9D7-DADE-4210-861B-F1CCB9C7A03B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95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92163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4800" y="304800"/>
            <a:ext cx="8348663" cy="1158875"/>
          </a:xfrm>
        </p:spPr>
        <p:txBody>
          <a:bodyPr vert="horz">
            <a:normAutofit fontScale="90000"/>
          </a:bodyPr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ahoma" pitchFamily="34" charset="0"/>
              </a:rPr>
              <a:t>Single Phase</a:t>
            </a:r>
            <a:b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ahoma" pitchFamily="34" charset="0"/>
              </a:rPr>
            </a:b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ahoma" pitchFamily="34" charset="0"/>
              </a:rPr>
              <a:t>I 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(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Cmil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x VD)/(2 x K x D)</a:t>
            </a:r>
          </a:p>
        </p:txBody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209800"/>
            <a:ext cx="8382000" cy="3916363"/>
          </a:xfrm>
        </p:spPr>
        <p:txBody>
          <a:bodyPr vert="horz"/>
          <a:lstStyle/>
          <a:p>
            <a:pPr eaLnBrk="1" hangingPunct="1"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Cmil: Chapter 9, Table 8</a:t>
            </a:r>
          </a:p>
          <a:p>
            <a:pPr eaLnBrk="1" hangingPunct="1"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VD: Conductor voltage drop</a:t>
            </a:r>
          </a:p>
          <a:p>
            <a:pPr eaLnBrk="1" hangingPunct="1"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K: Copper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–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12.90, at 75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º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  <a:p>
            <a:pPr eaLnBrk="1" hangingPunct="1"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K: Aluminum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–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21.20, at 75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º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  <a:p>
            <a:pPr eaLnBrk="1" hangingPunct="1"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D: Distance one way</a:t>
            </a:r>
          </a:p>
        </p:txBody>
      </p:sp>
    </p:spTree>
    <p:extLst>
      <p:ext uri="{BB962C8B-B14F-4D97-AF65-F5344CB8AC3E}">
        <p14:creationId xmlns:p14="http://schemas.microsoft.com/office/powerpoint/2010/main" val="269500259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3CE72B8F-E6D2-4944-AEFB-60C5C762F257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96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93187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09600" y="517525"/>
            <a:ext cx="8348663" cy="1158875"/>
          </a:xfrm>
        </p:spPr>
        <p:txBody>
          <a:bodyPr vert="horz">
            <a:normAutofit fontScale="90000"/>
          </a:bodyPr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ahoma" pitchFamily="34" charset="0"/>
              </a:rPr>
              <a:t>Single Phase</a:t>
            </a:r>
            <a:b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ahoma" pitchFamily="34" charset="0"/>
              </a:rPr>
            </a:b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ahoma" pitchFamily="34" charset="0"/>
              </a:rPr>
              <a:t>I 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(Cmil x VD)/(2 x K x D)</a:t>
            </a:r>
          </a:p>
        </p:txBody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82000" cy="4221163"/>
          </a:xfrm>
        </p:spPr>
        <p:txBody>
          <a:bodyPr vert="horz"/>
          <a:lstStyle/>
          <a:p>
            <a:pPr eaLnBrk="1" hangingPunct="1">
              <a:defRPr/>
            </a:pPr>
            <a:r>
              <a:rPr lang="es-ES" alt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¿Cuál es la carga continua máxima que se puede colocar en 1/0 AWG de aluminio (clasificada 120A a 75°C) que alimenta a un tablero de 125A situado 200 pies de una fuente de alimentación de 240V, lo que limitará la caída de voltaje al 3%?</a:t>
            </a:r>
            <a:endParaRPr lang="en-US" alt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72546828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 hidden="1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/>
          <a:lstStyle/>
          <a:p>
            <a:pPr>
              <a:defRPr/>
            </a:pPr>
            <a:endParaRPr lang="en-US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63" name="Picture 4" descr="C:\Users\Mike Holt\AA Mike's Files\2014 Products\PNGs\210-19A1bs N4 16 maximum loa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56937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Number Placeholder 4"/>
          <p:cNvSpPr>
            <a:spLocks noGrp="1"/>
          </p:cNvSpPr>
          <p:nvPr>
            <p:ph type="sldNum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defRPr/>
            </a:pPr>
            <a:fld id="{82E03B6B-900C-4D94-8EA9-F95B198A681B}" type="slidenum">
              <a:rPr lang="en-US" altLang="en-US" sz="1200" smtClean="0">
                <a:latin typeface="Arial" charset="0"/>
              </a:rPr>
              <a:pPr eaLnBrk="1" hangingPunct="1">
                <a:defRPr/>
              </a:pPr>
              <a:t>98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96259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09600" y="517525"/>
            <a:ext cx="8348663" cy="1158875"/>
          </a:xfrm>
        </p:spPr>
        <p:txBody>
          <a:bodyPr vert="horz">
            <a:normAutofit fontScale="90000"/>
          </a:bodyPr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ahoma" pitchFamily="34" charset="0"/>
              </a:rPr>
              <a:t>Three Phase</a:t>
            </a:r>
            <a:b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ahoma" pitchFamily="34" charset="0"/>
              </a:rPr>
            </a:b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ahoma" pitchFamily="34" charset="0"/>
              </a:rPr>
              <a:t>I </a:t>
            </a:r>
            <a:r>
              <a:rPr lang="en-US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(Cmil x VD)/(1.732 x K x D)</a:t>
            </a:r>
          </a:p>
        </p:txBody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82000" cy="4221163"/>
          </a:xfrm>
        </p:spPr>
        <p:txBody>
          <a:bodyPr vert="horz"/>
          <a:lstStyle/>
          <a:p>
            <a:pPr marL="0" indent="0" algn="just" eaLnBrk="1" hangingPunct="1">
              <a:buNone/>
              <a:defRPr/>
            </a:pPr>
            <a:r>
              <a:rPr lang="es-ES" alt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¿Cuál es la carga continua máxima que se puede colocar en 1 AWG (nominal 130A a 75° C) que alimenta a un tablero de 125A ubicado a 150 pies de una fuente de alimentación trifásica 208 v que limita la caída de voltaje al 3%?</a:t>
            </a:r>
            <a:endParaRPr lang="en-US" alt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4988807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 hidden="1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1524000"/>
          </a:xfrm>
        </p:spPr>
        <p:txBody>
          <a:bodyPr vert="horz"/>
          <a:lstStyle/>
          <a:p>
            <a:pPr>
              <a:defRPr/>
            </a:pPr>
            <a:endParaRPr lang="en-US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4211" name="Picture 3" descr="210-19A1bs N4 17 maximum load"/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4678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2218</TotalTime>
  <Words>2705</Words>
  <Application>Microsoft Office PowerPoint</Application>
  <PresentationFormat>Presentación en pantalla (4:3)</PresentationFormat>
  <Paragraphs>392</Paragraphs>
  <Slides>99</Slides>
  <Notes>18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99</vt:i4>
      </vt:variant>
    </vt:vector>
  </HeadingPairs>
  <TitlesOfParts>
    <vt:vector size="106" baseType="lpstr">
      <vt:lpstr>Arial</vt:lpstr>
      <vt:lpstr>Arial Narrow</vt:lpstr>
      <vt:lpstr>Calibri</vt:lpstr>
      <vt:lpstr>Tahoma</vt:lpstr>
      <vt:lpstr>Times New Roman</vt:lpstr>
      <vt:lpstr>Wingdings</vt:lpstr>
      <vt:lpstr>Office Theme</vt:lpstr>
      <vt:lpstr>Clase 11</vt:lpstr>
      <vt:lpstr>Caída de tensión</vt:lpstr>
      <vt:lpstr>Consecuencia de la caída de voltaje</vt:lpstr>
      <vt:lpstr>Presentación de PowerPoint</vt:lpstr>
      <vt:lpstr>Cuándo considerar la caída de tensión</vt:lpstr>
      <vt:lpstr>Caída de tensión en los circuitos ramales</vt:lpstr>
      <vt:lpstr>Caída de tensión permitida en alimentadores  </vt:lpstr>
      <vt:lpstr>Presentación de PowerPoint</vt:lpstr>
      <vt:lpstr>Fórmulas</vt:lpstr>
      <vt:lpstr>Presentación de PowerPoint</vt:lpstr>
      <vt:lpstr>Part A – Cálculo de la resistencia de un conductor</vt:lpstr>
      <vt:lpstr>Tamaño del conductor</vt:lpstr>
      <vt:lpstr>Presentación de PowerPoint</vt:lpstr>
      <vt:lpstr>Presentación de PowerPoint</vt:lpstr>
      <vt:lpstr>Área de la sección transversal del conductor</vt:lpstr>
      <vt:lpstr>Presentación de PowerPoint</vt:lpstr>
      <vt:lpstr>Área de la sección transversal</vt:lpstr>
      <vt:lpstr>Presentación de PowerPoint</vt:lpstr>
      <vt:lpstr>Presentación de PowerPoint</vt:lpstr>
      <vt:lpstr>7.2 Resistencia del conductor</vt:lpstr>
      <vt:lpstr>Presentación de PowerPoint</vt:lpstr>
      <vt:lpstr>Resistencia del conductor</vt:lpstr>
      <vt:lpstr>Resistencia del conductor
</vt:lpstr>
      <vt:lpstr>Presentación de PowerPoint</vt:lpstr>
      <vt:lpstr>Presentación de PowerPoint</vt:lpstr>
      <vt:lpstr>Longitud del conductor</vt:lpstr>
      <vt:lpstr>Longitud del conductor</vt:lpstr>
      <vt:lpstr>Presentación de PowerPoint</vt:lpstr>
      <vt:lpstr>Presentación de PowerPoint</vt:lpstr>
      <vt:lpstr>Chapter 9, Table 8</vt:lpstr>
      <vt:lpstr>Presentación de PowerPoint</vt:lpstr>
      <vt:lpstr>Chapter 9, Table 8</vt:lpstr>
      <vt:lpstr>Presentación de PowerPoint</vt:lpstr>
      <vt:lpstr>Coeficiente de temperatura positivo</vt:lpstr>
      <vt:lpstr>Coeficiente de temperatura positivo [capítulo 9, tabla 8, Nota 2]</vt:lpstr>
      <vt:lpstr>7.3 Resistencia en corriente alterna</vt:lpstr>
      <vt:lpstr>Reactancia Inductiva</vt:lpstr>
      <vt:lpstr>Presentación de PowerPoint</vt:lpstr>
      <vt:lpstr>Corrientes de Eddy</vt:lpstr>
      <vt:lpstr>Presentación de PowerPoint</vt:lpstr>
      <vt:lpstr>Efecto pelicular</vt:lpstr>
      <vt:lpstr>Presentación de PowerPoint</vt:lpstr>
      <vt:lpstr>7.4 Resistencia en CA [Capitulo 9, Tabla 9]</vt:lpstr>
      <vt:lpstr>Presentación de PowerPoint</vt:lpstr>
      <vt:lpstr>7.4 Resistencia en CA [Capítulo 9, Tabla 9]</vt:lpstr>
      <vt:lpstr>Presentación de PowerPoint</vt:lpstr>
      <vt:lpstr>Capítulo 9, tabla 9
</vt:lpstr>
      <vt:lpstr>Presentación de PowerPoint</vt:lpstr>
      <vt:lpstr>Presentación de PowerPoint</vt:lpstr>
      <vt:lpstr>Capítulo 9, tabla 9
</vt:lpstr>
      <vt:lpstr>Presentación de PowerPoint</vt:lpstr>
      <vt:lpstr>Capítulo 9, tabla 9
</vt:lpstr>
      <vt:lpstr>Presentación de PowerPoint</vt:lpstr>
      <vt:lpstr>Resistencia AC versus DC
</vt:lpstr>
      <vt:lpstr>Presentación de PowerPoint</vt:lpstr>
      <vt:lpstr>Parte B – Consideraciones sobre la caída de tensión
</vt:lpstr>
      <vt:lpstr>7.6 Recomendaciones de la caída de tensión de NEC</vt:lpstr>
      <vt:lpstr>Presentación de PowerPoint</vt:lpstr>
      <vt:lpstr>Presentación de PowerPoint</vt:lpstr>
      <vt:lpstr>Problemas de la caída de voltaje</vt:lpstr>
      <vt:lpstr>7.7 Determinación de la caída de voltaje por el método de la Ley de Ohm</vt:lpstr>
      <vt:lpstr>7.7 Determinación de la caída de voltaje por el método de la Ley de Ohm</vt:lpstr>
      <vt:lpstr>Presentación de PowerPoint</vt:lpstr>
      <vt:lpstr>Presentación de PowerPoint</vt:lpstr>
      <vt:lpstr>7.7 Determinación de la caída de voltaje por el método de la Ley de Ohm</vt:lpstr>
      <vt:lpstr>Presentación de PowerPoint</vt:lpstr>
      <vt:lpstr>Presentación de PowerPoint</vt:lpstr>
      <vt:lpstr>7.8 Determinación de la caída de voltaje por el método de la Ley de Ohm</vt:lpstr>
      <vt:lpstr>Single Phase VD = (2 x K x I x D)/Cmil</vt:lpstr>
      <vt:lpstr>Single Phase VD = (2 x K x I x D)/Cmil</vt:lpstr>
      <vt:lpstr>Presentación de PowerPoint</vt:lpstr>
      <vt:lpstr>Presentación de PowerPoint</vt:lpstr>
      <vt:lpstr>Three Phase VD = (1.732 x K x I x D)/Cmil</vt:lpstr>
      <vt:lpstr>Three Phase VD = (1.732 x K x I x D)/Cmil</vt:lpstr>
      <vt:lpstr>Presentación de PowerPoint</vt:lpstr>
      <vt:lpstr>7.9 Tamaño de Conductores para limitar la caída de voltaje</vt:lpstr>
      <vt:lpstr>Single Phase Cmil = (2 x K x I x D)/VD</vt:lpstr>
      <vt:lpstr>Single Phase Cmil = (2 x K x I x D)/VD</vt:lpstr>
      <vt:lpstr>Presentación de PowerPoint</vt:lpstr>
      <vt:lpstr>Presentación de PowerPoint</vt:lpstr>
      <vt:lpstr>Presentación de PowerPoint</vt:lpstr>
      <vt:lpstr>Three Phase Cmil = (1.732 x K x I x D)/VD</vt:lpstr>
      <vt:lpstr>Three Phase Cmil = (1.732 x K x I x D)/VD</vt:lpstr>
      <vt:lpstr>Presentación de PowerPoint</vt:lpstr>
      <vt:lpstr>Presentación de PowerPoint</vt:lpstr>
      <vt:lpstr>Presentación de PowerPoint</vt:lpstr>
      <vt:lpstr>7.10 Limitar la longitud del Conductor para reducir al mínimo la caída de tensión</vt:lpstr>
      <vt:lpstr>Single Phase D = (Cmil x VD)/(2 x K x I)</vt:lpstr>
      <vt:lpstr>Single Phase D = (Cmil x VD)/(2 x K x I)</vt:lpstr>
      <vt:lpstr>Presentación de PowerPoint</vt:lpstr>
      <vt:lpstr>Three Phase D = (Cmil x VD)/(1.732 x K x I)</vt:lpstr>
      <vt:lpstr>Three Phase D = (Cmil x VD)/(1.732 x K x I)</vt:lpstr>
      <vt:lpstr>Presentación de PowerPoint</vt:lpstr>
      <vt:lpstr>7.11 Limitación de corriente para limitar la caída de tensión</vt:lpstr>
      <vt:lpstr>Single Phase I = (Cmil x VD)/(2 x K x D)</vt:lpstr>
      <vt:lpstr>Single Phase I = (Cmil x VD)/(2 x K x D)</vt:lpstr>
      <vt:lpstr>Presentación de PowerPoint</vt:lpstr>
      <vt:lpstr>Three Phase I = (Cmil x VD)/(1.732 x K x D)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Clase 11</dc:title>
  <dc:creator>user</dc:creator>
  <cp:lastModifiedBy>Annabel Rodriguez</cp:lastModifiedBy>
  <cp:revision>34</cp:revision>
  <dcterms:created xsi:type="dcterms:W3CDTF">2017-10-30T00:24:01Z</dcterms:created>
  <dcterms:modified xsi:type="dcterms:W3CDTF">2020-03-16T16:12:45Z</dcterms:modified>
</cp:coreProperties>
</file>